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8600" y="895675"/>
            <a:ext cx="5029500" cy="17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E7BE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цикл: зачем он нужен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625425" y="3014300"/>
            <a:ext cx="4392600" cy="17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обеспечивает рост, копирование ДНК и точное деление клетки.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278600" y="254375"/>
            <a:ext cx="4739400" cy="3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831" y="1598466"/>
            <a:ext cx="3924000" cy="303496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6" y="414362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клеткам делиться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088731" y="2185594"/>
            <a:ext cx="3019500" cy="21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нужен для роста, обновления и восстановления тканей. Сначала клетка накапливает ресурсы, затем копирует ДНК и только после этого делится, сохраняя наследственную информацию.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0" y="1515025"/>
            <a:ext cx="8583300" cy="337235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349950" y="422742"/>
            <a:ext cx="8404200" cy="4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как круг
</a:t>
            </a:r>
            <a:endParaRPr lang="en-US" sz="3100" dirty="0"/>
          </a:p>
        </p:txBody>
      </p:sp>
      <p:sp>
        <p:nvSpPr>
          <p:cNvPr id="7" name="Text 2"/>
          <p:cNvSpPr txBox="1"/>
          <p:nvPr/>
        </p:nvSpPr>
        <p:spPr>
          <a:xfrm>
            <a:off x="349950" y="981642"/>
            <a:ext cx="8404200" cy="2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5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фаз повторяется каждый раз, когда клетка готовится к новому делению.
</a:t>
            </a:r>
            <a:endParaRPr lang="en-US" sz="151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17" y="1418675"/>
            <a:ext cx="2816666" cy="310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278600" y="414350"/>
            <a:ext cx="8559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G1: рост и выбор
</a:t>
            </a:r>
            <a:endParaRPr lang="en-US" sz="3100" dirty="0"/>
          </a:p>
        </p:txBody>
      </p:sp>
      <p:sp>
        <p:nvSpPr>
          <p:cNvPr id="12" name="Text 2"/>
          <p:cNvSpPr txBox="1"/>
          <p:nvPr/>
        </p:nvSpPr>
        <p:spPr>
          <a:xfrm>
            <a:off x="3787930" y="1545775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G1 клетка увеличивается в размерах, активно синтезирует белки и обновляет органоиды. Именно здесь она оценивает, достаточно ли ресурсов для дальнейшего деления.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787930" y="1194850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клетки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787930" y="2491096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этой стадии особенно важны питательные вещества, сигналы от соседних клеток и факторы роста. Без подходящих условий клетка может замедлить цикл или перейти в состояние покоя.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787930" y="2140171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условий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787930" y="3436417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G1 — момент выбора между продолжением деления и выходом в G0. Такой переход помогает клетке экономить ресурсы, когда деление сейчас не требуется или нежелательно.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87930" y="3085492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о G0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3787930" y="4381737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ДНК уже есть повреждения, клетка может не перейти дальше по циклу. Это снижает риск передачи ошибок следующим поколениям клеток.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787930" y="4030813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ошибок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9725" y="3060163"/>
            <a:ext cx="3808800" cy="158080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278600" y="414351"/>
            <a:ext cx="85593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S: копирование ДНК
</a:t>
            </a:r>
            <a:endParaRPr lang="en-US" sz="3100" dirty="0"/>
          </a:p>
        </p:txBody>
      </p:sp>
      <p:sp>
        <p:nvSpPr>
          <p:cNvPr id="11" name="Text 2"/>
          <p:cNvSpPr txBox="1"/>
          <p:nvPr/>
        </p:nvSpPr>
        <p:spPr>
          <a:xfrm>
            <a:off x="574988" y="3827100"/>
            <a:ext cx="37800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S-фазы клетка готова передать дочерним клеткам полный, но уже удвоенный набор генетических данных. Именно это делает последующее деление возможным без потери информации.
</a:t>
            </a:r>
            <a:endParaRPr lang="en-US" sz="1234" dirty="0"/>
          </a:p>
        </p:txBody>
      </p:sp>
      <p:sp>
        <p:nvSpPr>
          <p:cNvPr id="12" name="Text 3"/>
          <p:cNvSpPr txBox="1"/>
          <p:nvPr/>
        </p:nvSpPr>
        <p:spPr>
          <a:xfrm>
            <a:off x="623213" y="3174675"/>
            <a:ext cx="3680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стадии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74988" y="2051125"/>
            <a:ext cx="37800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S-фазе происходит репликация: каждая молекула ДНК служит матрицей для новой цепи. В результате каждая хромосома оказывается удвоенной и состоит из двух сестринских хроматид.
</a:t>
            </a:r>
            <a:endParaRPr lang="en-US" sz="1234" dirty="0"/>
          </a:p>
        </p:txBody>
      </p:sp>
      <p:sp>
        <p:nvSpPr>
          <p:cNvPr id="14" name="Text 5"/>
          <p:cNvSpPr txBox="1"/>
          <p:nvPr/>
        </p:nvSpPr>
        <p:spPr>
          <a:xfrm>
            <a:off x="623213" y="1398700"/>
            <a:ext cx="3680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ДНК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819213" y="2051125"/>
            <a:ext cx="37800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копии идёт по принципу комплементарности: аденин соединяется с тимином, а гуанин — с цитозином. Это позволяет сохранить точность наследственной информации при удвоении.
</a:t>
            </a:r>
            <a:endParaRPr lang="en-US" sz="1234" dirty="0"/>
          </a:p>
        </p:txBody>
      </p:sp>
      <p:sp>
        <p:nvSpPr>
          <p:cNvPr id="16" name="Text 7"/>
          <p:cNvSpPr txBox="1"/>
          <p:nvPr/>
        </p:nvSpPr>
        <p:spPr>
          <a:xfrm>
            <a:off x="4867437" y="1398700"/>
            <a:ext cx="3680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соответствия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17" y="1418675"/>
            <a:ext cx="2816666" cy="310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278600" y="414350"/>
            <a:ext cx="8559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G2: финальная подготовка
</a:t>
            </a:r>
            <a:endParaRPr lang="en-US" sz="3100" dirty="0"/>
          </a:p>
        </p:txBody>
      </p:sp>
      <p:sp>
        <p:nvSpPr>
          <p:cNvPr id="12" name="Text 2"/>
          <p:cNvSpPr txBox="1"/>
          <p:nvPr/>
        </p:nvSpPr>
        <p:spPr>
          <a:xfrm>
            <a:off x="3787930" y="1545775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G2 клетка сверяет, завершилось ли копирование ДНК без пропусков и разрывов. Если обнаружены проблемы, запускаются механизмы исправления или задержки дальнейшего перехода.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787930" y="1194850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репликации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787930" y="2491096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накапливает энергию и вещества, необходимые для митоза. Особенно активно синтезируются белки, из которых затем будет собираться веретено деления.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787930" y="2140171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митозу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787930" y="3436417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этой стадии также продолжается контроль целостности генетического материала. Это последний шанс устранить повреждения до того, как хромосомы начнут расходиться.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87930" y="3085492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качества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3787930" y="4381737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G2 можно рассматривать как точку окончательной готовности: после неё клетка входит в деление уже с собранными ресурсами и проверенной ДНК.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787930" y="4030813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этап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9725" y="3060163"/>
            <a:ext cx="3808800" cy="158080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278600" y="414351"/>
            <a:ext cx="85593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М-фаза: деление клетки
</a:t>
            </a:r>
            <a:endParaRPr lang="en-US" sz="3100" dirty="0"/>
          </a:p>
        </p:txBody>
      </p:sp>
      <p:sp>
        <p:nvSpPr>
          <p:cNvPr id="11" name="Text 2"/>
          <p:cNvSpPr txBox="1"/>
          <p:nvPr/>
        </p:nvSpPr>
        <p:spPr>
          <a:xfrm>
            <a:off x="574988" y="3827100"/>
            <a:ext cx="37800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деление выглядит как единое событие, оно требует точной координации множества молекулярных механизмов. Любое нарушение на этом этапе может изменить набор хромосом.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23213" y="3174675"/>
            <a:ext cx="3680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процесса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74988" y="2051125"/>
            <a:ext cx="37800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М-фаза включает два связанных процесса: митоз распределяет наследственный материал, а цитокинез разделяет клетку на две самостоятельные части. Вместе они завершают цикл деления.
</a:t>
            </a:r>
            <a:endParaRPr lang="en-US" sz="1234" dirty="0"/>
          </a:p>
        </p:txBody>
      </p:sp>
      <p:sp>
        <p:nvSpPr>
          <p:cNvPr id="14" name="Text 5"/>
          <p:cNvSpPr txBox="1"/>
          <p:nvPr/>
        </p:nvSpPr>
        <p:spPr>
          <a:xfrm>
            <a:off x="623213" y="1398700"/>
            <a:ext cx="3680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этапа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819213" y="2051125"/>
            <a:ext cx="37800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обычно образуются две дочерние клетки, генетически идентичные исходной. Это особенно важно для роста организма, восстановления тканей и замены отмерших клеток.
</a:t>
            </a:r>
            <a:endParaRPr lang="en-US" sz="1234" dirty="0"/>
          </a:p>
        </p:txBody>
      </p:sp>
      <p:sp>
        <p:nvSpPr>
          <p:cNvPr id="16" name="Text 7"/>
          <p:cNvSpPr txBox="1"/>
          <p:nvPr/>
        </p:nvSpPr>
        <p:spPr>
          <a:xfrm>
            <a:off x="4867437" y="1398700"/>
            <a:ext cx="3680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деления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17" y="1418675"/>
            <a:ext cx="2816666" cy="310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278600" y="414350"/>
            <a:ext cx="8559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Профаза: подготовка хромосом
</a:t>
            </a:r>
            <a:endParaRPr lang="en-US" sz="3100" dirty="0"/>
          </a:p>
        </p:txBody>
      </p:sp>
      <p:sp>
        <p:nvSpPr>
          <p:cNvPr id="12" name="Text 2"/>
          <p:cNvSpPr txBox="1"/>
          <p:nvPr/>
        </p:nvSpPr>
        <p:spPr>
          <a:xfrm>
            <a:off x="3787930" y="1545775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профазе хромосомы уплотняются, поэтому их становится видно под микроскопом. Это упаковывает ДНК в компактную форму, удобную для точного распределения.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787930" y="1194850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Уплотнение хромосом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787930" y="2491096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оболочка постепенно разрушается, и наследственный материал получает доступ к цитоплазме. Так клетка готовит хромосомы к перемещению в ходе деления.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787930" y="2140171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ядра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787930" y="3436417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формируется веретено деления — система нитей, которая в дальнейшем будет перемещать хромосомы. Без него правильное расхождение генетического материала было бы невозможно.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87930" y="3085492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Веретено деления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3787930" y="4381737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 переводит клетку из режима обычной жизнедеятельности в режим деления. С этого момента все основные события подчинены одной цели — разделить ДНК без потерь.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787930" y="4030813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делению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9725" y="3060163"/>
            <a:ext cx="3808800" cy="158080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278600" y="414351"/>
            <a:ext cx="85593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Метафаза: выстраивание по центру
</a:t>
            </a:r>
            <a:endParaRPr lang="en-US" sz="3100" dirty="0"/>
          </a:p>
        </p:txBody>
      </p:sp>
      <p:sp>
        <p:nvSpPr>
          <p:cNvPr id="11" name="Text 2"/>
          <p:cNvSpPr txBox="1"/>
          <p:nvPr/>
        </p:nvSpPr>
        <p:spPr>
          <a:xfrm>
            <a:off x="574988" y="3827100"/>
            <a:ext cx="37800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этой стадии клетка проверяет готовность к следующему шагу. Если хотя бы одна хромосома прикреплена неправильно, переход к анафазе задерживается.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23213" y="3174675"/>
            <a:ext cx="3680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готовности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74988" y="2051125"/>
            <a:ext cx="37800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метафазе все хромосомы выстраиваются в одной плоскости — по экватору клетки. Такое расположение облегчает контроль их правильного соединения с веретеном деления.
</a:t>
            </a:r>
            <a:endParaRPr lang="en-US" sz="1264" dirty="0"/>
          </a:p>
        </p:txBody>
      </p:sp>
      <p:sp>
        <p:nvSpPr>
          <p:cNvPr id="14" name="Text 5"/>
          <p:cNvSpPr txBox="1"/>
          <p:nvPr/>
        </p:nvSpPr>
        <p:spPr>
          <a:xfrm>
            <a:off x="623213" y="1398700"/>
            <a:ext cx="3680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Экваториальная пластинка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819213" y="2051125"/>
            <a:ext cx="37800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Нити веретена прикрепляются к центромерам, чтобы затем раздвинуть сестринские хроматиды к разным полюсам. От качества этого прикрепления зависит точность последующего распределения.
</a:t>
            </a:r>
            <a:endParaRPr lang="en-US" sz="1234" dirty="0"/>
          </a:p>
        </p:txBody>
      </p:sp>
      <p:sp>
        <p:nvSpPr>
          <p:cNvPr id="16" name="Text 7"/>
          <p:cNvSpPr txBox="1"/>
          <p:nvPr/>
        </p:nvSpPr>
        <p:spPr>
          <a:xfrm>
            <a:off x="4867437" y="1398700"/>
            <a:ext cx="3680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Прикрепление нитей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17" y="1418675"/>
            <a:ext cx="2816666" cy="310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278600" y="414350"/>
            <a:ext cx="8559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Анафаза: расхождение хроматид
</a:t>
            </a:r>
            <a:endParaRPr lang="en-US" sz="3100" dirty="0"/>
          </a:p>
        </p:txBody>
      </p:sp>
      <p:sp>
        <p:nvSpPr>
          <p:cNvPr id="11" name="Text 2"/>
          <p:cNvSpPr txBox="1"/>
          <p:nvPr/>
        </p:nvSpPr>
        <p:spPr>
          <a:xfrm>
            <a:off x="3787910" y="1615959"/>
            <a:ext cx="4986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прикрепления хромосом сестринские хроматиды теряют связь друг с другом и начинают расходиться к противоположным полюсам. Это обеспечивает равное распределение наследственного материала между будущими клетками.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3787910" y="1239334"/>
            <a:ext cx="49863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хроматид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787910" y="2877747"/>
            <a:ext cx="4986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хроматид происходит благодаря укорачиванию нитей веретена деления и работе белков, связанных с центромерами. Процесс идёт быстро и строго упорядоченно, чтобы избежать потерь и ошибок.
</a:t>
            </a:r>
            <a:endParaRPr lang="en-US" sz="1138" dirty="0"/>
          </a:p>
        </p:txBody>
      </p:sp>
      <p:sp>
        <p:nvSpPr>
          <p:cNvPr id="14" name="Text 5"/>
          <p:cNvSpPr txBox="1"/>
          <p:nvPr/>
        </p:nvSpPr>
        <p:spPr>
          <a:xfrm>
            <a:off x="3787910" y="2501122"/>
            <a:ext cx="49863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веретена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3787910" y="4139534"/>
            <a:ext cx="4986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расхождение нарушается, дочерние клетки получают разное число хромосом. Такие сбои называют ошибками распределения генетического материала, и они могут серьёзно нарушать дальнейшую жизнеспособность клетки.
</a:t>
            </a:r>
            <a:endParaRPr lang="en-US" sz="1066" dirty="0"/>
          </a:p>
        </p:txBody>
      </p:sp>
      <p:sp>
        <p:nvSpPr>
          <p:cNvPr id="16" name="Text 7"/>
          <p:cNvSpPr txBox="1"/>
          <p:nvPr/>
        </p:nvSpPr>
        <p:spPr>
          <a:xfrm>
            <a:off x="3787910" y="3762909"/>
            <a:ext cx="49863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ошибки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09880" y="1386563"/>
            <a:ext cx="2743140" cy="3225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278600" y="414351"/>
            <a:ext cx="85593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Телофаза и цитокинез
</a:t>
            </a:r>
            <a:endParaRPr lang="en-US" sz="3100" dirty="0"/>
          </a:p>
        </p:txBody>
      </p:sp>
      <p:sp>
        <p:nvSpPr>
          <p:cNvPr id="12" name="Text 2"/>
          <p:cNvSpPr txBox="1"/>
          <p:nvPr/>
        </p:nvSpPr>
        <p:spPr>
          <a:xfrm>
            <a:off x="308343" y="2111283"/>
            <a:ext cx="2713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моменту сестринские хроматиды уже разошлись к полюсам, поэтому клетке нужно быстро восстановить два отдельных ядра и вернуть хромосомы в менее плотное состояние, чтобы завершить деление без потерь.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66613" y="1458858"/>
            <a:ext cx="2594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ядер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173968" y="2111283"/>
            <a:ext cx="2713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каждого набора хромосом снова собирается ядерная оболочка, а ядрышки постепенно становятся заметными. Это отделяет будущие дочерние клетки и подготавливает их к обычной работе.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232237" y="1458858"/>
            <a:ext cx="2594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ядра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73981" y="3795708"/>
            <a:ext cx="2713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Цитокинез завершает разделение цитоплазмы: у животных клетка перетягивается посередине, а у растений между дочерними клетками формируется клеточная пластинка, из которой затем возникает перегородка.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232250" y="3143283"/>
            <a:ext cx="2594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цитоплазмы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308356" y="3795708"/>
            <a:ext cx="2713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в телофазе начинают расплетаться и переходят в более рыхлую форму хроматина. Благодаря этому клетка снова может активно считывать гены и синтезировать нужные белки.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66625" y="3143283"/>
            <a:ext cx="2594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Разрыхление хромосом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0" y="1515025"/>
            <a:ext cx="8583300" cy="337235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349950" y="422742"/>
            <a:ext cx="8404200" cy="4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контрольные точки
</a:t>
            </a:r>
            <a:endParaRPr lang="en-US" sz="3100" dirty="0"/>
          </a:p>
        </p:txBody>
      </p:sp>
      <p:sp>
        <p:nvSpPr>
          <p:cNvPr id="7" name="Text 2"/>
          <p:cNvSpPr txBox="1"/>
          <p:nvPr/>
        </p:nvSpPr>
        <p:spPr>
          <a:xfrm>
            <a:off x="349950" y="981642"/>
            <a:ext cx="8404200" cy="2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контрольных точек показывает, как клетка допускается к следующему этапу только после успешной проверки условий деления.
</a:t>
            </a:r>
            <a:endParaRPr lang="en-US" sz="97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278606" y="414362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Циклины и CDK: управление циклом
</a:t>
            </a:r>
            <a:endParaRPr lang="en-US" sz="3100" dirty="0"/>
          </a:p>
        </p:txBody>
      </p:sp>
      <p:sp>
        <p:nvSpPr>
          <p:cNvPr id="11" name="Text 2"/>
          <p:cNvSpPr txBox="1"/>
          <p:nvPr/>
        </p:nvSpPr>
        <p:spPr>
          <a:xfrm>
            <a:off x="2509375" y="2168050"/>
            <a:ext cx="19344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циклин связывается с CDK и активирует фермент. В таком комплексе запускаются процессы, которые подготавливают клетку к репликации ДНК или к делению.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509375" y="1510175"/>
            <a:ext cx="1934400" cy="54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Активация CDK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12175" y="2168050"/>
            <a:ext cx="19344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клетке накапливается определённый циклин. Его количество меняется по времени, поэтому именно он задаёт момент, когда можно перейти к следующей фазе клеточного цикла.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12175" y="1510175"/>
            <a:ext cx="1934400" cy="54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Накопление циклина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706550" y="2168050"/>
            <a:ext cx="19344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выполнения задачи циклин разрушается, а CDK теряет активность. Такой механизм не позволяет клетке бесконтрольно застревать в одной фазе или запускать переходы слишком рано.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6550" y="1510175"/>
            <a:ext cx="1934400" cy="54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Выключение сигнала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903700" y="2168050"/>
            <a:ext cx="19344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ДНК повреждена, специальные регуляторы тормозят активность циклинов и CDK. Это даёт клетке время на исправление ошибок или на запуск защитного ответа.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6903700" y="1510175"/>
            <a:ext cx="1934400" cy="54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Контроль качества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17" y="1418675"/>
            <a:ext cx="2816666" cy="310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278600" y="414350"/>
            <a:ext cx="8559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клетка копирует ДНК
</a:t>
            </a:r>
            <a:endParaRPr lang="en-US" sz="3100" dirty="0"/>
          </a:p>
        </p:txBody>
      </p:sp>
      <p:sp>
        <p:nvSpPr>
          <p:cNvPr id="12" name="Text 2"/>
          <p:cNvSpPr txBox="1"/>
          <p:nvPr/>
        </p:nvSpPr>
        <p:spPr>
          <a:xfrm>
            <a:off x="3787930" y="1545775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начинается с расхождения цепей ДНК, после чего каждая из них служит матрицей. Так клетка сохраняет исходную последовательность и готовит точную копию генетического материала.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787930" y="1194850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Матрица для копии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787930" y="2491096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комплементарности делает копирование упорядоченным: аденин соединяется с тимином, а гуанин — с цитозином. Благодаря этому новая цепь строится по строгому шаблону.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787930" y="2140171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спаривания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787930" y="3436417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ДНК-полимераза последовательно присоединяет нуклеотиды к растущей цепи. Она работает быстро, но не идеально, поэтому для точности нужны дополнительные механизмы проверки.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87930" y="3085492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новой цепи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3787930" y="4381737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исправления ошибок распознают и удаляют многие неточности ещё до завершения деления. Это существенно уменьшает шанс передачи мутаций дочерним клеткам.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787930" y="4030813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ошибок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278606" y="414362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ремонт и апоптоз
</a:t>
            </a:r>
            <a:endParaRPr lang="en-US" sz="3100" dirty="0"/>
          </a:p>
        </p:txBody>
      </p:sp>
      <p:sp>
        <p:nvSpPr>
          <p:cNvPr id="11" name="Text 2"/>
          <p:cNvSpPr txBox="1"/>
          <p:nvPr/>
        </p:nvSpPr>
        <p:spPr>
          <a:xfrm>
            <a:off x="415050" y="2310030"/>
            <a:ext cx="18183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повреждение небольшое, клетка может временно остановить цикл и включить ремонтные системы. Такой «пауза-режим» помогает сохранить генетическую информацию и избежать ненужных рисков.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15052" y="1704524"/>
            <a:ext cx="18183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Временная остановка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42309" y="2310030"/>
            <a:ext cx="18183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такие изменения могут нарушить баланс между делением и остановкой роста. Именно поэтому неисправленный генетический ущерб повышает вероятность опухолевого процесса.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42310" y="1704524"/>
            <a:ext cx="18183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Риск опухоли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66556" y="2310030"/>
            <a:ext cx="18183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контрольные механизмы не срабатывают, клетка продолжает делиться с повреждённой ДНК. Тогда мутации накапливаются и затрагивают гены, управляющие ростом и делением.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66558" y="1704524"/>
            <a:ext cx="18183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Ошибочное деление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2590803" y="2310030"/>
            <a:ext cx="18183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поломки слишком серьёзные, запускается апоптоз — программируемая гибель клетки. Это защитный механизм: лучше удалить опасную клетку, чем позволить ей размножаться с ошибками.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2590805" y="1704524"/>
            <a:ext cx="18183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Апоптоз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0" y="2272100"/>
            <a:ext cx="5133600" cy="129094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78600" y="414350"/>
            <a:ext cx="85887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и мейоз: сравнение
</a:t>
            </a:r>
            <a:endParaRPr lang="en-US" sz="2900" dirty="0"/>
          </a:p>
        </p:txBody>
      </p:sp>
      <p:sp>
        <p:nvSpPr>
          <p:cNvPr id="7" name="Text 2"/>
          <p:cNvSpPr txBox="1"/>
          <p:nvPr/>
        </p:nvSpPr>
        <p:spPr>
          <a:xfrm>
            <a:off x="5656375" y="1303125"/>
            <a:ext cx="32109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оба процесса связаны с делением, но приводят к разным биологическим результатам: один сохраняет наследственную информацию, другой создаёт клетки для размножения.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656375" y="2877050"/>
            <a:ext cx="3210900" cy="14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нужен для роста и обновления, а мейоз — для образования половых клеток с половинным набором хромосом.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278600" y="4635500"/>
            <a:ext cx="51336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биология: сравнение клеточных делений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09880" y="1386563"/>
            <a:ext cx="2743140" cy="3225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278600" y="414351"/>
            <a:ext cx="85593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клеточный цикл особенно важен
</a:t>
            </a:r>
            <a:endParaRPr lang="en-US" sz="3100" dirty="0"/>
          </a:p>
        </p:txBody>
      </p:sp>
      <p:sp>
        <p:nvSpPr>
          <p:cNvPr id="12" name="Text 2"/>
          <p:cNvSpPr txBox="1"/>
          <p:nvPr/>
        </p:nvSpPr>
        <p:spPr>
          <a:xfrm>
            <a:off x="308343" y="2111283"/>
            <a:ext cx="2713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растущего организма клеточный цикл обеспечивает увеличение числа клеток. Без него невозможно формирование тканей, органов и нормальное развитие от зародыша до взрослого состояния.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66613" y="1458858"/>
            <a:ext cx="2594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организма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173968" y="2111283"/>
            <a:ext cx="2713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постоянно обновляется, потому что поверхностные клетки быстро погибают и слущиваются. Новые клетки должны регулярно входить в цикл, чтобы поддерживать защитный слой кожи.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232237" y="1458858"/>
            <a:ext cx="2594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кожи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73981" y="3795708"/>
            <a:ext cx="2713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крови тоже постоянно обновляются, особенно в костном мозге. Клеточный цикл здесь необходим, чтобы быстро заменять клетки, которые уже выполнили свою функцию.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232250" y="3143283"/>
            <a:ext cx="2594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крови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308356" y="3795708"/>
            <a:ext cx="2713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заживлении раны рядом с повреждением усиливается деление клеток. Это помогает закрыть дефект, восстановить барьер и вернуть ткани нормальную структуру.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66625" y="3143283"/>
            <a:ext cx="2594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Заживление ран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14362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контроль ломается: рак
</a:t>
            </a:r>
            <a:endParaRPr lang="en-US" sz="3100" dirty="0"/>
          </a:p>
        </p:txBody>
      </p:sp>
      <p:sp>
        <p:nvSpPr>
          <p:cNvPr id="9" name="Text 2"/>
          <p:cNvSpPr txBox="1"/>
          <p:nvPr/>
        </p:nvSpPr>
        <p:spPr>
          <a:xfrm>
            <a:off x="3261700" y="2168050"/>
            <a:ext cx="26220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сигналы остановки игнорируются, клетки начинают размножаться быстрее, чем организм успевает их удалять. Возникает избыток клеток, который нарушает нормальную тканевую организацию.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61700" y="1720775"/>
            <a:ext cx="2622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Избыточное деление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286250" y="2168050"/>
            <a:ext cx="26220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контрольные точки повреждены, клетка перестаёт вовремя реагировать на ошибки и получает разрешение на дальнейшее деление даже при неблагоприятных условиях.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86250" y="1720775"/>
            <a:ext cx="2622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Потеря контроля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237150" y="2168050"/>
            <a:ext cx="26220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мутаций в генах регуляции деления делает процесс ещё менее управляемым. Поэтому опухоль развивается не из одной ошибки, а из серии последовательных поломок.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237150" y="1720775"/>
            <a:ext cx="2622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Формирование опухоли
</a:t>
            </a:r>
            <a:endParaRPr lang="en-US" sz="156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900" y="3353050"/>
            <a:ext cx="442050" cy="505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2149" y="3381650"/>
            <a:ext cx="504000" cy="44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7537" y="3353650"/>
            <a:ext cx="504000" cy="504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1587" y="1436575"/>
            <a:ext cx="442050" cy="505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86974" y="1436575"/>
            <a:ext cx="442050" cy="505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5" name="Text 1"/>
          <p:cNvSpPr txBox="1"/>
          <p:nvPr/>
        </p:nvSpPr>
        <p:spPr>
          <a:xfrm>
            <a:off x="278606" y="414362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
</a:t>
            </a:r>
            <a:endParaRPr lang="en-US" sz="3100" dirty="0"/>
          </a:p>
        </p:txBody>
      </p:sp>
      <p:sp>
        <p:nvSpPr>
          <p:cNvPr id="16" name="Text 2"/>
          <p:cNvSpPr txBox="1"/>
          <p:nvPr/>
        </p:nvSpPr>
        <p:spPr>
          <a:xfrm>
            <a:off x="392925" y="3953100"/>
            <a:ext cx="2507400" cy="8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Упакованная форма ДНК, в которой гены размещены компактно и могут точно распределяться между дочерними клетками во время деления.
</a:t>
            </a:r>
            <a:endParaRPr lang="en-US" sz="1195" dirty="0"/>
          </a:p>
        </p:txBody>
      </p:sp>
      <p:sp>
        <p:nvSpPr>
          <p:cNvPr id="17" name="Text 3"/>
          <p:cNvSpPr txBox="1"/>
          <p:nvPr/>
        </p:nvSpPr>
        <p:spPr>
          <a:xfrm>
            <a:off x="1049175" y="3353050"/>
            <a:ext cx="1851300" cy="5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Хромосома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6242149" y="3953100"/>
            <a:ext cx="2507400" cy="8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Фермент, активируемый циклином; вместе они запускают переход клетки из одной фазы в другую.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898399" y="3353050"/>
            <a:ext cx="1851300" cy="5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CDK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3317537" y="3953100"/>
            <a:ext cx="2507400" cy="8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Участок хромосомы, к которому прикрепляются нити веретена деления и который помогает правильно расходиться хроматидам.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973787" y="3353050"/>
            <a:ext cx="1851300" cy="5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Центромера
</a:t>
            </a:r>
            <a:endParaRPr lang="en-US" sz="1400" dirty="0"/>
          </a:p>
        </p:txBody>
      </p:sp>
      <p:sp>
        <p:nvSpPr>
          <p:cNvPr id="22" name="Text 8"/>
          <p:cNvSpPr txBox="1"/>
          <p:nvPr/>
        </p:nvSpPr>
        <p:spPr>
          <a:xfrm>
            <a:off x="4780612" y="2036625"/>
            <a:ext cx="2507400" cy="8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Белок, количество которого меняется по ходу цикла и который помогает включать нужные стадии в нужный момент.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5436862" y="1436575"/>
            <a:ext cx="1851300" cy="5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Циклин
</a:t>
            </a:r>
            <a:endParaRPr lang="en-US" sz="1400" dirty="0"/>
          </a:p>
        </p:txBody>
      </p:sp>
      <p:sp>
        <p:nvSpPr>
          <p:cNvPr id="24" name="Text 10"/>
          <p:cNvSpPr txBox="1"/>
          <p:nvPr/>
        </p:nvSpPr>
        <p:spPr>
          <a:xfrm>
            <a:off x="1855999" y="2036625"/>
            <a:ext cx="2507400" cy="8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двух одинаковых частей удвоенной хромосомы, которая остаётся соединённой с сестринской копией до момента их расхождения.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2512249" y="1436575"/>
            <a:ext cx="1851300" cy="5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Хроматида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8600" y="3076150"/>
            <a:ext cx="5331900" cy="133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делится не случайно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8600" y="469100"/>
            <a:ext cx="5331900" cy="17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 — это точная система, в которой рост, копирование ДНК и деление согласованы друг с другом. Чем надёжнее контрольные точки, тем безопаснее наследственная информация и тем устойчивее жизнь клетки.
</a:t>
            </a:r>
            <a:endParaRPr lang="en-US" sz="1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2026-07-25T23:20:20Z</dcterms:created>
  <dcterms:modified xsi:type="dcterms:W3CDTF">2026-07-25T23:20:20Z</dcterms:modified>
</cp:coreProperties>
</file>