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jpeg"/><Relationship Id="rId4" Type="http://schemas.openxmlformats.org/officeDocument/2006/relationships/image" Target="../media/image-13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44145" y="-1"/>
            <a:ext cx="4199185" cy="514349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06525" y="721050"/>
            <a:ext cx="7251600" cy="372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Вирусы, эволюция и происхождение человека
</a:t>
            </a:r>
            <a:pPr algn="l" indent="0" marL="0">
              <a:lnSpc>
                <a:spcPct val="100000"/>
              </a:lnSpc>
              <a:buNone/>
            </a:pPr>
            <a:r>
              <a:rPr lang="en-US" sz="3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вирусы и эволюция помогают понять происхождение человека.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35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11" y="0"/>
            <a:ext cx="3795578" cy="51411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383150" y="596425"/>
            <a:ext cx="4202100" cy="372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эти темы связаны
</a:t>
            </a:r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Эволюция объясняет и разнообразие организмов, и поведение вирусов. А происхождение человека показывает, как из общих предков возникают новые линии жизни.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8553390" y="4706150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11" y="0"/>
            <a:ext cx="3795578" cy="514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553390" y="4706150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9" name="Text 1"/>
          <p:cNvSpPr txBox="1"/>
          <p:nvPr/>
        </p:nvSpPr>
        <p:spPr>
          <a:xfrm>
            <a:off x="4425350" y="263525"/>
            <a:ext cx="4471500" cy="9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 чего состоит вирус
</a:t>
            </a:r>
            <a:endParaRPr lang="en-US" sz="2000" dirty="0"/>
          </a:p>
        </p:txBody>
      </p:sp>
      <p:sp>
        <p:nvSpPr>
          <p:cNvPr id="10" name="Text 2"/>
          <p:cNvSpPr txBox="1"/>
          <p:nvPr/>
        </p:nvSpPr>
        <p:spPr>
          <a:xfrm>
            <a:off x="4851675" y="1368275"/>
            <a:ext cx="3815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Генетический материал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Геном вируса представлен либо ДНК, либо РНК; именно в нём записана наследственная информация, необходимая для сборки новых вирусных частиц внутри клетки хозяина.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4851675" y="2198550"/>
            <a:ext cx="3815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Белковая защита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Капсид — это белковая оболочка, которая защищает геном и помогает вирусу сохраняться вне клетки до момента заражения новой клетки.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851675" y="3037212"/>
            <a:ext cx="3815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Дополнительная оболочка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некоторых вирусов есть липидная оболочка, полученная из мембраны клетки хозяина; она облегчает проникновение в новые клетки и выход из старых.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4851675" y="3871675"/>
            <a:ext cx="3815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Зависимость от клетки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Вирусу не хватает рибосом, цитоплазмы и собственного обмена веществ, поэтому без клетки он не может самостоятельно синтезировать белки и размножаться.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00775" y="1764616"/>
            <a:ext cx="4894200" cy="117316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58750" y="669450"/>
            <a:ext cx="3571200" cy="362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8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вирусы не считаются клетками
</a:t>
            </a:r>
            <a:pPr algn="l" indent="0" marL="0">
              <a:lnSpc>
                <a:spcPct val="12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почему вирусы не относят к клеточным формам жизни.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вирусов отсутствуют ключевые структуры для самостоятельного обмена веществ и синтеза белка.
</a:t>
            </a:r>
            <a:endParaRPr lang="en-US" sz="1800" dirty="0"/>
          </a:p>
        </p:txBody>
      </p:sp>
      <p:sp>
        <p:nvSpPr>
          <p:cNvPr id="5" name="Text 1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5915400" y="4290700"/>
            <a:ext cx="30000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Общая биология: строение клетки и вируса
</a:t>
            </a:r>
            <a:endParaRPr lang="en-US" sz="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675" y="1132744"/>
            <a:ext cx="8376000" cy="335421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4675" y="152650"/>
            <a:ext cx="83760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5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вирус размножается в клетке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354675" y="642225"/>
            <a:ext cx="83760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типичного цикла размножения вируса в клетке хозяина.
</a:t>
            </a:r>
            <a:endParaRPr lang="en-US" sz="2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463900" y="1237650"/>
            <a:ext cx="3339300" cy="266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базовых механизма объясняют, почему популяции меняются и приспосабливаются к среде.
</a:t>
            </a:r>
            <a:endParaRPr lang="en-US" sz="1400" dirty="0"/>
          </a:p>
        </p:txBody>
      </p:sp>
      <p:sp>
        <p:nvSpPr>
          <p:cNvPr id="4" name="Text 1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843050" y="1330200"/>
            <a:ext cx="4012800" cy="248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45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pPr algn="ctr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2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ключевых принципа лежат в основе эволюции.
</a:t>
            </a:r>
            <a:endParaRPr lang="en-US" sz="4500" dirty="0"/>
          </a:p>
        </p:txBody>
      </p:sp>
      <p:sp>
        <p:nvSpPr>
          <p:cNvPr id="6" name="Text 3"/>
          <p:cNvSpPr txBox="1"/>
          <p:nvPr/>
        </p:nvSpPr>
        <p:spPr>
          <a:xfrm>
            <a:off x="590450" y="4748425"/>
            <a:ext cx="8046000" cy="36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40014"/>
              </a:lnSpc>
              <a:buNone/>
            </a:pPr>
            <a:r>
              <a:rPr lang="en-US" sz="1200" i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Классическая эволюционная теория; учебная биология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01115" y="517000"/>
            <a:ext cx="4893520" cy="3621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4100775" y="4274962"/>
            <a:ext cx="48147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иллюстрация на основе общих закономерностей эволюции вирусов
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58750" y="517050"/>
            <a:ext cx="3571200" cy="362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8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вирусы эволюционируют быстро
</a:t>
            </a:r>
            <a:pPr algn="l" indent="0" marL="0">
              <a:lnSpc>
                <a:spcPct val="12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схеме показано не просто увеличение числа вариантов, а быстрый сдвиг их соотношений в популяции.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Высокая изменчивость быстро создаёт много вариантов, а отбор закрепляет наиболее успешные из них.
</a:t>
            </a:r>
            <a:endParaRPr lang="en-US" sz="1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5642" y="693300"/>
            <a:ext cx="3448717" cy="3756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40750" y="4706150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  <p:sp>
        <p:nvSpPr>
          <p:cNvPr id="9" name="Text 1"/>
          <p:cNvSpPr txBox="1"/>
          <p:nvPr/>
        </p:nvSpPr>
        <p:spPr>
          <a:xfrm>
            <a:off x="872075" y="684675"/>
            <a:ext cx="38454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Отбор под давлением иммунитета
</a:t>
            </a:r>
            <a:endParaRPr lang="en-US" sz="2000" dirty="0"/>
          </a:p>
        </p:txBody>
      </p:sp>
      <p:sp>
        <p:nvSpPr>
          <p:cNvPr id="10" name="Text 2"/>
          <p:cNvSpPr txBox="1"/>
          <p:nvPr/>
        </p:nvSpPr>
        <p:spPr>
          <a:xfrm>
            <a:off x="1277700" y="1513000"/>
            <a:ext cx="3439800" cy="65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67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Уклонение от иммунитета
</a:t>
            </a:r>
            <a:pPr algn="l" indent="0" marL="0">
              <a:lnSpc>
                <a:spcPct val="100000"/>
              </a:lnSpc>
              <a:buNone/>
            </a:pPr>
            <a:r>
              <a:rPr lang="en-US" sz="194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антитела распознают старый вариант хуже, он получает преимущество и чаще передаётся дальше. Поэтому даже небольшие изменения в поверхностных белках могут заметно влиять на успех вируса.
</a:t>
            </a:r>
            <a:endParaRPr lang="en-US" sz="1067" dirty="0"/>
          </a:p>
        </p:txBody>
      </p:sp>
      <p:sp>
        <p:nvSpPr>
          <p:cNvPr id="11" name="Text 3"/>
          <p:cNvSpPr txBox="1"/>
          <p:nvPr/>
        </p:nvSpPr>
        <p:spPr>
          <a:xfrm>
            <a:off x="1277700" y="2269347"/>
            <a:ext cx="3439800" cy="65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Действие отбора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Лекарства и вакцины не создают новые мутации, но отбирают уже существующие варианты, которые лучше сохраняются под давлением защиты организма.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1277700" y="3026224"/>
            <a:ext cx="3439800" cy="65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5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успешных линий
</a:t>
            </a:r>
            <a:pPr algn="l" indent="0" marL="0">
              <a:lnSpc>
                <a:spcPct val="100000"/>
              </a:lnSpc>
              <a:buNone/>
            </a:pPr>
            <a:r>
              <a:rPr lang="en-US" sz="199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популяции постепенно возрастает доля вариантов, способных быстрее распространяться или дольше сохраняться у хозяина, что меняет структуру циркулирующих штаммов.
</a:t>
            </a:r>
            <a:endParaRPr lang="en-US" sz="1095" dirty="0"/>
          </a:p>
        </p:txBody>
      </p:sp>
      <p:sp>
        <p:nvSpPr>
          <p:cNvPr id="13" name="Text 5"/>
          <p:cNvSpPr txBox="1"/>
          <p:nvPr/>
        </p:nvSpPr>
        <p:spPr>
          <a:xfrm>
            <a:off x="1277700" y="3792000"/>
            <a:ext cx="3439800" cy="65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Исчезновение старых вариантов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условия меняются, часть ранее распространённых вариантов теряет преимущество и исчезает из циркуляции, уступая место новым сочетаниям признаков.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4775" y="1972433"/>
            <a:ext cx="4788300" cy="114778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4675" y="152650"/>
            <a:ext cx="81192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5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Откуда взялись вирусы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244766" y="4294387"/>
            <a:ext cx="3902100" cy="12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645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обзоры по эволюции вирусов
</a:t>
            </a:r>
            <a:endParaRPr lang="en-US" sz="645" dirty="0"/>
          </a:p>
        </p:txBody>
      </p:sp>
      <p:sp>
        <p:nvSpPr>
          <p:cNvPr id="6" name="Text 2"/>
          <p:cNvSpPr txBox="1"/>
          <p:nvPr/>
        </p:nvSpPr>
        <p:spPr>
          <a:xfrm>
            <a:off x="5233725" y="825975"/>
            <a:ext cx="3708000" cy="354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гипотез показывает, что происхождение вирусов объясняют разными эволюционными сценариями.
</a:t>
            </a:r>
            <a:pPr algn="l" indent="0" marL="0">
              <a:lnSpc>
                <a:spcPct val="150041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Каждая гипотеза объясняет часть наблюдений, но единой модели происхождения вирусов пока нет.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463900" y="1237650"/>
            <a:ext cx="3339300" cy="266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Долгая история Земли создала огромное разнообразие организмов из древних линий.
</a:t>
            </a:r>
            <a:endParaRPr lang="en-US" sz="1400" dirty="0"/>
          </a:p>
        </p:txBody>
      </p:sp>
      <p:sp>
        <p:nvSpPr>
          <p:cNvPr id="4" name="Text 1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843050" y="1330200"/>
            <a:ext cx="4012800" cy="248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45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3,5 млрд лет
</a:t>
            </a:r>
            <a:pPr algn="ctr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2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прошло с появления древнейших форм жизни на Земле.
</a:t>
            </a:r>
            <a:endParaRPr lang="en-US" sz="4500" dirty="0"/>
          </a:p>
        </p:txBody>
      </p:sp>
      <p:sp>
        <p:nvSpPr>
          <p:cNvPr id="6" name="Text 3"/>
          <p:cNvSpPr txBox="1"/>
          <p:nvPr/>
        </p:nvSpPr>
        <p:spPr>
          <a:xfrm>
            <a:off x="590450" y="4748425"/>
            <a:ext cx="8046000" cy="36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40014"/>
              </a:lnSpc>
              <a:buNone/>
            </a:pPr>
            <a:r>
              <a:rPr lang="en-US" sz="1200" i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Геологическая и палеобиологическая летопись; общепринятая оценка для древнейших следов жизни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01115" y="517000"/>
            <a:ext cx="4893520" cy="3621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4100775" y="4274962"/>
            <a:ext cx="48147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Обобщённые оценки по данным палеонтологии и эволюционной биологии; учебные справочные значения, актуальные на 2025 год
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58750" y="517050"/>
            <a:ext cx="3571200" cy="362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8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Место человека в истории жизни
</a:t>
            </a:r>
            <a:pPr algn="l" indent="0" marL="0">
              <a:lnSpc>
                <a:spcPct val="12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человека — лишь короткий фрагмент огромной хронологии жизни, тогда как основные биологические новшества появились задолго до возникновения нашего вида.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Почти вся история жизни прошла до появления человека; наш вид возник очень поздно и занял крайне малый отрезок эволюционного времени.
</a:t>
            </a:r>
            <a:endParaRPr lang="en-US" sz="1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01115" y="517000"/>
            <a:ext cx="4893520" cy="3621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4100775" y="4274962"/>
            <a:ext cx="48147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Палеоантропологические оценки по ископаемым находкам и молекулярным данным; учебные обобщения, актуальные на 2025 год
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58750" y="517050"/>
            <a:ext cx="3571200" cy="362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8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этапы происхождения человека
</a:t>
            </a:r>
            <a:pPr algn="l" indent="0" marL="0">
              <a:lnSpc>
                <a:spcPct val="12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Линия человека не выглядит прямой лестницей: рядом с нашими предками существовали боковые ветви, многие из которых исчезли, не дожив до современности.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Эволюция человека шла через последовательность форм, а не через единый скачок; разные ветви сосуществовали и расходились во времени.
</a:t>
            </a:r>
            <a:endParaRPr lang="en-US" sz="1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234676"/>
            <a:ext cx="3043800" cy="189048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0" y="3234676"/>
            <a:ext cx="3043800" cy="189048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38475" y="1358251"/>
            <a:ext cx="3043800" cy="1890485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164698" y="1517221"/>
            <a:ext cx="2654700" cy="15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Ископаемые как «архив» прошлого
</a:t>
            </a:r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Черепа, зубы и фрагменты костей позволяют сравнивать строение древних гоминин и выстраивать последовательность изменений. По сочетанию признаков видно, что прямохождение и форма челюстей менялись постепенно, а не одновременно.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6260698" y="1517221"/>
            <a:ext cx="2654700" cy="15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Генетические следы родства
</a:t>
            </a:r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Древняя ДНК даёт прямую генетическую информацию о вымерших популяциях. Сравнение таких последовательностей с ДНК современных людей и других приматов подтверждает родство, расхождения линий и эпизоды скрещивания с древними людьми.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3184123" y="3378871"/>
            <a:ext cx="2654700" cy="15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Орудия и поведение
</a:t>
            </a:r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Каменные орудия показывают, когда предки человека начали осознанно изменять окружающую среду. Их форма и технология изготовления помогают понять не только уровень навыков, но и развитие поведения, обучения и кооперации.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543450" y="563725"/>
            <a:ext cx="80571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97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типа доказательств, которые складываются в одну картину
</a:t>
            </a:r>
            <a:endParaRPr lang="en-US" sz="1975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77475" y="816525"/>
            <a:ext cx="83853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этапа мозаичных изменений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5651575" y="2121150"/>
            <a:ext cx="3111300" cy="103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5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мозга и культуры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последние сотни тысяч лет заметно увеличивается объём мозга, усложняется речь, символическое мышление и социальные связи. Эти признаки закрепляются уже в пределах Homo sapiens.
</a:t>
            </a:r>
            <a:endParaRPr lang="en-US" sz="1500" dirty="0"/>
          </a:p>
        </p:txBody>
      </p:sp>
      <p:sp>
        <p:nvSpPr>
          <p:cNvPr id="8" name="Text 2"/>
          <p:cNvSpPr txBox="1"/>
          <p:nvPr/>
        </p:nvSpPr>
        <p:spPr>
          <a:xfrm>
            <a:off x="1347200" y="2121025"/>
            <a:ext cx="3111300" cy="103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485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Двуногость
</a:t>
            </a:r>
            <a:pPr algn="l" indent="0" marL="0">
              <a:lnSpc>
                <a:spcPct val="80000"/>
              </a:lnSpc>
              <a:buNone/>
            </a:pPr>
            <a:r>
              <a:rPr lang="en-US" sz="99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Около 7–4 млн лет назад в линии гоминин закрепляется двуногое передвижение. Это меняет походку, положение таза и освобождает руки, но ещё не делает мозг современного человека крупнее.
</a:t>
            </a:r>
            <a:endParaRPr lang="en-US" sz="1485" dirty="0"/>
          </a:p>
        </p:txBody>
      </p:sp>
      <p:sp>
        <p:nvSpPr>
          <p:cNvPr id="9" name="Text 3"/>
          <p:cNvSpPr txBox="1"/>
          <p:nvPr/>
        </p:nvSpPr>
        <p:spPr>
          <a:xfrm>
            <a:off x="3501400" y="3877275"/>
            <a:ext cx="3111300" cy="103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5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Орудия и адаптация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Примерно 2,5–1,5 млн лет назад у ранних Homo усиливаются изготовление орудий, контроль над огнём и гибкость поведения. Культура начинает компенсировать биологические ограничения.
</a:t>
            </a:r>
            <a:endParaRPr lang="en-US" sz="1500" dirty="0"/>
          </a:p>
        </p:txBody>
      </p:sp>
      <p:sp>
        <p:nvSpPr>
          <p:cNvPr id="10" name="Text 4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01115" y="517000"/>
            <a:ext cx="4893520" cy="3621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4100775" y="4274962"/>
            <a:ext cx="48147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Археологические и палеогенетические оценки; обобщения по данным исследований происхождения Homo sapiens, актуальные на 2025 год
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58750" y="517050"/>
            <a:ext cx="3571200" cy="362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8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Homo sapiens
</a:t>
            </a:r>
            <a:pPr algn="l" indent="0" marL="0">
              <a:lnSpc>
                <a:spcPct val="12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Homo sapiens появился в Африке, но история вида не ограничилась одним центром происхождения: расселение, смешение с древними людьми и локальная адаптация сформировали современное разнообразие.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люди возникли рано, а их дальнейшая история связана с миграциями и генетическими контактами, а не с изолированным развитием.
</a:t>
            </a:r>
            <a:endParaRPr lang="en-US" sz="1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0500" y="767988"/>
            <a:ext cx="3597300" cy="3590274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40750" y="4706150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4267100" y="767001"/>
            <a:ext cx="4524900" cy="101853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Общее происхождение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Генетическое сходство с шимпанзе, гориллами и другими приматами объясняется общим происхождением, а не «превращением» одного современного вида в другой. Различия накопились после долгого расхождения линий.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4267100" y="2005032"/>
            <a:ext cx="4524900" cy="101853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Доказательства в геноме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ДНК показывает совпадение многих участков генома и общие механизмы работы генов. Чем ближе виды находятся на эволюционном древе, тем больше у них общих наследственных признаков.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4267100" y="3225497"/>
            <a:ext cx="4524900" cy="101853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Переходные формы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Ископаемые находки заполняют промежутки между этапами изменений. Они показывают, как по отдельности появлялись прямохождение, изменение черепа и кисти, а затем — более сложное поведение.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360500" y="-60526"/>
            <a:ext cx="8433000" cy="56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подтверждает родство человека с приматами
</a:t>
            </a:r>
            <a:endParaRPr lang="en-US" sz="25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3104941"/>
            <a:ext cx="9144000" cy="203596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36875" y="1907500"/>
            <a:ext cx="2668800" cy="10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Вирусы, вызывавшие инфекции у предков человека, создавали сильное давление отбора. Выживали носители вариантов генов, которые лучше распознавали патоген или эффективнее ограничивали его размножение.
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955210" y="1361525"/>
            <a:ext cx="2150400" cy="4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Отбор по иммунитету
</a:t>
            </a:r>
            <a:endParaRPr lang="en-US" sz="1200" dirty="0"/>
          </a:p>
        </p:txBody>
      </p:sp>
      <p:sp>
        <p:nvSpPr>
          <p:cNvPr id="11" name="Text 2"/>
          <p:cNvSpPr txBox="1"/>
          <p:nvPr/>
        </p:nvSpPr>
        <p:spPr>
          <a:xfrm>
            <a:off x="3217725" y="1907500"/>
            <a:ext cx="2668800" cy="10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вирусы, особенно ретровирусы, могли встраивать свой материал в ДНК клеток хозяина. Если это происходило в половых клетках, вставка передавалась потомкам как наследуемый признак.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3736060" y="1361525"/>
            <a:ext cx="2150400" cy="4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Встроенные фрагменты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5998575" y="1907500"/>
            <a:ext cx="2668800" cy="10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 временем такие фрагменты стали маркерами древних инфекций и иногда участвовали в регуляции генов. Это показывает, что вирусы не только вредили, но и косвенно влияли на эволюцию человека.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6516910" y="1361525"/>
            <a:ext cx="2150400" cy="4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Долгий эволюционный след
</a:t>
            </a:r>
            <a:endParaRPr lang="en-US" sz="1200" dirty="0"/>
          </a:p>
        </p:txBody>
      </p:sp>
      <p:sp>
        <p:nvSpPr>
          <p:cNvPr id="15" name="Text 6"/>
          <p:cNvSpPr txBox="1"/>
          <p:nvPr/>
        </p:nvSpPr>
        <p:spPr>
          <a:xfrm>
            <a:off x="436875" y="207975"/>
            <a:ext cx="8230500" cy="83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способа, которыми вирусы влияли на нашу линию
</a:t>
            </a:r>
            <a:endParaRPr lang="en-US" sz="2500" dirty="0"/>
          </a:p>
        </p:txBody>
      </p:sp>
      <p:sp>
        <p:nvSpPr>
          <p:cNvPr id="16" name="Text 7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675" y="1132744"/>
            <a:ext cx="8376000" cy="335421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4675" y="152650"/>
            <a:ext cx="83760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5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вирусной последовательности в геноме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354675" y="642225"/>
            <a:ext cx="83760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генетический материал вируса мог попадать в геном и влиять на наследственность.
</a:t>
            </a:r>
            <a:endParaRPr lang="en-US" sz="1377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6125" y="1830853"/>
            <a:ext cx="355500" cy="355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16363" y="1830853"/>
            <a:ext cx="355500" cy="355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8343" y="3512438"/>
            <a:ext cx="311063" cy="355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16361" y="3512438"/>
            <a:ext cx="355500" cy="355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97950" y="692900"/>
            <a:ext cx="7748100" cy="67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важны вирусы для истории человека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1094925" y="1830750"/>
            <a:ext cx="2987700" cy="35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Эпидемии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80700" y="2364500"/>
            <a:ext cx="3501900" cy="80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Эпидемии резко сокращали численность населения и меняли условия отбора. После тяжёлых вспышек выживали носители более удачных вариантов генов, связанных с иммунным ответом и сопротивляемостью.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425150" y="1830750"/>
            <a:ext cx="2987700" cy="35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Иммунная адаптация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910925" y="2364500"/>
            <a:ext cx="3501900" cy="80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Постоянное воздействие вирусов и других инфекций формировало у популяций набор защитных механизмов. Это не делает людей «неуязвимыми», но показывает, что иммунитет — продукт длительной эволюции.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1094925" y="3512325"/>
            <a:ext cx="2987700" cy="35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Модель эволюции
</a:t>
            </a:r>
            <a:endParaRPr lang="en-US" sz="1400" dirty="0"/>
          </a:p>
        </p:txBody>
      </p:sp>
      <p:sp>
        <p:nvSpPr>
          <p:cNvPr id="13" name="Text 6"/>
          <p:cNvSpPr txBox="1"/>
          <p:nvPr/>
        </p:nvSpPr>
        <p:spPr>
          <a:xfrm>
            <a:off x="580700" y="4049400"/>
            <a:ext cx="3501900" cy="80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Изучая вирусы, учёные наблюдают мутации, наследственность и естественный отбор в реальном времени. Поэтому вирусы стали удобной моделью для понимания эволюции как процесса.
</a:t>
            </a:r>
            <a:endParaRPr lang="en-US" sz="1200" dirty="0"/>
          </a:p>
        </p:txBody>
      </p:sp>
      <p:sp>
        <p:nvSpPr>
          <p:cNvPr id="14" name="Text 7"/>
          <p:cNvSpPr txBox="1"/>
          <p:nvPr/>
        </p:nvSpPr>
        <p:spPr>
          <a:xfrm>
            <a:off x="5425150" y="3512325"/>
            <a:ext cx="2987700" cy="35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Научный инструмент
</a:t>
            </a:r>
            <a:endParaRPr lang="en-US" sz="1400" dirty="0"/>
          </a:p>
        </p:txBody>
      </p:sp>
      <p:sp>
        <p:nvSpPr>
          <p:cNvPr id="15" name="Text 8"/>
          <p:cNvSpPr txBox="1"/>
          <p:nvPr/>
        </p:nvSpPr>
        <p:spPr>
          <a:xfrm>
            <a:off x="4910925" y="4049425"/>
            <a:ext cx="3501900" cy="80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8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древних и современных вирусных последовательностей помогает восстанавливать историю инфекций и их влияние на человека. Такие данные дополняют археологию и генетику, а не заменяют их.
</a:t>
            </a:r>
            <a:endParaRPr lang="en-US" sz="1189" dirty="0"/>
          </a:p>
        </p:txBody>
      </p:sp>
      <p:sp>
        <p:nvSpPr>
          <p:cNvPr id="16" name="Text 9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94375" y="722175"/>
            <a:ext cx="7874100" cy="374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Итоги: вирусы и человек
</a:t>
            </a:r>
            <a:pPr algn="l" indent="0" marL="0">
              <a:lnSpc>
                <a:spcPct val="100000"/>
              </a:lnSpc>
              <a:buNone/>
            </a:pPr>
            <a:r>
              <a:rPr lang="en-US" sz="3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Вирусы живут только внутри клетки, но эволюционируют благодаря наследственности, мутациям и отбору. История человека, напротив, показывает долгий и ветвящийся путь гоминин, подтверждённый ископаемыми и ДНК.
</a:t>
            </a:r>
            <a:endParaRPr lang="en-US" sz="3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2026-07-26T04:20:02Z</dcterms:created>
  <dcterms:modified xsi:type="dcterms:W3CDTF">2026-07-26T04:20:02Z</dcterms:modified>
</cp:coreProperties>
</file>