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14325" y="562650"/>
            <a:ext cx="10363500" cy="57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чувств и анализаторы: всеобщий обзор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органов чувств и анализаторов, раскрывающих восприятие и адаптацию человека.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0588" y="177200"/>
            <a:ext cx="5483073" cy="652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7475" y="3429000"/>
            <a:ext cx="5835600" cy="26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чувств — ключ к познанию мира, обеспечивают сбор и обработку информации, влияя на поведение и здоровье.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277475" y="552175"/>
            <a:ext cx="5835600" cy="208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органов чувств в жизни человека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76" y="1893040"/>
            <a:ext cx="3633356" cy="205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3402" y="1893040"/>
            <a:ext cx="3633356" cy="205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49044" y="1893040"/>
            <a:ext cx="3633356" cy="205795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7775" y="362725"/>
            <a:ext cx="112347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основных органов чувств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453848" y="416258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Зрение — взгляд на мир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Глаза воспринимают свет и цвета, отправляя сигналы в кору мозга для формирования образов. Это позволяет ориентироваться и узнавать окружающее.
</a:t>
            </a:r>
            <a:endParaRPr lang="en-US" sz="2000" dirty="0"/>
          </a:p>
        </p:txBody>
      </p:sp>
      <p:sp>
        <p:nvSpPr>
          <p:cNvPr id="11" name="Text 3"/>
          <p:cNvSpPr txBox="1"/>
          <p:nvPr/>
        </p:nvSpPr>
        <p:spPr>
          <a:xfrm>
            <a:off x="4250925" y="4162561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 — восприятие звуков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Уши ловят колебания воздуха, преобразуя их в электрические импульсы, которые мозг расшифровывает как звуки, важные для общения и безопасности.
</a:t>
            </a:r>
            <a:endParaRPr lang="en-US" sz="2000" dirty="0"/>
          </a:p>
        </p:txBody>
      </p:sp>
      <p:sp>
        <p:nvSpPr>
          <p:cNvPr id="12" name="Text 4"/>
          <p:cNvSpPr txBox="1"/>
          <p:nvPr/>
        </p:nvSpPr>
        <p:spPr>
          <a:xfrm>
            <a:off x="8047916" y="416253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5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Обоняние и вкус — нюансы восприятия
</a:t>
            </a:r>
            <a:pPr algn="l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 и язык распознают запахи и вкусы, влияя на пищевое поведение и эмоциональные реакции, укрепляя связь с окружающей средой.
</a:t>
            </a:r>
            <a:endParaRPr lang="en-US" sz="195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804" y="1893202"/>
            <a:ext cx="3725983" cy="3031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0450" y="1893202"/>
            <a:ext cx="3725983" cy="3031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53059" y="1893202"/>
            <a:ext cx="3725983" cy="3031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47775" y="362725"/>
            <a:ext cx="115314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Зрение: структура и функции глаза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300" dirty="0"/>
          </a:p>
        </p:txBody>
      </p:sp>
      <p:sp>
        <p:nvSpPr>
          <p:cNvPr id="11" name="Text 2"/>
          <p:cNvSpPr txBox="1"/>
          <p:nvPr/>
        </p:nvSpPr>
        <p:spPr>
          <a:xfrm>
            <a:off x="442603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 — приемник света
</a:t>
            </a:r>
            <a:pPr algn="l" indent="0" marL="0">
              <a:lnSpc>
                <a:spcPct val="100000"/>
              </a:lnSpc>
              <a:buNone/>
            </a:pPr>
            <a:r>
              <a:rPr lang="en-US" sz="96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 воспринимает свет через роговицу, линзу и сетчатку, где формируются изображения. Каждый компонент играет важную роль в четкости зрения.
</a:t>
            </a:r>
            <a:endParaRPr lang="en-US" sz="1477" dirty="0"/>
          </a:p>
        </p:txBody>
      </p:sp>
      <p:sp>
        <p:nvSpPr>
          <p:cNvPr id="12" name="Text 3"/>
          <p:cNvSpPr txBox="1"/>
          <p:nvPr/>
        </p:nvSpPr>
        <p:spPr>
          <a:xfrm>
            <a:off x="4355554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1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Зрительный нерв — проводник сигналов
</a:t>
            </a:r>
            <a:pPr algn="l" indent="0" marL="0">
              <a:lnSpc>
                <a:spcPct val="100000"/>
              </a:lnSpc>
              <a:buNone/>
            </a:pPr>
            <a:r>
              <a:rPr lang="en-US" sz="898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 от сетчатки передаются по зрительному нерву в мозг, обеспечивая обработку и интерпретацию зрительной информации.
</a:t>
            </a:r>
            <a:endParaRPr lang="en-US" sz="1381" dirty="0"/>
          </a:p>
        </p:txBody>
      </p:sp>
      <p:sp>
        <p:nvSpPr>
          <p:cNvPr id="13" name="Text 4"/>
          <p:cNvSpPr txBox="1"/>
          <p:nvPr/>
        </p:nvSpPr>
        <p:spPr>
          <a:xfrm>
            <a:off x="8268560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8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Зрительная кора — центр анализа
</a:t>
            </a:r>
            <a:pPr algn="l" indent="0" marL="0">
              <a:lnSpc>
                <a:spcPct val="100000"/>
              </a:lnSpc>
              <a:buNone/>
            </a:pPr>
            <a:r>
              <a:rPr lang="en-US" sz="986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Височная и затылочная зоны мозга анализируют изображения, помогая распознавать формы, цвета и движение предметов вокруг.
</a:t>
            </a:r>
            <a:endParaRPr lang="en-US" sz="151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300" dirty="0"/>
          </a:p>
        </p:txBody>
      </p:sp>
      <p:sp>
        <p:nvSpPr>
          <p:cNvPr id="4" name="Text 1"/>
          <p:cNvSpPr txBox="1"/>
          <p:nvPr/>
        </p:nvSpPr>
        <p:spPr>
          <a:xfrm>
            <a:off x="6420400" y="1621807"/>
            <a:ext cx="5122800" cy="31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 различает до 10 миллионов оттенков цвета, а макула обеспечивает высокую остроту зрения в центре поля.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886700" y="1832400"/>
            <a:ext cx="4647000" cy="269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80%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информации об окружающем мире человек получает через зрение, что подчеркивает его важность.
</a:t>
            </a:r>
            <a:endParaRPr lang="en-US" sz="3000" dirty="0"/>
          </a:p>
        </p:txBody>
      </p:sp>
      <p:sp>
        <p:nvSpPr>
          <p:cNvPr id="6" name="Text 3"/>
          <p:cNvSpPr txBox="1"/>
          <p:nvPr/>
        </p:nvSpPr>
        <p:spPr>
          <a:xfrm>
            <a:off x="648800" y="4818000"/>
            <a:ext cx="51228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нейробиологии, 2023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76" y="1893040"/>
            <a:ext cx="3633356" cy="205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3402" y="1893040"/>
            <a:ext cx="3633356" cy="205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49044" y="1893040"/>
            <a:ext cx="3633356" cy="205795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7775" y="362725"/>
            <a:ext cx="112347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Слуховой анализатор и восприятие звука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453848" y="416258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7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уха
</a:t>
            </a:r>
            <a:pPr algn="l" indent="0" marL="0">
              <a:lnSpc>
                <a:spcPct val="100000"/>
              </a:lnSpc>
              <a:buNone/>
            </a:pPr>
            <a:r>
              <a:rPr lang="en-US" sz="1286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 делится на наружное, среднее и внутреннее. Наружное улавливает звуковые волны, среднее усиливает их с помощью косточек, внутреннее преобразует в нервные сигналы.
</a:t>
            </a:r>
            <a:endParaRPr lang="en-US" sz="1979" dirty="0"/>
          </a:p>
        </p:txBody>
      </p:sp>
      <p:sp>
        <p:nvSpPr>
          <p:cNvPr id="11" name="Text 3"/>
          <p:cNvSpPr txBox="1"/>
          <p:nvPr/>
        </p:nvSpPr>
        <p:spPr>
          <a:xfrm>
            <a:off x="4250925" y="4162561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звукового сигнала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Вибрации проходят через барабанную перепонку и слуховые косточки, затем трансформируются в электрические импульсы в улитке внутреннего уха.
</a:t>
            </a:r>
            <a:endParaRPr lang="en-US" sz="2000" dirty="0"/>
          </a:p>
        </p:txBody>
      </p:sp>
      <p:sp>
        <p:nvSpPr>
          <p:cNvPr id="12" name="Text 4"/>
          <p:cNvSpPr txBox="1"/>
          <p:nvPr/>
        </p:nvSpPr>
        <p:spPr>
          <a:xfrm>
            <a:off x="8047916" y="416253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6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Обработка информации мозгом
</a:t>
            </a:r>
            <a:pPr algn="l" indent="0" marL="0">
              <a:lnSpc>
                <a:spcPct val="100000"/>
              </a:lnSpc>
              <a:buNone/>
            </a:pPr>
            <a:r>
              <a:rPr lang="en-US" sz="123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Слуховой нерв переносит сигналы в височную долю мозга, где происходит распознавание звуков, речи и локализация источников звука.
</a:t>
            </a:r>
            <a:endParaRPr lang="en-US" sz="190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38113" y="2051600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воспринимает звуки в диапазоне от 16 до 20 000 Гц, что охватывает большинство бытовых и музыкальных звуков.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13971" y="26478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 способен определять место и расстояние источника звука, что важно для ориентации в пространстве и безопасности.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38113" y="43779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Длительное воздействие громких звуков и использование наушников свыше часа в день может ухудшить слуховую функцию.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13971" y="49935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слуха возникает из-за генетических причин, травм или временных факторов, таких как инфекции и шумовое переутомление.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04425" y="365213"/>
            <a:ext cx="113949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слуха человека
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804" y="1893202"/>
            <a:ext cx="3725983" cy="3031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0450" y="1893202"/>
            <a:ext cx="3725983" cy="3031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53059" y="1893202"/>
            <a:ext cx="3725983" cy="3031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47775" y="362725"/>
            <a:ext cx="115314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 обоняния: строение и функции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300" dirty="0"/>
          </a:p>
        </p:txBody>
      </p:sp>
      <p:sp>
        <p:nvSpPr>
          <p:cNvPr id="11" name="Text 2"/>
          <p:cNvSpPr txBox="1"/>
          <p:nvPr/>
        </p:nvSpPr>
        <p:spPr>
          <a:xfrm>
            <a:off x="442603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Обонятельные рецепторы
</a:t>
            </a:r>
            <a:pPr algn="l" indent="0" marL="0">
              <a:lnSpc>
                <a:spcPct val="100000"/>
              </a:lnSpc>
              <a:buNone/>
            </a:pPr>
            <a:r>
              <a:rPr lang="en-US" sz="962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носовой полости расположено до 10 миллионов обонятельных рецепторов, способных распознавать широкий спектр запахов.
</a:t>
            </a:r>
            <a:endParaRPr lang="en-US" sz="1480" dirty="0"/>
          </a:p>
        </p:txBody>
      </p:sp>
      <p:sp>
        <p:nvSpPr>
          <p:cNvPr id="12" name="Text 3"/>
          <p:cNvSpPr txBox="1"/>
          <p:nvPr/>
        </p:nvSpPr>
        <p:spPr>
          <a:xfrm>
            <a:off x="4355554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37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сигналов в мозг
</a:t>
            </a:r>
            <a:pPr algn="l" indent="0" marL="0">
              <a:lnSpc>
                <a:spcPct val="100000"/>
              </a:lnSpc>
              <a:buNone/>
            </a:pPr>
            <a:r>
              <a:rPr lang="en-US" sz="106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Обонятельные сигналы проходят в височные доли мозга, где происходит идентификация и эмоциональное восприятие запахов.
</a:t>
            </a:r>
            <a:endParaRPr lang="en-US" sz="1637" dirty="0"/>
          </a:p>
        </p:txBody>
      </p:sp>
      <p:sp>
        <p:nvSpPr>
          <p:cNvPr id="13" name="Text 4"/>
          <p:cNvSpPr txBox="1"/>
          <p:nvPr/>
        </p:nvSpPr>
        <p:spPr>
          <a:xfrm>
            <a:off x="8268560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5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обоняния
</a:t>
            </a:r>
            <a:pPr algn="l" indent="0" marL="0">
              <a:lnSpc>
                <a:spcPct val="100000"/>
              </a:lnSpc>
              <a:buNone/>
            </a:pPr>
            <a:r>
              <a:rPr lang="en-US" sz="106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Обоняние помогает различать полезные и опасные запахи, например, дым или свежую пищу, что важно для выживания и комфорта.
</a:t>
            </a:r>
            <a:endParaRPr lang="en-US" sz="164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детей осязание играет более значимую роль, а у взрослых продвижение информации идет главным образом через зрение.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Восприятие информации меняется с возрастом, адаптируясь под изменяющиеся потребности и способности человека.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данные по сенсорной психологии, 2022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информации, получаемой через анализаторы
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7250" y="6428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об обонянии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7992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способен распознавать около 10 000 различных запахов, что значительно расширяет его сенсорные возможности.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496799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Различают несколько категорий ароматов: цветочные, фруктовые, острые, смолистые и пряные, каждая вызывает разные эмоции.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21367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обоняния может быть вызвана травмой, простудой или наследственными нарушениями и влияет на качество жизни.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9775" y="5020200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Импульсы от рецепторов передаются через вкусовые нервы в зоны головного мозга, где осуществляется анализ и распознавание вкусовых ощущений.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7910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покрыт тысячами вкусовых сосочков, в каждом из которых расположены рецепторы, чувствительные к различным вкусам. Они воспринимают химические вещества, растворённые в слюне.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7888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Всего выделяют пять основных вкусов: сладкий, солёный, кислый, горький и умами, каждый из которых распознаётся соответствующими рецепторами на языке.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300" dirty="0"/>
          </a:p>
        </p:txBody>
      </p:sp>
      <p:sp>
        <p:nvSpPr>
          <p:cNvPr id="8" name="Text 4"/>
          <p:cNvSpPr txBox="1"/>
          <p:nvPr/>
        </p:nvSpPr>
        <p:spPr>
          <a:xfrm>
            <a:off x="497250" y="4176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Вкусовой анализатор: строение и основные функции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76" y="1893040"/>
            <a:ext cx="3633356" cy="205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3402" y="1893040"/>
            <a:ext cx="3633356" cy="205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49044" y="1893040"/>
            <a:ext cx="3633356" cy="205795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7775" y="362725"/>
            <a:ext cx="112347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кожного анализатора: осязание в деталях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453848" y="416258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46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кожа чувствует прикосновение
</a:t>
            </a:r>
            <a:pPr algn="l" indent="0" marL="0">
              <a:lnSpc>
                <a:spcPct val="100000"/>
              </a:lnSpc>
              <a:buNone/>
            </a:pPr>
            <a:r>
              <a:rPr lang="en-US" sz="1135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поверхности кожи расположены многочисленные тактильные рецепторы, которые мгновенно реагируют на лёгкие прикосновения, позволяя быстро ощутить объект при контакте с телом.
</a:t>
            </a:r>
            <a:endParaRPr lang="en-US" sz="1746" dirty="0"/>
          </a:p>
        </p:txBody>
      </p:sp>
      <p:sp>
        <p:nvSpPr>
          <p:cNvPr id="11" name="Text 3"/>
          <p:cNvSpPr txBox="1"/>
          <p:nvPr/>
        </p:nvSpPr>
        <p:spPr>
          <a:xfrm>
            <a:off x="4250925" y="4162561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46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на температуру и боль
</a:t>
            </a:r>
            <a:pPr algn="l" indent="0" marL="0">
              <a:lnSpc>
                <a:spcPct val="100000"/>
              </a:lnSpc>
              <a:buNone/>
            </a:pPr>
            <a:r>
              <a:rPr lang="en-US" sz="1135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Терморецепторы кожи реагируют на изменение температуры, а ноцицепторы сигнализируют о боли, обеспечивая защиту организма от повреждающих факторов окружающей среды.
</a:t>
            </a:r>
            <a:endParaRPr lang="en-US" sz="1746" dirty="0"/>
          </a:p>
        </p:txBody>
      </p:sp>
      <p:sp>
        <p:nvSpPr>
          <p:cNvPr id="12" name="Text 4"/>
          <p:cNvSpPr txBox="1"/>
          <p:nvPr/>
        </p:nvSpPr>
        <p:spPr>
          <a:xfrm>
            <a:off x="8047916" y="416253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46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Области с наибольшей чувствительностью
</a:t>
            </a:r>
            <a:pPr algn="l" indent="0" marL="0">
              <a:lnSpc>
                <a:spcPct val="100000"/>
              </a:lnSpc>
              <a:buNone/>
            </a:pPr>
            <a:r>
              <a:rPr lang="en-US" sz="1135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Наша кожа наиболее чувствительна на кончиках пальцев, губах и языке — здесь густота рецепторов самая высокая, что позволяет точно ощущать форму и текстуру предметов.
</a:t>
            </a:r>
            <a:endParaRPr lang="en-US" sz="174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804" y="1893202"/>
            <a:ext cx="3725983" cy="3031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0450" y="1893202"/>
            <a:ext cx="3725983" cy="3031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53059" y="1893202"/>
            <a:ext cx="3725983" cy="3031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47775" y="362725"/>
            <a:ext cx="115314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Равновесие: анализ и координация движений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300" dirty="0"/>
          </a:p>
        </p:txBody>
      </p:sp>
      <p:sp>
        <p:nvSpPr>
          <p:cNvPr id="11" name="Text 2"/>
          <p:cNvSpPr txBox="1"/>
          <p:nvPr/>
        </p:nvSpPr>
        <p:spPr>
          <a:xfrm>
            <a:off x="442603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8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внутреннего уха в сохранении баланса
</a:t>
            </a:r>
            <a:pPr algn="l" indent="0" marL="0">
              <a:lnSpc>
                <a:spcPct val="100000"/>
              </a:lnSpc>
              <a:buNone/>
            </a:pPr>
            <a:r>
              <a:rPr lang="en-US" sz="805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Рецепторы равновесия расположены в полукружных каналах и преддверии внутреннего уха. Они фиксируют изменения положения тела в пространстве и передают данные в мозг.
</a:t>
            </a:r>
            <a:endParaRPr lang="en-US" sz="1238" dirty="0"/>
          </a:p>
        </p:txBody>
      </p:sp>
      <p:sp>
        <p:nvSpPr>
          <p:cNvPr id="12" name="Text 3"/>
          <p:cNvSpPr txBox="1"/>
          <p:nvPr/>
        </p:nvSpPr>
        <p:spPr>
          <a:xfrm>
            <a:off x="4355554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8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возникает головокружение
</a:t>
            </a:r>
            <a:pPr algn="l" indent="0" marL="0">
              <a:lnSpc>
                <a:spcPct val="100000"/>
              </a:lnSpc>
              <a:buNone/>
            </a:pPr>
            <a:r>
              <a:rPr lang="en-US" sz="93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быстром вращении жидкость в полукружных каналах продолжает двигаться, создавая ложные сигналы, что вызывает ощущение кружения и дезориентацию.
</a:t>
            </a:r>
            <a:endParaRPr lang="en-US" sz="1438" dirty="0"/>
          </a:p>
        </p:txBody>
      </p:sp>
      <p:sp>
        <p:nvSpPr>
          <p:cNvPr id="13" name="Text 4"/>
          <p:cNvSpPr txBox="1"/>
          <p:nvPr/>
        </p:nvSpPr>
        <p:spPr>
          <a:xfrm>
            <a:off x="8268560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равновесия на координацию движений
</a:t>
            </a:r>
            <a:pPr algn="l" indent="0" marL="0">
              <a:lnSpc>
                <a:spcPct val="100000"/>
              </a:lnSpc>
              <a:buNone/>
            </a:pPr>
            <a:r>
              <a:rPr lang="en-US" sz="77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Анализатор равновесия помогает человеку сохранять правильную осанку и координировать движения, что особенно важно при ходьбе, беге и выполнении сложных движений.
</a:t>
            </a:r>
            <a:endParaRPr lang="en-US" sz="119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4975" y="43459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Контакт с химическими веществами, агрессивными веществами и токсинами нанесёт вред рецепторам обоняния и вкуса, вызывая их временную или постоянную потерю чувствительности.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954975" y="21523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уровень шума свыше 85 дБ постоянного воздействия приводит к снижению слуховой чувствительности и повреждению волосковых клеток внутреннего уха.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6928200" y="21523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Продолжительное воздействие ультрафиолетовых лучей способствует фотоповреждениям тканей глаз, что может привести к снижению остроты зрения и другим патологиям.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6928200" y="43459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Повреждения кожи, такие как ожоги, порезы и воспаления снижают активность и чувствительность тактильных рецепторов, замедляя реакцию на раздражители.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347775" y="493925"/>
            <a:ext cx="11299500" cy="10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 на здоровье анализаторов
</a:t>
            </a:r>
            <a:endParaRPr lang="en-US" sz="3200" dirty="0"/>
          </a:p>
        </p:txBody>
      </p:sp>
      <p:sp>
        <p:nvSpPr>
          <p:cNvPr id="9" name="Text 5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275" y="2144500"/>
            <a:ext cx="7101300" cy="2569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6850" y="778500"/>
            <a:ext cx="3979500" cy="530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основных анализаторов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основные органы чувств, типы рецепторов, стимулирующие раздражители, скорость передачи сигналов и примеры выполняемых функций.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анализаторы имеют уникальные рецепторы и скорости передачи сигналов, что обеспечивает разнообразие восприятия и точность реакций организма.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320167" y="6420933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энциклопедии и учебники биологии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467" y="2531063"/>
            <a:ext cx="502200" cy="44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3483" y="2511713"/>
            <a:ext cx="485100" cy="485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5334" y="4753825"/>
            <a:ext cx="424462" cy="485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63802" y="4753825"/>
            <a:ext cx="424462" cy="485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37907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Слепота и методы поддержания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693425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потере зрения применяются трость и система Брайля, которые помогают ориентироваться и воспринимать информацию через другие органы чувств.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01752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Глухота и слуховые аппараты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6331900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снижении слуха используются слуховые аппараты и специальные устройства для улучшения восприятия звукового окружения.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137907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с обонянием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693425" y="5469794"/>
            <a:ext cx="4899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Частичная или полная потеря обоняния может влиять на качество жизни, для компенсации важна корректировка питания и использование ароматерапии.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701752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63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тактильной чувствительности
</a:t>
            </a:r>
            <a:endParaRPr lang="en-US" sz="1763" dirty="0"/>
          </a:p>
        </p:txBody>
      </p:sp>
      <p:sp>
        <p:nvSpPr>
          <p:cNvPr id="15" name="Text 7"/>
          <p:cNvSpPr txBox="1"/>
          <p:nvPr/>
        </p:nvSpPr>
        <p:spPr>
          <a:xfrm>
            <a:off x="6331900" y="5469794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Обострение и тренировка осязания помогают частично компенсировать потерю тактильных ощущений и улучшить восприятие окружающего мира.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300" dirty="0"/>
          </a:p>
        </p:txBody>
      </p:sp>
      <p:sp>
        <p:nvSpPr>
          <p:cNvPr id="17" name="Text 9"/>
          <p:cNvSpPr txBox="1"/>
          <p:nvPr/>
        </p:nvSpPr>
        <p:spPr>
          <a:xfrm>
            <a:off x="565500" y="564225"/>
            <a:ext cx="110610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и способы компенсации анализаторов
</a:t>
            </a:r>
            <a:endParaRPr lang="en-US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14450" y="2568825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упражнения, например, различение новых звуков и мелодий, улучшают слуховую функцию и способствуют развитию музыкальных навыков.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6872300" y="5295675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осязания, например, изучение объектов с закрытыми глазами, помогает усилить тактильные ощущения и компенсировать слабое зрение.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278825" y="3904750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Зрительные тренировки включают различение оттенков, форм и размеров, что развивают наблюдательность и точность восприятия окружающего мира.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300" dirty="0"/>
          </a:p>
        </p:txBody>
      </p:sp>
      <p:sp>
        <p:nvSpPr>
          <p:cNvPr id="9" name="Text 4"/>
          <p:cNvSpPr txBox="1"/>
          <p:nvPr/>
        </p:nvSpPr>
        <p:spPr>
          <a:xfrm>
            <a:off x="497250" y="4176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тренируются органы чувств
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38113" y="2051600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Поддерживайте гигиену глаз и ушей, регулярно очищая их от загрязнений и избегая травм, чтобы сохранить чувствительность рецепторов.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13971" y="26478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Ограничивайте воздействие громких звуков и яркого света, используя защитные средства и не превышая рекомендованные нормы длительности воздействия.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38113" y="43779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Сбалансированное питание богато витаминами и микроэлементами поддерживает здоровье анализаторов и способствует восстановлению повреждённых тканей.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13971" y="49935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Организуйте режим отдыха и сна, чтобы органы чувств имели возможность восстанавливаться после длительной работы и стрессовых нагрузок.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04425" y="365213"/>
            <a:ext cx="113949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органов чувств: что важно соблюдать
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76" y="1893040"/>
            <a:ext cx="3633356" cy="205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3402" y="1893040"/>
            <a:ext cx="3633356" cy="205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49044" y="1893040"/>
            <a:ext cx="3633356" cy="205795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7775" y="362725"/>
            <a:ext cx="112347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органов чувств у животных и их адаптации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453848" y="416258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Острое обоняние у собак
</a:t>
            </a:r>
            <a:pPr algn="l" indent="0" marL="0">
              <a:lnSpc>
                <a:spcPct val="100000"/>
              </a:lnSpc>
              <a:buNone/>
            </a:pPr>
            <a:r>
              <a:rPr lang="en-US" sz="116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Собаки способны различать до миллиона различных запахов благодаря большому количеству обонятельных рецепторов, что помогает им ориентироваться и находить пищу и опасности.
</a:t>
            </a:r>
            <a:endParaRPr lang="en-US" sz="1799" dirty="0"/>
          </a:p>
        </p:txBody>
      </p:sp>
      <p:sp>
        <p:nvSpPr>
          <p:cNvPr id="11" name="Text 3"/>
          <p:cNvSpPr txBox="1"/>
          <p:nvPr/>
        </p:nvSpPr>
        <p:spPr>
          <a:xfrm>
            <a:off x="4250925" y="4162561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Зрение орлов на больших расстояниях
</a:t>
            </a:r>
            <a:pPr algn="l" indent="0" marL="0">
              <a:lnSpc>
                <a:spcPct val="100000"/>
              </a:lnSpc>
              <a:buNone/>
            </a:pPr>
            <a:r>
              <a:rPr lang="en-US" sz="1146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Орлы обладают очень острым зрением и могут замечать добычу за несколько километров, что поддерживает их охотничьи способности в дикой природе.
</a:t>
            </a:r>
            <a:endParaRPr lang="en-US" sz="1764" dirty="0"/>
          </a:p>
        </p:txBody>
      </p:sp>
      <p:sp>
        <p:nvSpPr>
          <p:cNvPr id="12" name="Text 4"/>
          <p:cNvSpPr txBox="1"/>
          <p:nvPr/>
        </p:nvSpPr>
        <p:spPr>
          <a:xfrm>
            <a:off x="8047916" y="416253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67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Эхолокация у летучих мышей и дельфинов
</a:t>
            </a:r>
            <a:pPr algn="l" indent="0" marL="0">
              <a:lnSpc>
                <a:spcPct val="100000"/>
              </a:lnSpc>
              <a:buNone/>
            </a:pPr>
            <a:r>
              <a:rPr lang="en-US" sz="121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животные используют звуковые волны для ориентации в пространстве и поиска пищи в темноте или мутной воде, компенсируя слабость зрения.
</a:t>
            </a:r>
            <a:endParaRPr lang="en-US" sz="186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5959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2053" y="0"/>
            <a:ext cx="4667994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0400" y="932250"/>
            <a:ext cx="6102000" cy="49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Анализаторы: ключ к пониманию мира и сохранению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чувств и анализаторы позволяют человеку воспринимать и осмыслять окружающую среду, обеспечивая адаптацию, безопасность и полноценное развитие, поэтому важно заботиться о них и развивать их возможности.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2026-05-09T13:47:49Z</dcterms:created>
  <dcterms:modified xsi:type="dcterms:W3CDTF">2026-05-09T13:47:49Z</dcterms:modified>
</cp:coreProperties>
</file>