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jpe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jpeg"/><Relationship Id="rId4" Type="http://schemas.openxmlformats.org/officeDocument/2006/relationships/image" Target="../media/image-4-4.jpe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jpeg"/><Relationship Id="rId4" Type="http://schemas.openxmlformats.org/officeDocument/2006/relationships/image" Target="../media/image-16-4.jpe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846998" y="0"/>
            <a:ext cx="3295055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1579375"/>
            <a:ext cx="5139300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1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— зеркало человека
</a:t>
            </a:r>
            <a:endParaRPr lang="en-US" sz="3100" dirty="0"/>
          </a:p>
        </p:txBody>
      </p:sp>
      <p:sp>
        <p:nvSpPr>
          <p:cNvPr id="5" name="Text 1"/>
          <p:cNvSpPr txBox="1"/>
          <p:nvPr/>
        </p:nvSpPr>
        <p:spPr>
          <a:xfrm>
            <a:off x="270000" y="3703450"/>
            <a:ext cx="3498900" cy="117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в литературе раскрывает характер, чувства и нравственный выбор человека.
</a:t>
            </a:r>
            <a:endParaRPr lang="en-US" sz="1122" dirty="0"/>
          </a:p>
        </p:txBody>
      </p:sp>
      <p:sp>
        <p:nvSpPr>
          <p:cNvPr id="6" name="Text 2"/>
          <p:cNvSpPr txBox="1"/>
          <p:nvPr/>
        </p:nvSpPr>
        <p:spPr>
          <a:xfrm>
            <a:off x="269995" y="270000"/>
            <a:ext cx="5139300" cy="53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800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361100" y="1336743"/>
            <a:ext cx="3513000" cy="332431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обсуждать тему природы в 11 классе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270000" y="2043450"/>
            <a:ext cx="4204800" cy="179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старшей школе природа становится ключом к анализу текста: через пейзаж, символы света, времени года, пространства и тишины литература показывает внутренний мир героя и авторскую позицию.
</a:t>
            </a:r>
            <a:endParaRPr lang="en-US" sz="1022" dirty="0"/>
          </a:p>
        </p:txBody>
      </p:sp>
      <p:sp>
        <p:nvSpPr>
          <p:cNvPr id="8" name="Text 2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5251" y="1685887"/>
            <a:ext cx="181500" cy="181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5100" y="3393766"/>
            <a:ext cx="181800" cy="1818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03421" y="1685888"/>
            <a:ext cx="181800" cy="1818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99671" y="3407866"/>
            <a:ext cx="192000" cy="1536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320871" y="1685888"/>
            <a:ext cx="181800" cy="1818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как художественный язык
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  <p:sp>
        <p:nvSpPr>
          <p:cNvPr id="11" name="Text 2"/>
          <p:cNvSpPr txBox="1"/>
          <p:nvPr/>
        </p:nvSpPr>
        <p:spPr>
          <a:xfrm>
            <a:off x="689874" y="1670523"/>
            <a:ext cx="2149200" cy="134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Настроение
</a:t>
            </a:r>
            <a:pPr algn="l" indent="0" marL="0">
              <a:lnSpc>
                <a:spcPct val="115000"/>
              </a:lnSpc>
              <a:buNone/>
            </a:pPr>
            <a:r>
              <a:rPr lang="en-US" sz="59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Пейзаж не просто описывает место действия: он задаёт эмоциональный тон сцены, помогает почувствовать тревогу, покой, ожидание или напряжение ещё до прямого объяснения автора.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689874" y="3378395"/>
            <a:ext cx="2149200" cy="134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49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Метафора жизни
</a:t>
            </a:r>
            <a:pPr algn="l" indent="0" marL="0">
              <a:lnSpc>
                <a:spcPct val="115000"/>
              </a:lnSpc>
              <a:buNone/>
            </a:pPr>
            <a:r>
              <a:rPr lang="en-US" sz="57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Гроза, рассвет, весна и осень становятся устойчивыми образами человеческих состояний. Они делают чувства зримо ощутимыми и придают тексту глубокий символический слой.
</a:t>
            </a:r>
            <a:endParaRPr lang="en-US" sz="1149" dirty="0"/>
          </a:p>
        </p:txBody>
      </p:sp>
      <p:sp>
        <p:nvSpPr>
          <p:cNvPr id="13" name="Text 4"/>
          <p:cNvSpPr txBox="1"/>
          <p:nvPr/>
        </p:nvSpPr>
        <p:spPr>
          <a:xfrm>
            <a:off x="3704622" y="1670534"/>
            <a:ext cx="2149200" cy="134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49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Психология героя
</a:t>
            </a:r>
            <a:pPr algn="l" indent="0" marL="0">
              <a:lnSpc>
                <a:spcPct val="115000"/>
              </a:lnSpc>
              <a:buNone/>
            </a:pPr>
            <a:r>
              <a:rPr lang="en-US" sz="57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детали нередко передают то, что герой не произносит вслух. Через дождь, ветер, тишину или свет читатель видит скрытое состояние человека и его внутренний разлад.
</a:t>
            </a:r>
            <a:endParaRPr lang="en-US" sz="1149" dirty="0"/>
          </a:p>
        </p:txBody>
      </p:sp>
      <p:sp>
        <p:nvSpPr>
          <p:cNvPr id="14" name="Text 5"/>
          <p:cNvSpPr txBox="1"/>
          <p:nvPr/>
        </p:nvSpPr>
        <p:spPr>
          <a:xfrm>
            <a:off x="3705972" y="3378395"/>
            <a:ext cx="2149200" cy="134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49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Нравственная оценка
</a:t>
            </a:r>
            <a:pPr algn="l" indent="0" marL="0">
              <a:lnSpc>
                <a:spcPct val="115000"/>
              </a:lnSpc>
              <a:buNone/>
            </a:pPr>
            <a:r>
              <a:rPr lang="en-US" sz="57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отношение героя к живому миру автор показывает его меру, совесть и духовную зрелость. Природа в литературе часто становится тихим, но точным судом над человеком.
</a:t>
            </a:r>
            <a:endParaRPr lang="en-US" sz="1149" dirty="0"/>
          </a:p>
        </p:txBody>
      </p:sp>
      <p:sp>
        <p:nvSpPr>
          <p:cNvPr id="15" name="Text 6"/>
          <p:cNvSpPr txBox="1"/>
          <p:nvPr/>
        </p:nvSpPr>
        <p:spPr>
          <a:xfrm>
            <a:off x="6719372" y="1670534"/>
            <a:ext cx="2149200" cy="134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49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Направление мысли
</a:t>
            </a:r>
            <a:pPr algn="l" indent="0" marL="0">
              <a:lnSpc>
                <a:spcPct val="115000"/>
              </a:lnSpc>
              <a:buNone/>
            </a:pPr>
            <a:r>
              <a:rPr lang="en-US" sz="57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эпических произведениях природа расширяет смысл эпизода и выводит его к философским вопросам о времени, памяти, долге и месте человека в мире.
</a:t>
            </a:r>
            <a:endParaRPr lang="en-US" sz="1149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13250" y="1127201"/>
            <a:ext cx="4960800" cy="117722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13225" y="2424393"/>
            <a:ext cx="4960800" cy="117722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13225" y="3688877"/>
            <a:ext cx="4960800" cy="1177221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Пейзаж и внутренний мир героя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1126279"/>
            <a:ext cx="3472800" cy="11798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Время года как биография чувства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«Евгении Онегине» смена сезонов не сводится к красивому фону. Она помогает почувствовать течение жизни, перемену настроений и расстояние между героем и окружающим миром. Пейзаж здесь работает как скрытый комментарий к судьбе.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269975" y="2428881"/>
            <a:ext cx="3472800" cy="11798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Живая стихия у Тютчева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Ф. И. Тютчева природа не безмолвна и не статична: она словно мыслит, дышит и спорит сама с собой. Такая одухотворённость делает пейзаж выражением человеческой тревоги, восхищения и ощущения тайны бытия.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269975" y="3693365"/>
            <a:ext cx="3472800" cy="11798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Мгновение природы у Фета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Поэзия А. А. Фета строится на точном совпадении внешнего впечатления и внутреннего чувства. Один свет, звук или движение способны передать тончайшее переживание, которое невозможно выразить прямым рассуждением.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1311475"/>
            <a:ext cx="4410000" cy="10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Гармоничное отношение к природе в литературе обычно связано с состраданием, наблюдательностью и внутренней честностью. Такой герой умеет видеть красоту мира и не отделяет себя от живого.
</a:t>
            </a:r>
            <a:endParaRPr lang="en-US" sz="922" dirty="0"/>
          </a:p>
        </p:txBody>
      </p:sp>
      <p:sp>
        <p:nvSpPr>
          <p:cNvPr id="5" name="Text 1"/>
          <p:cNvSpPr txBox="1"/>
          <p:nvPr/>
        </p:nvSpPr>
        <p:spPr>
          <a:xfrm>
            <a:off x="270000" y="2488251"/>
            <a:ext cx="4410000" cy="10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Равнодушие или разрушительность становятся признаком духовной пустоты и эгоизма. Автор показывает, что человек, утративший связь с природой, постепенно теряет и нравственные ориентиры.
</a:t>
            </a:r>
            <a:endParaRPr lang="en-US" sz="922" dirty="0"/>
          </a:p>
        </p:txBody>
      </p:sp>
      <p:sp>
        <p:nvSpPr>
          <p:cNvPr id="6" name="Text 2"/>
          <p:cNvSpPr txBox="1"/>
          <p:nvPr/>
        </p:nvSpPr>
        <p:spPr>
          <a:xfrm>
            <a:off x="270000" y="3665026"/>
            <a:ext cx="4410000" cy="10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Поэтому природа в художественном тексте выполняет роль нравственного мерила: она не обвиняет напрямую, но ясно обнаруживает меру культуры, совести и ответственности персонажа.
</a:t>
            </a:r>
            <a:endParaRPr lang="en-US" sz="922" dirty="0"/>
          </a:p>
        </p:txBody>
      </p:sp>
      <p:sp>
        <p:nvSpPr>
          <p:cNvPr id="7" name="Text 3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и природа в системе ценностей литературы
</a:t>
            </a:r>
            <a:endParaRPr lang="en-US" sz="2000" dirty="0"/>
          </a:p>
        </p:txBody>
      </p:sp>
      <p:sp>
        <p:nvSpPr>
          <p:cNvPr id="8" name="Text 4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1128753"/>
            <a:ext cx="8593200" cy="374404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80825" y="270000"/>
            <a:ext cx="8593200" cy="33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поступок человека отражается в природе и обратно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  <p:sp>
        <p:nvSpPr>
          <p:cNvPr id="6" name="Text 2"/>
          <p:cNvSpPr txBox="1"/>
          <p:nvPr/>
        </p:nvSpPr>
        <p:spPr>
          <a:xfrm>
            <a:off x="280825" y="625800"/>
            <a:ext cx="8593200" cy="16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Смысловая схема по художественным наблюдениям в литературе
</a:t>
            </a:r>
            <a:endParaRPr lang="en-US" sz="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1217423"/>
            <a:ext cx="4782600" cy="332495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природного фона в современном мире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5409025" y="1597588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Линия роста показывает не абстрактную статистику, а долгий накопительный эффект индустриального развития и изменения образа жизни.
</a:t>
            </a:r>
            <a:endParaRPr lang="en-US" sz="1022" dirty="0"/>
          </a:p>
        </p:txBody>
      </p:sp>
      <p:sp>
        <p:nvSpPr>
          <p:cNvPr id="8" name="Text 3"/>
          <p:cNvSpPr txBox="1"/>
          <p:nvPr/>
        </p:nvSpPr>
        <p:spPr>
          <a:xfrm>
            <a:off x="5409025" y="2968887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Тенденция подтверждает: состояние природы связано с человеческой деятельностью и требует общей ответственности.
</a:t>
            </a:r>
            <a:endParaRPr lang="en-US" sz="1022" dirty="0"/>
          </a:p>
        </p:txBody>
      </p:sp>
      <p:sp>
        <p:nvSpPr>
          <p:cNvPr id="9" name="Text 4"/>
          <p:cNvSpPr txBox="1"/>
          <p:nvPr/>
        </p:nvSpPr>
        <p:spPr>
          <a:xfrm>
            <a:off x="270000" y="4591701"/>
            <a:ext cx="4782600" cy="23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Ориентировочная схема по данным IPCC и WMO; 2024 — один из самых тёплых годов наблюдаемого периода.
</a:t>
            </a:r>
            <a:endParaRPr lang="en-US" sz="805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91350" y="2216693"/>
            <a:ext cx="4782600" cy="135741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Две модели отношения к природе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280875" y="1597563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как поведение человека связано с его ценностями и художественной характеристикой в литературе.
</a:t>
            </a:r>
            <a:endParaRPr lang="en-US" sz="1022" dirty="0"/>
          </a:p>
        </p:txBody>
      </p:sp>
      <p:sp>
        <p:nvSpPr>
          <p:cNvPr id="8" name="Text 3"/>
          <p:cNvSpPr txBox="1"/>
          <p:nvPr/>
        </p:nvSpPr>
        <p:spPr>
          <a:xfrm>
            <a:off x="280875" y="2968862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Ценности героя легко распознать по тому, как он использует мир: бережность усиливает образ личности, а потребительство его обедняет.
</a:t>
            </a:r>
            <a:endParaRPr lang="en-US" sz="1022" dirty="0"/>
          </a:p>
        </p:txBody>
      </p:sp>
      <p:sp>
        <p:nvSpPr>
          <p:cNvPr id="9" name="Text 4"/>
          <p:cNvSpPr txBox="1"/>
          <p:nvPr/>
        </p:nvSpPr>
        <p:spPr>
          <a:xfrm>
            <a:off x="4091350" y="4607201"/>
            <a:ext cx="4782600" cy="23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теме и литературному анализу
</a:t>
            </a:r>
            <a:endParaRPr lang="en-US" sz="822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1778238"/>
            <a:ext cx="2649000" cy="226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Пушкина, Тургенева и Толстого пейзаж не является нейтральным фоном: он раскрывает характер героя, организует композицию эпизода и помогает автору говорить о жизни глубже, чем прямое рассуждение.
</a:t>
            </a:r>
            <a:endParaRPr lang="en-US" sz="922" dirty="0"/>
          </a:p>
        </p:txBody>
      </p:sp>
      <p:sp>
        <p:nvSpPr>
          <p:cNvPr id="6" name="Text 1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в русской литературе XIX–XX веков
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  <p:sp>
        <p:nvSpPr>
          <p:cNvPr id="8" name="Text 3"/>
          <p:cNvSpPr txBox="1"/>
          <p:nvPr/>
        </p:nvSpPr>
        <p:spPr>
          <a:xfrm>
            <a:off x="3242037" y="1778238"/>
            <a:ext cx="2649000" cy="226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Тургенева природа часто связана с дворянской культурой, свободой внутреннего выбора и тонкостью чувств. У Толстого она ведёт героя к истине, нравственному очищению и трезвому взгляду на себя.
</a:t>
            </a:r>
            <a:endParaRPr lang="en-US" sz="922" dirty="0"/>
          </a:p>
        </p:txBody>
      </p:sp>
      <p:sp>
        <p:nvSpPr>
          <p:cNvPr id="9" name="Text 4"/>
          <p:cNvSpPr txBox="1"/>
          <p:nvPr/>
        </p:nvSpPr>
        <p:spPr>
          <a:xfrm>
            <a:off x="6214074" y="1778238"/>
            <a:ext cx="2649000" cy="226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Пришвина и Паустовского особенно заметно внимание к красоте повседневного мира. Их проза учит видеть ценность тихих, незаметных природных деталей и бережно относиться к ним.
</a:t>
            </a:r>
            <a:endParaRPr lang="en-US" sz="922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82275" y="1335729"/>
            <a:ext cx="4691700" cy="332634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Образы леса, поля и воды в литературе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270000" y="1607838"/>
            <a:ext cx="3646200" cy="126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 как пространство испытания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 в литературе часто связан с тайной, выбором и встречей с неизвестным. Он создаёт ощущение испытания, в котором герой проверяет себя и открывает собственную глубину.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270000" y="3128157"/>
            <a:ext cx="3646200" cy="126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 и вода как знаки пути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 обычно несёт мотив простора, дороги и свободы, а вода — течение времени, изменчивость и внутреннюю сосредоточенность. Эти образы помогают автору точно передать движение человеческой души.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1217423"/>
            <a:ext cx="4782600" cy="332495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ценят в природе старшеклассники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5409025" y="1597588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подростков природа часто становится местом, где легче собраться с мыслями и снять учебное напряжение.
</a:t>
            </a:r>
            <a:endParaRPr lang="en-US" sz="1022" dirty="0"/>
          </a:p>
        </p:txBody>
      </p:sp>
      <p:sp>
        <p:nvSpPr>
          <p:cNvPr id="8" name="Text 3"/>
          <p:cNvSpPr txBox="1"/>
          <p:nvPr/>
        </p:nvSpPr>
        <p:spPr>
          <a:xfrm>
            <a:off x="5409025" y="2968887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ценности связаны не с пользой, а с восстановлением, личным пространством и эмоциональным равновесием.
</a:t>
            </a:r>
            <a:endParaRPr lang="en-US" sz="1022" dirty="0"/>
          </a:p>
        </p:txBody>
      </p:sp>
      <p:sp>
        <p:nvSpPr>
          <p:cNvPr id="9" name="Text 4"/>
          <p:cNvSpPr txBox="1"/>
          <p:nvPr/>
        </p:nvSpPr>
        <p:spPr>
          <a:xfrm>
            <a:off x="270000" y="4591701"/>
            <a:ext cx="4782600" cy="23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Иллюстративная диаграмма по мотивам школьного опроса; данные условные.
</a:t>
            </a:r>
            <a:endParaRPr lang="en-US" sz="822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1226275"/>
            <a:ext cx="4410000" cy="83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Забота о природе в литературе связана с понятием меры: герой, который умеет ограничивать свои желания, обычно проявляет уважение к жизни и к труду других людей.
</a:t>
            </a:r>
            <a:endParaRPr lang="en-US" sz="922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2134615"/>
            <a:ext cx="4410000" cy="83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Экологический конфликт в художественном тексте часто показывает не только ущерб среде, но и внутреннюю деформацию человека, для которого мир становится лишь источником выгоды.
</a:t>
            </a:r>
            <a:endParaRPr lang="en-US" sz="922" dirty="0"/>
          </a:p>
        </p:txBody>
      </p:sp>
      <p:sp>
        <p:nvSpPr>
          <p:cNvPr id="7" name="Text 2"/>
          <p:cNvSpPr txBox="1"/>
          <p:nvPr/>
        </p:nvSpPr>
        <p:spPr>
          <a:xfrm>
            <a:off x="270000" y="3042954"/>
            <a:ext cx="4410000" cy="83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Бережное отношение к пространству, воде, лесу или дому раскрывает способность к благодарности, наблюдательности и ответственности — качествам, важным для нравственной зрелости.
</a:t>
            </a:r>
            <a:endParaRPr lang="en-US" sz="922" dirty="0"/>
          </a:p>
        </p:txBody>
      </p:sp>
      <p:sp>
        <p:nvSpPr>
          <p:cNvPr id="8" name="Text 3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Экологическая тема как нравственная тема в литературе
</a:t>
            </a:r>
            <a:endParaRPr lang="en-US" sz="2000" dirty="0"/>
          </a:p>
        </p:txBody>
      </p:sp>
      <p:sp>
        <p:nvSpPr>
          <p:cNvPr id="9" name="Text 4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  <p:sp>
        <p:nvSpPr>
          <p:cNvPr id="10" name="Text 5"/>
          <p:cNvSpPr txBox="1"/>
          <p:nvPr/>
        </p:nvSpPr>
        <p:spPr>
          <a:xfrm>
            <a:off x="270000" y="3951300"/>
            <a:ext cx="4410000" cy="83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Поэтому экологическая тема в литературе выходит за рамки описания природы: она оценивает человека по его поступкам, привычкам и готовности защищать живое.
</a:t>
            </a:r>
            <a:endParaRPr lang="en-US" sz="922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1128753"/>
            <a:ext cx="8593200" cy="374404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80825" y="270000"/>
            <a:ext cx="8593200" cy="33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наблюдения природы к пониманию человека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  <p:sp>
        <p:nvSpPr>
          <p:cNvPr id="6" name="Text 2"/>
          <p:cNvSpPr txBox="1"/>
          <p:nvPr/>
        </p:nvSpPr>
        <p:spPr>
          <a:xfrm>
            <a:off x="280825" y="625800"/>
            <a:ext cx="8593200" cy="16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путь анализа от внешней детали к нравственному смыслу художественного текста
</a:t>
            </a:r>
            <a:endParaRPr lang="en-US" sz="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393624" y="1663050"/>
            <a:ext cx="3039600" cy="13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не спорит и не оправдывает, но именно поэтому помогает человеку увидеть собственное состояние без самообмана: тревогу, усталость, вину или надежду.
</a:t>
            </a:r>
            <a:endParaRPr lang="en-US" sz="922" dirty="0"/>
          </a:p>
        </p:txBody>
      </p:sp>
      <p:sp>
        <p:nvSpPr>
          <p:cNvPr id="7" name="Text 1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человек ищет в природе самого себя
</a:t>
            </a:r>
            <a:endParaRPr lang="en-US" sz="2000" dirty="0"/>
          </a:p>
        </p:txBody>
      </p:sp>
      <p:sp>
        <p:nvSpPr>
          <p:cNvPr id="8" name="Text 2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  <p:sp>
        <p:nvSpPr>
          <p:cNvPr id="9" name="Text 3"/>
          <p:cNvSpPr txBox="1"/>
          <p:nvPr/>
        </p:nvSpPr>
        <p:spPr>
          <a:xfrm>
            <a:off x="4726284" y="1659038"/>
            <a:ext cx="3039600" cy="13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литературе герой обращается к природе в моменты сомнения, когда нужна тишина, внутренняя опора и ощущение правды, не зависящей от чужой оценки.
</a:t>
            </a:r>
            <a:endParaRPr lang="en-US" sz="922" dirty="0"/>
          </a:p>
        </p:txBody>
      </p:sp>
      <p:sp>
        <p:nvSpPr>
          <p:cNvPr id="10" name="Text 4"/>
          <p:cNvSpPr txBox="1"/>
          <p:nvPr/>
        </p:nvSpPr>
        <p:spPr>
          <a:xfrm>
            <a:off x="3052210" y="3290113"/>
            <a:ext cx="3039600" cy="13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Сопоставляя себя с вечностью и временем, человек проверяет, способен ли он к состраданию, ответственности и уважению к жизни во всех её формах.
</a:t>
            </a:r>
            <a:endParaRPr lang="en-US" sz="922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91350" y="1917780"/>
            <a:ext cx="4782600" cy="195523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образы и человеческие состояния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280875" y="1597563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Соотношение природного образа и внутреннего переживания героя
</a:t>
            </a:r>
            <a:endParaRPr lang="en-US" sz="1022" dirty="0"/>
          </a:p>
        </p:txBody>
      </p:sp>
      <p:sp>
        <p:nvSpPr>
          <p:cNvPr id="8" name="Text 3"/>
          <p:cNvSpPr txBox="1"/>
          <p:nvPr/>
        </p:nvSpPr>
        <p:spPr>
          <a:xfrm>
            <a:off x="280875" y="2968862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Природный образ в тексте редко бывает нейтральным: он переводит чувство героя в видимую форму и усиливает нравственный смысл сцены.
</a:t>
            </a:r>
            <a:endParaRPr lang="en-US" sz="1022" dirty="0"/>
          </a:p>
        </p:txBody>
      </p:sp>
      <p:sp>
        <p:nvSpPr>
          <p:cNvPr id="9" name="Text 4"/>
          <p:cNvSpPr txBox="1"/>
          <p:nvPr/>
        </p:nvSpPr>
        <p:spPr>
          <a:xfrm>
            <a:off x="4091350" y="4607201"/>
            <a:ext cx="4782600" cy="23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устойчивых литературных традиций русской поэзии и прозы.
</a:t>
            </a:r>
            <a:endParaRPr lang="en-US" sz="822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3074064"/>
            <a:ext cx="2824200" cy="179822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59886" y="3074064"/>
            <a:ext cx="2824200" cy="179822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49783" y="3074064"/>
            <a:ext cx="2824200" cy="1798221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в городском пространстве и в школьной среде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1121054"/>
            <a:ext cx="2824200" cy="175989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Аллея между уроками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Утром школьный двор кажется короче и тише, если вдоль дорожки растут деревья. На перемене ученики выходят туда не только отдохнуть, но и вернуть внимание после перегрузки, а зелёный фон делает пространство менее жёстким и более человеческим.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159925" y="1129578"/>
            <a:ext cx="2824200" cy="175989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Набережная как место паузы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Городская набережная меняет ритм дня: вода, свет и открытое пространство снимают ощущение замкнутости. В литературе такие места часто противопоставлены камню и шуму, потому что напоминают о возможности внутреннего равновесия даже в плотной городской среде.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049775" y="1129578"/>
            <a:ext cx="2813400" cy="175989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Сквер, который воспитывает взгляд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Небольшой сквер учит замечать деталь: цвет листьев, тень, движение птиц, смену сезона. В школьной среде это особенно важно, потому что красота рядом формирует привычку к внимательности и показывает, что комфорт создаётся не только техникой, но и заботой о живом.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1217423"/>
            <a:ext cx="4782600" cy="332495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угрозы природной среде в современности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5409025" y="1597588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Угрозы усиливают друг друга: загрязнение и вырубка лесов ускоряют потерю устойчивости экосистем, а пожары и отходы делают восстановление сложнее.
</a:t>
            </a:r>
            <a:endParaRPr lang="en-US" sz="1022" dirty="0"/>
          </a:p>
        </p:txBody>
      </p:sp>
      <p:sp>
        <p:nvSpPr>
          <p:cNvPr id="8" name="Text 3"/>
          <p:cNvSpPr txBox="1"/>
          <p:nvPr/>
        </p:nvSpPr>
        <p:spPr>
          <a:xfrm>
            <a:off x="5409025" y="2968887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экологические проблемы имеют цепной характер, поэтому ответственность человека должна быть системной, а не эпизодической.
</a:t>
            </a:r>
            <a:endParaRPr lang="en-US" sz="1022" dirty="0"/>
          </a:p>
        </p:txBody>
      </p:sp>
      <p:sp>
        <p:nvSpPr>
          <p:cNvPr id="9" name="Text 4"/>
          <p:cNvSpPr txBox="1"/>
          <p:nvPr/>
        </p:nvSpPr>
        <p:spPr>
          <a:xfrm>
            <a:off x="270000" y="4591701"/>
            <a:ext cx="4782600" cy="23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Иллюстративная шкала по обобщённым данным экологических обзоров ООН и ВОЗ, 2023–2024.
</a:t>
            </a:r>
            <a:endParaRPr lang="en-US" sz="822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8625" y="1805075"/>
            <a:ext cx="361500" cy="361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020686" y="1834985"/>
            <a:ext cx="377100" cy="30168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790941" y="1805075"/>
            <a:ext cx="316313" cy="361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500409" y="1818225"/>
            <a:ext cx="377100" cy="3352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248070" y="1805075"/>
            <a:ext cx="361500" cy="361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Личное чтение природы как путь к внимательности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280825" y="2391060"/>
            <a:ext cx="1633800" cy="198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Смена сезонов
</a:t>
            </a:r>
            <a:pPr algn="l" indent="0" marL="0">
              <a:lnSpc>
                <a:spcPct val="115000"/>
              </a:lnSpc>
              <a:buNone/>
            </a:pPr>
            <a:r>
              <a:rPr lang="en-US" sz="39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8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Наблюдение за переходами между временами года учит видеть не только перемены в пейзаже, но и тонкие изменения в настроении, ритме жизни и ходе событий.
</a:t>
            </a:r>
            <a:endParaRPr lang="en-US" sz="1077" dirty="0"/>
          </a:p>
        </p:txBody>
      </p:sp>
      <p:sp>
        <p:nvSpPr>
          <p:cNvPr id="11" name="Text 3"/>
          <p:cNvSpPr txBox="1"/>
          <p:nvPr/>
        </p:nvSpPr>
        <p:spPr>
          <a:xfrm>
            <a:off x="2020687" y="2391060"/>
            <a:ext cx="1633800" cy="198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Погода и свет
</a:t>
            </a:r>
            <a:pPr algn="l" indent="0" marL="0">
              <a:lnSpc>
                <a:spcPct val="115000"/>
              </a:lnSpc>
              <a:buNone/>
            </a:pPr>
            <a:r>
              <a:rPr lang="en-US" sz="39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8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Тонкость восприятия развивается, когда человек замечает не просто дождь или солнце, а оттенки света, влажность воздуха и их влияние на общее впечатление.
</a:t>
            </a:r>
            <a:endParaRPr lang="en-US" sz="1077" dirty="0"/>
          </a:p>
        </p:txBody>
      </p:sp>
      <p:sp>
        <p:nvSpPr>
          <p:cNvPr id="12" name="Text 4"/>
          <p:cNvSpPr txBox="1"/>
          <p:nvPr/>
        </p:nvSpPr>
        <p:spPr>
          <a:xfrm>
            <a:off x="3760550" y="2391060"/>
            <a:ext cx="1633800" cy="198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Деревья и птицы
</a:t>
            </a:r>
            <a:pPr algn="l" indent="0" marL="0">
              <a:lnSpc>
                <a:spcPct val="115000"/>
              </a:lnSpc>
              <a:buNone/>
            </a:pPr>
            <a:r>
              <a:rPr lang="en-US" sz="39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8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Повседневные природные детали формируют привычку к точному наблюдению: движение ветвей, поведение птиц и состояние листвы становятся языком внимательного взгляда.
</a:t>
            </a:r>
            <a:endParaRPr lang="en-US" sz="1077" dirty="0"/>
          </a:p>
        </p:txBody>
      </p:sp>
      <p:sp>
        <p:nvSpPr>
          <p:cNvPr id="13" name="Text 5"/>
          <p:cNvSpPr txBox="1"/>
          <p:nvPr/>
        </p:nvSpPr>
        <p:spPr>
          <a:xfrm>
            <a:off x="5500412" y="2391060"/>
            <a:ext cx="1633800" cy="198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Чувство деталей
</a:t>
            </a:r>
            <a:pPr algn="l" indent="0" marL="0">
              <a:lnSpc>
                <a:spcPct val="115000"/>
              </a:lnSpc>
              <a:buNone/>
            </a:pPr>
            <a:r>
              <a:rPr lang="en-US" sz="39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8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Умение выделять мелкие признаки помогает в чтении литературы, потому что авторский пейзаж строится на нюансах, сопоставлениях и смысловых перекличках.
</a:t>
            </a:r>
            <a:endParaRPr lang="en-US" sz="1077" dirty="0"/>
          </a:p>
        </p:txBody>
      </p:sp>
      <p:sp>
        <p:nvSpPr>
          <p:cNvPr id="14" name="Text 6"/>
          <p:cNvSpPr txBox="1"/>
          <p:nvPr/>
        </p:nvSpPr>
        <p:spPr>
          <a:xfrm>
            <a:off x="7240274" y="2391060"/>
            <a:ext cx="1633800" cy="198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Внимание к человеку
</a:t>
            </a:r>
            <a:pPr algn="l" indent="0" marL="0">
              <a:lnSpc>
                <a:spcPct val="115000"/>
              </a:lnSpc>
              <a:buNone/>
            </a:pPr>
            <a:r>
              <a:rPr lang="en-US" sz="39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8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Тот, кто учится замечать перемены в природе, легче видит скрытые изменения в людях, отношениях и атмосфере класса, семьи или общества.
</a:t>
            </a:r>
            <a:endParaRPr lang="en-US" sz="1077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1311475"/>
            <a:ext cx="4410000" cy="10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в художественном тексте показывает человека без прямых оценок: через пейзаж читаются его страхи, надежды, привычки, ценности и способность к внутренней честности.
</a:t>
            </a:r>
            <a:endParaRPr lang="en-US" sz="922" dirty="0"/>
          </a:p>
        </p:txBody>
      </p:sp>
      <p:sp>
        <p:nvSpPr>
          <p:cNvPr id="5" name="Text 1"/>
          <p:cNvSpPr txBox="1"/>
          <p:nvPr/>
        </p:nvSpPr>
        <p:spPr>
          <a:xfrm>
            <a:off x="270000" y="2488251"/>
            <a:ext cx="4410000" cy="10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Литературный анализ природы объединяет наблюдение, психологию и нравственный вывод, потому что внешний мир в тексте всегда связан с миром человеческой души.
</a:t>
            </a:r>
            <a:endParaRPr lang="en-US" sz="922" dirty="0"/>
          </a:p>
        </p:txBody>
      </p:sp>
      <p:sp>
        <p:nvSpPr>
          <p:cNvPr id="6" name="Text 2"/>
          <p:cNvSpPr txBox="1"/>
          <p:nvPr/>
        </p:nvSpPr>
        <p:spPr>
          <a:xfrm>
            <a:off x="270000" y="3665026"/>
            <a:ext cx="4410000" cy="10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герой слышит природу и бережно к ней относится, это обычно означает его духовную собранность; если нет — автор нередко подчёркивает внутреннюю пустоту или разлад.
</a:t>
            </a:r>
            <a:endParaRPr lang="en-US" sz="922" dirty="0"/>
          </a:p>
        </p:txBody>
      </p:sp>
      <p:sp>
        <p:nvSpPr>
          <p:cNvPr id="7" name="Text 3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Итоговый смысл темы природы в литературе
</a:t>
            </a:r>
            <a:endParaRPr lang="en-US" sz="2000" dirty="0"/>
          </a:p>
        </p:txBody>
      </p:sp>
      <p:sp>
        <p:nvSpPr>
          <p:cNvPr id="8" name="Text 4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0000" y="1170000"/>
            <a:ext cx="5486400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и человек: общий вывод
</a:t>
            </a:r>
            <a:endParaRPr lang="en-US" sz="2800" dirty="0"/>
          </a:p>
        </p:txBody>
      </p:sp>
      <p:sp>
        <p:nvSpPr>
          <p:cNvPr id="4" name="Text 1"/>
          <p:cNvSpPr txBox="1"/>
          <p:nvPr/>
        </p:nvSpPr>
        <p:spPr>
          <a:xfrm>
            <a:off x="270000" y="3427975"/>
            <a:ext cx="3498900" cy="1445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природы учит видеть в ней не фон, а меру человечности: по отношению к живому миру раскрываются совесть, культура и способность сохранять достоинство.
</a:t>
            </a:r>
            <a:endParaRPr lang="en-US" sz="1122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2026-05-20T04:19:19Z</dcterms:created>
  <dcterms:modified xsi:type="dcterms:W3CDTF">2026-05-20T04:19:19Z</dcterms:modified>
</cp:coreProperties>
</file>