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jpeg"/><Relationship Id="rId2" Type="http://schemas.openxmlformats.org/officeDocument/2006/relationships/image" Target="../media/image-1-2.png"/><Relationship Id="rId3" Type="http://schemas.openxmlformats.org/officeDocument/2006/relationships/image" Target="../media/image-1-3.png"/><Relationship Id="rId4" Type="http://schemas.openxmlformats.org/officeDocument/2006/relationships/image" Target="../media/image-1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png"/><Relationship Id="rId2" Type="http://schemas.openxmlformats.org/officeDocument/2006/relationships/image" Target="../media/image-2-2.jpeg"/><Relationship Id="rId3" Type="http://schemas.openxmlformats.org/officeDocument/2006/relationships/image" Target="../media/image-2-3.png"/><Relationship Id="rId4" Type="http://schemas.openxmlformats.org/officeDocument/2006/relationships/image" Target="../media/image-2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png"/><Relationship Id="rId2" Type="http://schemas.openxmlformats.org/officeDocument/2006/relationships/image" Target="../media/image-3-2.jpeg"/><Relationship Id="rId3" Type="http://schemas.openxmlformats.org/officeDocument/2006/relationships/image" Target="../media/image-3-3.png"/><Relationship Id="rId4" Type="http://schemas.openxmlformats.org/officeDocument/2006/relationships/image" Target="../media/image-3-4.png"/><Relationship Id="rId5" Type="http://schemas.openxmlformats.org/officeDocument/2006/relationships/image" Target="../media/image-3-5.png"/><Relationship Id="rId6" Type="http://schemas.openxmlformats.org/officeDocument/2006/relationships/image" Target="../media/image-3-6.png"/><Relationship Id="rId7" Type="http://schemas.openxmlformats.org/officeDocument/2006/relationships/image" Target="../media/image-3-7.png"/><Relationship Id="rId8" Type="http://schemas.openxmlformats.org/officeDocument/2006/relationships/image" Target="../media/image-3-8.png"/><Relationship Id="rId9" Type="http://schemas.openxmlformats.org/officeDocument/2006/relationships/image" Target="../media/image-3-9.png"/><Relationship Id="rId10" Type="http://schemas.openxmlformats.org/officeDocument/2006/relationships/slideLayout" Target="../slideLayouts/slideLayout1.xml"/><Relationship Id="rId11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png"/><Relationship Id="rId2" Type="http://schemas.openxmlformats.org/officeDocument/2006/relationships/image" Target="../media/image-4-2.png"/><Relationship Id="rId3" Type="http://schemas.openxmlformats.org/officeDocument/2006/relationships/image" Target="../media/image-4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png"/><Relationship Id="rId2" Type="http://schemas.openxmlformats.org/officeDocument/2006/relationships/image" Target="../media/image-5-2.jpeg"/><Relationship Id="rId3" Type="http://schemas.openxmlformats.org/officeDocument/2006/relationships/image" Target="../media/image-5-3.png"/><Relationship Id="rId4" Type="http://schemas.openxmlformats.org/officeDocument/2006/relationships/image" Target="../media/image-5-4.jpeg"/><Relationship Id="rId5" Type="http://schemas.openxmlformats.org/officeDocument/2006/relationships/image" Target="../media/image-5-5.png"/><Relationship Id="rId6" Type="http://schemas.openxmlformats.org/officeDocument/2006/relationships/image" Target="../media/image-5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png"/><Relationship Id="rId2" Type="http://schemas.openxmlformats.org/officeDocument/2006/relationships/image" Target="../media/image-6-2.png"/><Relationship Id="rId3" Type="http://schemas.openxmlformats.org/officeDocument/2006/relationships/image" Target="../media/image-6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png"/><Relationship Id="rId2" Type="http://schemas.openxmlformats.org/officeDocument/2006/relationships/image" Target="../media/image-7-2.jpeg"/><Relationship Id="rId3" Type="http://schemas.openxmlformats.org/officeDocument/2006/relationships/image" Target="../media/image-7-3.png"/><Relationship Id="rId4" Type="http://schemas.openxmlformats.org/officeDocument/2006/relationships/image" Target="../media/image-7-4.png"/><Relationship Id="rId5" Type="http://schemas.openxmlformats.org/officeDocument/2006/relationships/image" Target="../media/image-7-5.png"/><Relationship Id="rId6" Type="http://schemas.openxmlformats.org/officeDocument/2006/relationships/image" Target="../media/image-7-6.png"/><Relationship Id="rId7" Type="http://schemas.openxmlformats.org/officeDocument/2006/relationships/image" Target="../media/image-7-7.png"/><Relationship Id="rId8" Type="http://schemas.openxmlformats.org/officeDocument/2006/relationships/image" Target="../media/image-7-8.png"/><Relationship Id="rId9" Type="http://schemas.openxmlformats.org/officeDocument/2006/relationships/image" Target="../media/image-7-9.png"/><Relationship Id="rId10" Type="http://schemas.openxmlformats.org/officeDocument/2006/relationships/image" Target="../media/image-7-10.png"/><Relationship Id="rId11" Type="http://schemas.openxmlformats.org/officeDocument/2006/relationships/slideLayout" Target="../slideLayouts/slideLayout1.xml"/><Relationship Id="rId12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png"/><Relationship Id="rId2" Type="http://schemas.openxmlformats.org/officeDocument/2006/relationships/image" Target="../media/image-8-2.png"/><Relationship Id="rId3" Type="http://schemas.openxmlformats.org/officeDocument/2006/relationships/image" Target="../media/image-8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png"/><Relationship Id="rId2" Type="http://schemas.openxmlformats.org/officeDocument/2006/relationships/image" Target="../media/image-9-2.png"/><Relationship Id="rId3" Type="http://schemas.openxmlformats.org/officeDocument/2006/relationships/image" Target="../media/image-9-3.png"/><Relationship Id="rId4" Type="http://schemas.openxmlformats.org/officeDocument/2006/relationships/image" Target="../media/image-9-4.png"/><Relationship Id="rId5" Type="http://schemas.openxmlformats.org/officeDocument/2006/relationships/image" Target="../media/image-9-5.png"/><Relationship Id="rId6" Type="http://schemas.openxmlformats.org/officeDocument/2006/relationships/image" Target="../media/image-9-6.png"/><Relationship Id="rId7" Type="http://schemas.openxmlformats.org/officeDocument/2006/relationships/image" Target="../media/image-9-7.png"/><Relationship Id="rId8" Type="http://schemas.openxmlformats.org/officeDocument/2006/relationships/image" Target="../media/image-9-8.png"/><Relationship Id="rId9" Type="http://schemas.openxmlformats.org/officeDocument/2006/relationships/image" Target="../media/image-9-9.png"/><Relationship Id="rId10" Type="http://schemas.openxmlformats.org/officeDocument/2006/relationships/image" Target="../media/image-9-10.png"/><Relationship Id="rId11" Type="http://schemas.openxmlformats.org/officeDocument/2006/relationships/image" Target="../media/image-9-11.png"/><Relationship Id="rId12" Type="http://schemas.openxmlformats.org/officeDocument/2006/relationships/image" Target="../media/image-9-12.png"/><Relationship Id="rId13" Type="http://schemas.openxmlformats.org/officeDocument/2006/relationships/image" Target="../media/image-9-13.png"/><Relationship Id="rId14" Type="http://schemas.openxmlformats.org/officeDocument/2006/relationships/image" Target="../media/image-9-14.png"/><Relationship Id="rId15" Type="http://schemas.openxmlformats.org/officeDocument/2006/relationships/image" Target="../media/image-9-15.png"/><Relationship Id="rId16" Type="http://schemas.openxmlformats.org/officeDocument/2006/relationships/image" Target="../media/image-9-16.png"/><Relationship Id="rId17" Type="http://schemas.openxmlformats.org/officeDocument/2006/relationships/image" Target="../media/image-9-17.png"/><Relationship Id="rId18" Type="http://schemas.openxmlformats.org/officeDocument/2006/relationships/slideLayout" Target="../slideLayouts/slideLayout1.xml"/><Relationship Id="rId19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png"/><Relationship Id="rId2" Type="http://schemas.openxmlformats.org/officeDocument/2006/relationships/image" Target="../media/image-10-2.png"/><Relationship Id="rId3" Type="http://schemas.openxmlformats.org/officeDocument/2006/relationships/image" Target="../media/image-10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png"/><Relationship Id="rId2" Type="http://schemas.openxmlformats.org/officeDocument/2006/relationships/image" Target="../media/image-11-2.png"/><Relationship Id="rId3" Type="http://schemas.openxmlformats.org/officeDocument/2006/relationships/image" Target="../media/image-11-3.png"/><Relationship Id="rId4" Type="http://schemas.openxmlformats.org/officeDocument/2006/relationships/image" Target="../media/image-11-4.jpeg"/><Relationship Id="rId5" Type="http://schemas.openxmlformats.org/officeDocument/2006/relationships/image" Target="../media/image-11-5.png"/><Relationship Id="rId6" Type="http://schemas.openxmlformats.org/officeDocument/2006/relationships/image" Target="../media/image-11-6.jpeg"/><Relationship Id="rId7" Type="http://schemas.openxmlformats.org/officeDocument/2006/relationships/image" Target="../media/image-11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png"/><Relationship Id="rId2" Type="http://schemas.openxmlformats.org/officeDocument/2006/relationships/image" Target="../media/image-12-2.png"/><Relationship Id="rId3" Type="http://schemas.openxmlformats.org/officeDocument/2006/relationships/image" Target="../media/image-12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png"/><Relationship Id="rId2" Type="http://schemas.openxmlformats.org/officeDocument/2006/relationships/image" Target="../media/image-13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png"/><Relationship Id="rId2" Type="http://schemas.openxmlformats.org/officeDocument/2006/relationships/image" Target="../media/image-14-2.png"/><Relationship Id="rId3" Type="http://schemas.openxmlformats.org/officeDocument/2006/relationships/image" Target="../media/image-14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png"/><Relationship Id="rId2" Type="http://schemas.openxmlformats.org/officeDocument/2006/relationships/image" Target="../media/image-15-2.png"/><Relationship Id="rId3" Type="http://schemas.openxmlformats.org/officeDocument/2006/relationships/image" Target="../media/image-15-3.png"/><Relationship Id="rId4" Type="http://schemas.openxmlformats.org/officeDocument/2006/relationships/image" Target="../media/image-15-4.png"/><Relationship Id="rId5" Type="http://schemas.openxmlformats.org/officeDocument/2006/relationships/image" Target="../media/image-15-5.png"/><Relationship Id="rId6" Type="http://schemas.openxmlformats.org/officeDocument/2006/relationships/image" Target="../media/image-15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png"/><Relationship Id="rId2" Type="http://schemas.openxmlformats.org/officeDocument/2006/relationships/image" Target="../media/image-16-2.png"/><Relationship Id="rId3" Type="http://schemas.openxmlformats.org/officeDocument/2006/relationships/image" Target="../media/image-16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png"/><Relationship Id="rId2" Type="http://schemas.openxmlformats.org/officeDocument/2006/relationships/image" Target="../media/image-17-2.jpeg"/><Relationship Id="rId3" Type="http://schemas.openxmlformats.org/officeDocument/2006/relationships/image" Target="../media/image-17-3.png"/><Relationship Id="rId4" Type="http://schemas.openxmlformats.org/officeDocument/2006/relationships/image" Target="../media/image-17-4.jpeg"/><Relationship Id="rId5" Type="http://schemas.openxmlformats.org/officeDocument/2006/relationships/image" Target="../media/image-17-5.png"/><Relationship Id="rId6" Type="http://schemas.openxmlformats.org/officeDocument/2006/relationships/image" Target="../media/image-17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png"/><Relationship Id="rId2" Type="http://schemas.openxmlformats.org/officeDocument/2006/relationships/image" Target="../media/image-18-2.png"/><Relationship Id="rId3" Type="http://schemas.openxmlformats.org/officeDocument/2006/relationships/image" Target="../media/image-18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png"/><Relationship Id="rId2" Type="http://schemas.openxmlformats.org/officeDocument/2006/relationships/image" Target="../media/image-19-2.png"/><Relationship Id="rId3" Type="http://schemas.openxmlformats.org/officeDocument/2006/relationships/image" Target="../media/image-19-3.png"/><Relationship Id="rId4" Type="http://schemas.openxmlformats.org/officeDocument/2006/relationships/image" Target="../media/image-19-4.png"/><Relationship Id="rId5" Type="http://schemas.openxmlformats.org/officeDocument/2006/relationships/image" Target="../media/image-19-5.png"/><Relationship Id="rId6" Type="http://schemas.openxmlformats.org/officeDocument/2006/relationships/image" Target="../media/image-19-6.png"/><Relationship Id="rId7" Type="http://schemas.openxmlformats.org/officeDocument/2006/relationships/image" Target="../media/image-19-7.png"/><Relationship Id="rId8" Type="http://schemas.openxmlformats.org/officeDocument/2006/relationships/image" Target="../media/image-19-8.png"/><Relationship Id="rId9" Type="http://schemas.openxmlformats.org/officeDocument/2006/relationships/image" Target="../media/image-19-9.png"/><Relationship Id="rId10" Type="http://schemas.openxmlformats.org/officeDocument/2006/relationships/image" Target="../media/image-19-10.png"/><Relationship Id="rId11" Type="http://schemas.openxmlformats.org/officeDocument/2006/relationships/image" Target="../media/image-19-11.png"/><Relationship Id="rId12" Type="http://schemas.openxmlformats.org/officeDocument/2006/relationships/image" Target="../media/image-19-12.png"/><Relationship Id="rId13" Type="http://schemas.openxmlformats.org/officeDocument/2006/relationships/slideLayout" Target="../slideLayouts/slideLayout1.xml"/><Relationship Id="rId14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png"/><Relationship Id="rId2" Type="http://schemas.openxmlformats.org/officeDocument/2006/relationships/image" Target="../media/image-20-2.png"/><Relationship Id="rId3" Type="http://schemas.openxmlformats.org/officeDocument/2006/relationships/image" Target="../media/image-20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D8D8D8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658488" y="238187"/>
            <a:ext cx="4274529" cy="4706578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1290602" y="1394505"/>
            <a:ext cx="3141289" cy="1177245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87" b="1" dirty="0">
                <a:solidFill>
                  <a:srgbClr val="FB6F9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Уравнения с двумя переменными
</a:t>
            </a:r>
            <a:endParaRPr lang="en-US" sz="3087" dirty="0"/>
          </a:p>
        </p:txBody>
      </p:sp>
      <p:sp>
        <p:nvSpPr>
          <p:cNvPr id="7" name="Text 1"/>
          <p:cNvSpPr txBox="1"/>
          <p:nvPr/>
        </p:nvSpPr>
        <p:spPr>
          <a:xfrm>
            <a:off x="1290602" y="2914262"/>
            <a:ext cx="3141289" cy="69984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Две неизвестные, много пар решений и их график на плоскости.
</a:t>
            </a:r>
            <a:endParaRPr lang="en-US" sz="1400" dirty="0"/>
          </a:p>
        </p:txBody>
      </p:sp>
      <p:sp>
        <p:nvSpPr>
          <p:cNvPr id="8" name="Text 2"/>
          <p:cNvSpPr txBox="1"/>
          <p:nvPr/>
        </p:nvSpPr>
        <p:spPr>
          <a:xfrm>
            <a:off x="1290602" y="3767116"/>
            <a:ext cx="3141289" cy="444738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B6F9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1100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664439" y="194425"/>
            <a:ext cx="4302673" cy="47274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398337" y="358714"/>
            <a:ext cx="4024563" cy="1307854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FEE5E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Зачем изучать уравнения с двумя переменными
</a:t>
            </a:r>
            <a:endParaRPr lang="en-US" sz="2400" dirty="0"/>
          </a:p>
        </p:txBody>
      </p:sp>
      <p:sp>
        <p:nvSpPr>
          <p:cNvPr id="7" name="Text 1"/>
          <p:cNvSpPr txBox="1"/>
          <p:nvPr/>
        </p:nvSpPr>
        <p:spPr>
          <a:xfrm>
            <a:off x="398337" y="1872267"/>
            <a:ext cx="4024563" cy="2156807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Эта тема помогает описывать связи между величинами, решать практические задачи и понимать, почему у одного уравнения может быть много ответов.
</a:t>
            </a:r>
            <a:endParaRPr lang="en-US" sz="1100" dirty="0"/>
          </a:p>
        </p:txBody>
      </p:sp>
      <p:sp>
        <p:nvSpPr>
          <p:cNvPr id="8" name="Text 2"/>
          <p:cNvSpPr txBox="1"/>
          <p:nvPr/>
        </p:nvSpPr>
        <p:spPr>
          <a:xfrm>
            <a:off x="7919883" y="638681"/>
            <a:ext cx="992700" cy="161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1100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226922" y="3090836"/>
            <a:ext cx="2730700" cy="1693354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11" name="Text 0"/>
          <p:cNvSpPr txBox="1"/>
          <p:nvPr/>
        </p:nvSpPr>
        <p:spPr>
          <a:xfrm>
            <a:off x="398337" y="358714"/>
            <a:ext cx="7087622" cy="721519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FB6F9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считается уравнением с двумя переменными
</a:t>
            </a:r>
            <a:endParaRPr lang="en-US" sz="2400" dirty="0"/>
          </a:p>
        </p:txBody>
      </p:sp>
      <p:sp>
        <p:nvSpPr>
          <p:cNvPr id="12" name="Text 1"/>
          <p:cNvSpPr txBox="1"/>
          <p:nvPr/>
        </p:nvSpPr>
        <p:spPr>
          <a:xfrm>
            <a:off x="7919883" y="638681"/>
            <a:ext cx="992700" cy="161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1100" dirty="0"/>
          </a:p>
        </p:txBody>
      </p:sp>
      <p:sp>
        <p:nvSpPr>
          <p:cNvPr id="13" name="Text 2"/>
          <p:cNvSpPr txBox="1"/>
          <p:nvPr/>
        </p:nvSpPr>
        <p:spPr>
          <a:xfrm>
            <a:off x="398350" y="1815600"/>
            <a:ext cx="2616300" cy="1121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Две неизвестные
</a:t>
            </a:r>
            <a:pPr algn="l" indent="0" marL="0">
              <a:lnSpc>
                <a:spcPct val="100000"/>
              </a:lnSpc>
              <a:buNone/>
            </a:pPr>
            <a:r>
              <a:rPr lang="en-US" sz="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Такое уравнение содержит две буквы, обозначающие неизвестные значения. Чаще всего это x и y, но могут использоваться и другие обозначения.
</a:t>
            </a:r>
            <a:endParaRPr lang="en-US" sz="1100" dirty="0"/>
          </a:p>
        </p:txBody>
      </p:sp>
      <p:sp>
        <p:nvSpPr>
          <p:cNvPr id="14" name="Text 3"/>
          <p:cNvSpPr txBox="1"/>
          <p:nvPr/>
        </p:nvSpPr>
        <p:spPr>
          <a:xfrm>
            <a:off x="398350" y="3586751"/>
            <a:ext cx="2616300" cy="1121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Проверка подстановкой
</a:t>
            </a:r>
            <a:pPr algn="l" indent="0" marL="0">
              <a:lnSpc>
                <a:spcPct val="100000"/>
              </a:lnSpc>
              <a:buNone/>
            </a:pPr>
            <a:r>
              <a:rPr lang="en-US" sz="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Чтобы убедиться в правильности ответа, вместо x и y подставляют выбранные числа. Если обе части равенства совпадают, пара подходит.
</a:t>
            </a:r>
            <a:endParaRPr lang="en-US" sz="1100" dirty="0"/>
          </a:p>
        </p:txBody>
      </p:sp>
      <p:sp>
        <p:nvSpPr>
          <p:cNvPr id="15" name="Text 4"/>
          <p:cNvSpPr txBox="1"/>
          <p:nvPr/>
        </p:nvSpPr>
        <p:spPr>
          <a:xfrm>
            <a:off x="3264400" y="1815600"/>
            <a:ext cx="2616300" cy="1121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Знак равенства
</a:t>
            </a:r>
            <a:pPr algn="l" indent="0" marL="0">
              <a:lnSpc>
                <a:spcPct val="100000"/>
              </a:lnSpc>
              <a:buNone/>
            </a:pPr>
            <a:r>
              <a:rPr lang="en-US" sz="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Обязательно есть левая и правая части, которые должны быть равны. Именно это позволяет проверять, подходит ли выбранная пара чисел.
</a:t>
            </a:r>
            <a:endParaRPr lang="en-US" sz="1100" dirty="0"/>
          </a:p>
        </p:txBody>
      </p:sp>
      <p:sp>
        <p:nvSpPr>
          <p:cNvPr id="16" name="Text 5"/>
          <p:cNvSpPr txBox="1"/>
          <p:nvPr/>
        </p:nvSpPr>
        <p:spPr>
          <a:xfrm>
            <a:off x="6129368" y="3586751"/>
            <a:ext cx="2616300" cy="1121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Связь с графиком
</a:t>
            </a:r>
            <a:pPr algn="l" indent="0" marL="0">
              <a:lnSpc>
                <a:spcPct val="100000"/>
              </a:lnSpc>
              <a:buNone/>
            </a:pPr>
            <a:r>
              <a:rPr lang="en-US" sz="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Каждой подходящей паре соответствует точка на координатной плоскости. Поэтому такие уравнения удобно изучать через таблицу значений и рисунок.
</a:t>
            </a:r>
            <a:endParaRPr lang="en-US" sz="1100" dirty="0"/>
          </a:p>
        </p:txBody>
      </p:sp>
      <p:sp>
        <p:nvSpPr>
          <p:cNvPr id="17" name="Text 6"/>
          <p:cNvSpPr txBox="1"/>
          <p:nvPr/>
        </p:nvSpPr>
        <p:spPr>
          <a:xfrm>
            <a:off x="6130450" y="1815600"/>
            <a:ext cx="2616300" cy="1121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Пара чисел
</a:t>
            </a:r>
            <a:pPr algn="l" indent="0" marL="0">
              <a:lnSpc>
                <a:spcPct val="100000"/>
              </a:lnSpc>
              <a:buNone/>
            </a:pPr>
            <a:r>
              <a:rPr lang="en-US" sz="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Решением считается не одно число, а пара значений, например (2; 8). Эти числа всегда рассматриваются вместе и в определённом порядке.
</a:t>
            </a:r>
            <a:endParaRPr lang="en-US" sz="1100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605981" y="2058156"/>
            <a:ext cx="5139684" cy="1640164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98336" y="367916"/>
            <a:ext cx="7027500" cy="778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FB6F9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Примеры пар чисел и проверка решения
</a:t>
            </a:r>
            <a:endParaRPr lang="en-US" sz="2400" dirty="0"/>
          </a:p>
        </p:txBody>
      </p:sp>
      <p:sp>
        <p:nvSpPr>
          <p:cNvPr id="6" name="Text 1"/>
          <p:cNvSpPr txBox="1"/>
          <p:nvPr/>
        </p:nvSpPr>
        <p:spPr>
          <a:xfrm>
            <a:off x="398336" y="1611697"/>
            <a:ext cx="2669329" cy="2533083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таблице показано, как подстановка помогает быстро проверить, является ли пара чисел решением уравнения.
</a:t>
            </a:r>
            <a:endParaRPr lang="en-US" sz="1100" dirty="0"/>
          </a:p>
        </p:txBody>
      </p:sp>
      <p:sp>
        <p:nvSpPr>
          <p:cNvPr id="7" name="Text 2"/>
          <p:cNvSpPr txBox="1"/>
          <p:nvPr/>
        </p:nvSpPr>
        <p:spPr>
          <a:xfrm>
            <a:off x="398337" y="4297794"/>
            <a:ext cx="2669328" cy="380873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6E9DAE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Пара чисел подходит только тогда, когда после подстановки получается верное равенство.
</a:t>
            </a:r>
            <a:endParaRPr lang="en-US" sz="900" dirty="0"/>
          </a:p>
        </p:txBody>
      </p:sp>
      <p:sp>
        <p:nvSpPr>
          <p:cNvPr id="8" name="Text 3"/>
          <p:cNvSpPr txBox="1"/>
          <p:nvPr/>
        </p:nvSpPr>
        <p:spPr>
          <a:xfrm>
            <a:off x="3605981" y="4297794"/>
            <a:ext cx="5139684" cy="415499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FB6F9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Школьный курс алгебры 7 класса
</a:t>
            </a:r>
            <a:endParaRPr lang="en-US" sz="900" dirty="0"/>
          </a:p>
        </p:txBody>
      </p:sp>
      <p:sp>
        <p:nvSpPr>
          <p:cNvPr id="9" name="Text 4"/>
          <p:cNvSpPr txBox="1"/>
          <p:nvPr/>
        </p:nvSpPr>
        <p:spPr>
          <a:xfrm>
            <a:off x="7919883" y="638681"/>
            <a:ext cx="992700" cy="161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1100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96774" y="1342667"/>
            <a:ext cx="3916500" cy="1862632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4713159" y="1342681"/>
            <a:ext cx="3916490" cy="1862628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667555" y="3005333"/>
            <a:ext cx="3420000" cy="360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6E9DAE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Точка появляется из пары
</a:t>
            </a:r>
            <a:endParaRPr lang="en-US" sz="1200" dirty="0"/>
          </a:p>
        </p:txBody>
      </p:sp>
      <p:sp>
        <p:nvSpPr>
          <p:cNvPr id="9" name="Text 1"/>
          <p:cNvSpPr txBox="1"/>
          <p:nvPr/>
        </p:nvSpPr>
        <p:spPr>
          <a:xfrm>
            <a:off x="667555" y="3623916"/>
            <a:ext cx="3420000" cy="828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Каждая пара решений превращается в точку на координатной плоскости. Первое число показывает положение по горизонтали, второе — по вертикали, поэтому порядок значений нельзя менять местами.
</a:t>
            </a:r>
            <a:endParaRPr lang="en-US" sz="1200" dirty="0"/>
          </a:p>
        </p:txBody>
      </p:sp>
      <p:sp>
        <p:nvSpPr>
          <p:cNvPr id="10" name="Text 2"/>
          <p:cNvSpPr txBox="1"/>
          <p:nvPr/>
        </p:nvSpPr>
        <p:spPr>
          <a:xfrm>
            <a:off x="4960629" y="3005333"/>
            <a:ext cx="3420000" cy="360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6E9DAE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Разные пары — разные точки
</a:t>
            </a:r>
            <a:endParaRPr lang="en-US" sz="1200" dirty="0"/>
          </a:p>
        </p:txBody>
      </p:sp>
      <p:sp>
        <p:nvSpPr>
          <p:cNvPr id="11" name="Text 3"/>
          <p:cNvSpPr txBox="1"/>
          <p:nvPr/>
        </p:nvSpPr>
        <p:spPr>
          <a:xfrm>
            <a:off x="4960629" y="3623916"/>
            <a:ext cx="3420000" cy="828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Пары (2; 3) и (3; 2) дают разные точки, хотя числа в них те же. На рисунке это хорошо видно по расположению точек на осях x и y.
</a:t>
            </a:r>
            <a:endParaRPr lang="en-US" sz="1200" dirty="0"/>
          </a:p>
        </p:txBody>
      </p:sp>
      <p:sp>
        <p:nvSpPr>
          <p:cNvPr id="12" name="Text 4"/>
          <p:cNvSpPr txBox="1"/>
          <p:nvPr/>
        </p:nvSpPr>
        <p:spPr>
          <a:xfrm>
            <a:off x="398336" y="358715"/>
            <a:ext cx="7027500" cy="778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FB6F9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Пара чисел на координатной плоскости
</a:t>
            </a:r>
            <a:endParaRPr lang="en-US" sz="2400" dirty="0"/>
          </a:p>
        </p:txBody>
      </p:sp>
      <p:sp>
        <p:nvSpPr>
          <p:cNvPr id="13" name="Text 5"/>
          <p:cNvSpPr txBox="1"/>
          <p:nvPr/>
        </p:nvSpPr>
        <p:spPr>
          <a:xfrm>
            <a:off x="7919883" y="638681"/>
            <a:ext cx="992700" cy="161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1100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98336" y="1731637"/>
            <a:ext cx="8347328" cy="2772914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98336" y="567745"/>
            <a:ext cx="7027500" cy="778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05" b="1" dirty="0">
                <a:solidFill>
                  <a:srgbClr val="FB6F9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 проверить, является ли пара чисел решением
</a:t>
            </a:r>
            <a:pPr algn="l" indent="0" marL="0">
              <a:lnSpc>
                <a:spcPct val="100000"/>
              </a:lnSpc>
              <a:buNone/>
            </a:pPr>
            <a:r>
              <a:rPr lang="en-US" sz="1103" b="1" dirty="0">
                <a:solidFill>
                  <a:srgbClr val="FB6F9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3" dirty="0">
                <a:solidFill>
                  <a:srgbClr val="FB6F9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Схема проверки пары чисел для уравнения с двумя переменными
</a:t>
            </a:r>
            <a:endParaRPr lang="en-US" sz="2205" dirty="0"/>
          </a:p>
        </p:txBody>
      </p:sp>
      <p:sp>
        <p:nvSpPr>
          <p:cNvPr id="6" name="Text 1"/>
          <p:cNvSpPr txBox="1"/>
          <p:nvPr/>
        </p:nvSpPr>
        <p:spPr>
          <a:xfrm>
            <a:off x="7919883" y="638681"/>
            <a:ext cx="992700" cy="161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1100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174999" y="3054521"/>
            <a:ext cx="2805113" cy="1679233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1" name="Image 9" descr="preencoded.png">    </p:cNvPr>
          <p:cNvPicPr>
            <a:picLocks noChangeAspect="1"/>
          </p:cNvPicPr>
          <p:nvPr/>
        </p:nvPicPr>
        <p:blipFill>
          <a:blip r:embed="rId10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12" name="Text 0"/>
          <p:cNvSpPr txBox="1"/>
          <p:nvPr/>
        </p:nvSpPr>
        <p:spPr>
          <a:xfrm>
            <a:off x="398336" y="358715"/>
            <a:ext cx="7027477" cy="77822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FB6F9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Одно уравнение — много решений
</a:t>
            </a:r>
            <a:endParaRPr lang="en-US" sz="2400" dirty="0"/>
          </a:p>
        </p:txBody>
      </p:sp>
      <p:sp>
        <p:nvSpPr>
          <p:cNvPr id="13" name="Text 1"/>
          <p:cNvSpPr txBox="1"/>
          <p:nvPr/>
        </p:nvSpPr>
        <p:spPr>
          <a:xfrm>
            <a:off x="7919883" y="638681"/>
            <a:ext cx="992700" cy="161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1100" dirty="0"/>
          </a:p>
        </p:txBody>
      </p:sp>
      <p:sp>
        <p:nvSpPr>
          <p:cNvPr id="14" name="Text 2"/>
          <p:cNvSpPr txBox="1"/>
          <p:nvPr/>
        </p:nvSpPr>
        <p:spPr>
          <a:xfrm>
            <a:off x="596446" y="1911247"/>
            <a:ext cx="2327571" cy="876924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51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 один ответ
</a:t>
            </a:r>
            <a:pPr algn="l" indent="0" marL="0">
              <a:lnSpc>
                <a:spcPct val="100000"/>
              </a:lnSpc>
              <a:buNone/>
            </a:pPr>
            <a:r>
              <a:rPr lang="en-US" sz="479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55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Уравнение с двумя переменными обычно не имеет единственного решения. Оно задаёт целый набор пар чисел, которые делают равенство верным.
</a:t>
            </a:r>
            <a:endParaRPr lang="en-US" sz="1151" dirty="0"/>
          </a:p>
        </p:txBody>
      </p:sp>
      <p:sp>
        <p:nvSpPr>
          <p:cNvPr id="15" name="Text 3"/>
          <p:cNvSpPr txBox="1"/>
          <p:nvPr/>
        </p:nvSpPr>
        <p:spPr>
          <a:xfrm>
            <a:off x="3414398" y="1911247"/>
            <a:ext cx="2327571" cy="876924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Пример с суммой 6
</a:t>
            </a:r>
            <a:pPr algn="l" indent="0" marL="0">
              <a:lnSpc>
                <a:spcPct val="100000"/>
              </a:lnSpc>
              <a:buNone/>
            </a:pPr>
            <a:r>
              <a:rPr lang="en-US" sz="5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Для уравнения x+y=6 подходят пары (0; 6), (1; 5), (2; 4), (3; 3) и другие. Все они дают одинаковую сумму.
</a:t>
            </a:r>
            <a:endParaRPr lang="en-US" sz="1200" dirty="0"/>
          </a:p>
        </p:txBody>
      </p:sp>
      <p:sp>
        <p:nvSpPr>
          <p:cNvPr id="16" name="Text 4"/>
          <p:cNvSpPr txBox="1"/>
          <p:nvPr/>
        </p:nvSpPr>
        <p:spPr>
          <a:xfrm>
            <a:off x="6225576" y="1911247"/>
            <a:ext cx="2327571" cy="876924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Меняются оба числа
</a:t>
            </a:r>
            <a:pPr algn="l" indent="0" marL="0">
              <a:lnSpc>
                <a:spcPct val="100000"/>
              </a:lnSpc>
              <a:buNone/>
            </a:pPr>
            <a:r>
              <a:rPr lang="en-US" sz="5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 x увеличивается на 1, то y уменьшается на 1. Так сохраняется одно и то же значение суммы, равное 6.
</a:t>
            </a:r>
            <a:endParaRPr lang="en-US" sz="1200" dirty="0"/>
          </a:p>
        </p:txBody>
      </p:sp>
      <p:sp>
        <p:nvSpPr>
          <p:cNvPr id="17" name="Text 5"/>
          <p:cNvSpPr txBox="1"/>
          <p:nvPr/>
        </p:nvSpPr>
        <p:spPr>
          <a:xfrm>
            <a:off x="604356" y="3605137"/>
            <a:ext cx="2327571" cy="876924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51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Много вариантов
</a:t>
            </a:r>
            <a:pPr algn="l" indent="0" marL="0">
              <a:lnSpc>
                <a:spcPct val="100000"/>
              </a:lnSpc>
              <a:buNone/>
            </a:pPr>
            <a:r>
              <a:rPr lang="en-US" sz="479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55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Подходящие пары можно продолжать находить и дальше, пока значения остаются неотрицательными. Это показывает, что решений действительно много.
</a:t>
            </a:r>
            <a:endParaRPr lang="en-US" sz="1151" dirty="0"/>
          </a:p>
        </p:txBody>
      </p:sp>
      <p:sp>
        <p:nvSpPr>
          <p:cNvPr id="18" name="Text 6"/>
          <p:cNvSpPr txBox="1"/>
          <p:nvPr/>
        </p:nvSpPr>
        <p:spPr>
          <a:xfrm>
            <a:off x="6231978" y="3605137"/>
            <a:ext cx="2327571" cy="876924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3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Общий вывод
</a:t>
            </a:r>
            <a:pPr algn="l" indent="0" marL="0">
              <a:lnSpc>
                <a:spcPct val="100000"/>
              </a:lnSpc>
              <a:buNone/>
            </a:pPr>
            <a:r>
              <a:rPr lang="en-US" sz="459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1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Одно уравнение с двумя переменными описывает не один результат, а множество согласованных пар чисел. Именно поэтому его удобно связывать с графиком.
</a:t>
            </a:r>
            <a:endParaRPr lang="en-US" sz="1103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605979" y="1424662"/>
            <a:ext cx="5139684" cy="2529353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98336" y="358715"/>
            <a:ext cx="7027477" cy="77822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FB6F9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Примеры решений уравнения x+y=6
</a:t>
            </a:r>
            <a:endParaRPr lang="en-US" sz="2400" dirty="0"/>
          </a:p>
        </p:txBody>
      </p:sp>
      <p:sp>
        <p:nvSpPr>
          <p:cNvPr id="6" name="Text 1"/>
          <p:cNvSpPr txBox="1"/>
          <p:nvPr/>
        </p:nvSpPr>
        <p:spPr>
          <a:xfrm>
            <a:off x="398336" y="1611697"/>
            <a:ext cx="2669329" cy="236033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Точки можно записывать как упорядоченные пары и сравнивать по ним значения двух переменных.
</a:t>
            </a:r>
            <a:endParaRPr lang="en-US" sz="1100" dirty="0"/>
          </a:p>
        </p:txBody>
      </p:sp>
      <p:sp>
        <p:nvSpPr>
          <p:cNvPr id="7" name="Text 2"/>
          <p:cNvSpPr txBox="1"/>
          <p:nvPr/>
        </p:nvSpPr>
        <p:spPr>
          <a:xfrm>
            <a:off x="398337" y="4297793"/>
            <a:ext cx="2669328" cy="380873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6E9DAE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График показывает устойчивую зависимость: чем больше x, тем меньше y, а сумма остаётся одинаковой.
</a:t>
            </a:r>
            <a:endParaRPr lang="en-US" sz="900" dirty="0"/>
          </a:p>
        </p:txBody>
      </p:sp>
      <p:sp>
        <p:nvSpPr>
          <p:cNvPr id="8" name="Text 3"/>
          <p:cNvSpPr txBox="1"/>
          <p:nvPr/>
        </p:nvSpPr>
        <p:spPr>
          <a:xfrm>
            <a:off x="3605981" y="4297793"/>
            <a:ext cx="5139684" cy="380873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FB6F9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Школьный курс алгебры 7 класса
</a:t>
            </a:r>
            <a:endParaRPr lang="en-US" sz="900" dirty="0"/>
          </a:p>
        </p:txBody>
      </p:sp>
      <p:sp>
        <p:nvSpPr>
          <p:cNvPr id="9" name="Text 4"/>
          <p:cNvSpPr txBox="1"/>
          <p:nvPr/>
        </p:nvSpPr>
        <p:spPr>
          <a:xfrm>
            <a:off x="7919883" y="638681"/>
            <a:ext cx="992700" cy="161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1100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97448" y="3451682"/>
            <a:ext cx="675000" cy="9000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4887341" y="3451682"/>
            <a:ext cx="900000" cy="9000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444448" y="1925962"/>
            <a:ext cx="441000" cy="504000"/>
          </a:xfrm>
          <a:prstGeom prst="rect">
            <a:avLst/>
          </a:prstGeom>
        </p:spPr>
      </p:pic>
      <p:pic>
        <p:nvPicPr>
          <p:cNvPr id="11" name="Image 9" descr="preencoded.png">    </p:cNvPr>
          <p:cNvPicPr>
            <a:picLocks noChangeAspect="1"/>
          </p:cNvPicPr>
          <p:nvPr/>
        </p:nvPicPr>
        <p:blipFill>
          <a:blip r:embed="rId10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2" name="Image 10" descr="preencoded.png">    </p:cNvPr>
          <p:cNvPicPr>
            <a:picLocks noChangeAspect="1"/>
          </p:cNvPicPr>
          <p:nvPr/>
        </p:nvPicPr>
        <p:blipFill>
          <a:blip r:embed="rId1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3" name="Image 11" descr="preencoded.png">    </p:cNvPr>
          <p:cNvPicPr>
            <a:picLocks noChangeAspect="1"/>
          </p:cNvPicPr>
          <p:nvPr/>
        </p:nvPicPr>
        <p:blipFill>
          <a:blip r:embed="rId12"/>
          <a:stretch>
            <a:fillRect/>
          </a:stretch>
        </p:blipFill>
        <p:spPr>
          <a:xfrm>
            <a:off x="3358204" y="1953963"/>
            <a:ext cx="504000" cy="448000"/>
          </a:xfrm>
          <a:prstGeom prst="rect">
            <a:avLst/>
          </a:prstGeom>
        </p:spPr>
      </p:pic>
      <p:pic>
        <p:nvPicPr>
          <p:cNvPr id="14" name="Image 12" descr="preencoded.png">    </p:cNvPr>
          <p:cNvPicPr>
            <a:picLocks noChangeAspect="1"/>
          </p:cNvPicPr>
          <p:nvPr/>
        </p:nvPicPr>
        <p:blipFill>
          <a:blip r:embed="rId1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5" name="Image 13" descr="preencoded.png">    </p:cNvPr>
          <p:cNvPicPr>
            <a:picLocks noChangeAspect="1"/>
          </p:cNvPicPr>
          <p:nvPr/>
        </p:nvPicPr>
        <p:blipFill>
          <a:blip r:embed="rId1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6" name="Image 14" descr="preencoded.png">    </p:cNvPr>
          <p:cNvPicPr>
            <a:picLocks noChangeAspect="1"/>
          </p:cNvPicPr>
          <p:nvPr/>
        </p:nvPicPr>
        <p:blipFill>
          <a:blip r:embed="rId15"/>
          <a:stretch>
            <a:fillRect/>
          </a:stretch>
        </p:blipFill>
        <p:spPr>
          <a:xfrm>
            <a:off x="6353180" y="1925962"/>
            <a:ext cx="378000" cy="504000"/>
          </a:xfrm>
          <a:prstGeom prst="rect">
            <a:avLst/>
          </a:prstGeom>
        </p:spPr>
      </p:pic>
      <p:pic>
        <p:nvPicPr>
          <p:cNvPr id="17" name="Image 15" descr="preencoded.png">    </p:cNvPr>
          <p:cNvPicPr>
            <a:picLocks noChangeAspect="1"/>
          </p:cNvPicPr>
          <p:nvPr/>
        </p:nvPicPr>
        <p:blipFill>
          <a:blip r:embed="rId1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8" name="Image 16" descr="preencoded.png">    </p:cNvPr>
          <p:cNvPicPr>
            <a:picLocks noChangeAspect="1"/>
          </p:cNvPicPr>
          <p:nvPr/>
        </p:nvPicPr>
        <p:blipFill>
          <a:blip r:embed="rId1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19" name="Text 0"/>
          <p:cNvSpPr txBox="1"/>
          <p:nvPr/>
        </p:nvSpPr>
        <p:spPr>
          <a:xfrm>
            <a:off x="398337" y="358714"/>
            <a:ext cx="7087621" cy="721519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FB6F9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Равносильные преобразования уравнений
</a:t>
            </a:r>
            <a:endParaRPr lang="en-US" sz="2400" dirty="0"/>
          </a:p>
        </p:txBody>
      </p:sp>
      <p:sp>
        <p:nvSpPr>
          <p:cNvPr id="20" name="Text 1"/>
          <p:cNvSpPr txBox="1"/>
          <p:nvPr/>
        </p:nvSpPr>
        <p:spPr>
          <a:xfrm>
            <a:off x="1741482" y="3451682"/>
            <a:ext cx="2520000" cy="900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18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Упрощение выражений
</a:t>
            </a:r>
            <a:pPr algn="l" indent="0" marL="0">
              <a:lnSpc>
                <a:spcPct val="100000"/>
              </a:lnSpc>
              <a:buNone/>
            </a:pPr>
            <a:r>
              <a:rPr lang="en-US" sz="1018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18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 преобразований часто появляются похожие слагаемые. Их объединяют, чтобы получить более простую запись и быстрее находить значения переменных.
</a:t>
            </a:r>
            <a:endParaRPr lang="en-US" sz="1018" dirty="0"/>
          </a:p>
        </p:txBody>
      </p:sp>
      <p:sp>
        <p:nvSpPr>
          <p:cNvPr id="21" name="Text 2"/>
          <p:cNvSpPr txBox="1"/>
          <p:nvPr/>
        </p:nvSpPr>
        <p:spPr>
          <a:xfrm>
            <a:off x="6148135" y="3451682"/>
            <a:ext cx="2520000" cy="900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Удобство для графика
</a:t>
            </a:r>
            <a:pPr algn="l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Например, x+y=10 можно записать как y=10−x. В таком виде удобно составлять таблицу значений и строить график.
</a:t>
            </a:r>
            <a:endParaRPr lang="en-US" sz="1100" dirty="0"/>
          </a:p>
        </p:txBody>
      </p:sp>
      <p:sp>
        <p:nvSpPr>
          <p:cNvPr id="22" name="Text 3"/>
          <p:cNvSpPr txBox="1"/>
          <p:nvPr/>
        </p:nvSpPr>
        <p:spPr>
          <a:xfrm>
            <a:off x="1213333" y="1825028"/>
            <a:ext cx="1440000" cy="720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708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Сохранение решений
</a:t>
            </a:r>
            <a:pPr algn="l" indent="0" marL="0">
              <a:lnSpc>
                <a:spcPct val="100000"/>
              </a:lnSpc>
              <a:buNone/>
            </a:pPr>
            <a:r>
              <a:rPr lang="en-US" sz="708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708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Уравнение можно менять так, чтобы все его решения остались теми же. Тогда новое равенство будет равносильно исходному и не потеряет ни одной подходящей пары.
</a:t>
            </a:r>
            <a:endParaRPr lang="en-US" sz="708" dirty="0"/>
          </a:p>
        </p:txBody>
      </p:sp>
      <p:sp>
        <p:nvSpPr>
          <p:cNvPr id="23" name="Text 4"/>
          <p:cNvSpPr txBox="1"/>
          <p:nvPr/>
        </p:nvSpPr>
        <p:spPr>
          <a:xfrm>
            <a:off x="4141464" y="1821495"/>
            <a:ext cx="1440000" cy="720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709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Раскрытие скобок
</a:t>
            </a:r>
            <a:pPr algn="l" indent="0" marL="0">
              <a:lnSpc>
                <a:spcPct val="100000"/>
              </a:lnSpc>
              <a:buNone/>
            </a:pPr>
            <a:r>
              <a:rPr lang="en-US" sz="709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709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 в записи есть скобки, их можно раскрыть и затем упростить выражение. Это делает уравнение короче и удобнее для дальнейших действий.
</a:t>
            </a:r>
            <a:endParaRPr lang="en-US" sz="709" dirty="0"/>
          </a:p>
        </p:txBody>
      </p:sp>
      <p:sp>
        <p:nvSpPr>
          <p:cNvPr id="24" name="Text 5"/>
          <p:cNvSpPr txBox="1"/>
          <p:nvPr/>
        </p:nvSpPr>
        <p:spPr>
          <a:xfrm>
            <a:off x="7069615" y="1825028"/>
            <a:ext cx="1460400" cy="729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718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Перенос слагаемых
</a:t>
            </a:r>
            <a:pPr algn="l" indent="0" marL="0">
              <a:lnSpc>
                <a:spcPct val="100000"/>
              </a:lnSpc>
              <a:buNone/>
            </a:pPr>
            <a:r>
              <a:rPr lang="en-US" sz="718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718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Слагаемые можно переносить из одной части в другую, меняя знак. Так уравнение легче привести к виду, где одна переменная выражена через другую.
</a:t>
            </a:r>
            <a:endParaRPr lang="en-US" sz="718" dirty="0"/>
          </a:p>
        </p:txBody>
      </p:sp>
      <p:sp>
        <p:nvSpPr>
          <p:cNvPr id="25" name="Text 6"/>
          <p:cNvSpPr txBox="1"/>
          <p:nvPr/>
        </p:nvSpPr>
        <p:spPr>
          <a:xfrm>
            <a:off x="7919883" y="638681"/>
            <a:ext cx="992700" cy="161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1100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98336" y="2274273"/>
            <a:ext cx="5139684" cy="1640164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98336" y="358715"/>
            <a:ext cx="7027477" cy="77822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FB6F9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 привести уравнение к удобному виду
</a:t>
            </a:r>
            <a:endParaRPr lang="en-US" sz="2400" dirty="0"/>
          </a:p>
        </p:txBody>
      </p:sp>
      <p:sp>
        <p:nvSpPr>
          <p:cNvPr id="6" name="Text 1"/>
          <p:cNvSpPr txBox="1"/>
          <p:nvPr/>
        </p:nvSpPr>
        <p:spPr>
          <a:xfrm>
            <a:off x="6002723" y="1611697"/>
            <a:ext cx="2669329" cy="1938992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 преобразования уравнение становится удобным для таблицы значений и поиска зависимости одной переменной от другой.
</a:t>
            </a:r>
            <a:endParaRPr lang="en-US" sz="1100" dirty="0"/>
          </a:p>
        </p:txBody>
      </p:sp>
      <p:sp>
        <p:nvSpPr>
          <p:cNvPr id="7" name="Text 2"/>
          <p:cNvSpPr txBox="1"/>
          <p:nvPr/>
        </p:nvSpPr>
        <p:spPr>
          <a:xfrm>
            <a:off x="6002724" y="3670988"/>
            <a:ext cx="2669328" cy="380873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6E9DAE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 уравнение записано так, что одна переменная выражена через другую, значения находить заметно проще.
</a:t>
            </a:r>
            <a:endParaRPr lang="en-US" sz="900" dirty="0"/>
          </a:p>
        </p:txBody>
      </p:sp>
      <p:sp>
        <p:nvSpPr>
          <p:cNvPr id="8" name="Text 3"/>
          <p:cNvSpPr txBox="1"/>
          <p:nvPr/>
        </p:nvSpPr>
        <p:spPr>
          <a:xfrm>
            <a:off x="6002723" y="4196141"/>
            <a:ext cx="2742941" cy="380872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FB6F9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Школьный курс алгебры 7 класса
</a:t>
            </a:r>
            <a:endParaRPr lang="en-US" sz="900" dirty="0"/>
          </a:p>
        </p:txBody>
      </p:sp>
      <p:sp>
        <p:nvSpPr>
          <p:cNvPr id="9" name="Text 4"/>
          <p:cNvSpPr txBox="1"/>
          <p:nvPr/>
        </p:nvSpPr>
        <p:spPr>
          <a:xfrm>
            <a:off x="7919883" y="638681"/>
            <a:ext cx="992700" cy="161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1100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396774" y="1461227"/>
            <a:ext cx="4008772" cy="2192297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4712111" y="1461227"/>
            <a:ext cx="4008772" cy="2192297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398336" y="358715"/>
            <a:ext cx="7027500" cy="778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FB6F9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Таблица значений для уравнения y=10−x
</a:t>
            </a:r>
            <a:endParaRPr lang="en-US" sz="2400" dirty="0"/>
          </a:p>
        </p:txBody>
      </p:sp>
      <p:sp>
        <p:nvSpPr>
          <p:cNvPr id="10" name="Text 1"/>
          <p:cNvSpPr txBox="1"/>
          <p:nvPr/>
        </p:nvSpPr>
        <p:spPr>
          <a:xfrm>
            <a:off x="7919883" y="638681"/>
            <a:ext cx="992700" cy="161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1100" dirty="0"/>
          </a:p>
        </p:txBody>
      </p:sp>
      <p:sp>
        <p:nvSpPr>
          <p:cNvPr id="11" name="Text 2"/>
          <p:cNvSpPr txBox="1"/>
          <p:nvPr/>
        </p:nvSpPr>
        <p:spPr>
          <a:xfrm>
            <a:off x="398336" y="3807502"/>
            <a:ext cx="4008772" cy="631671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857" b="1" dirty="0">
                <a:solidFill>
                  <a:srgbClr val="FB6F9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Отбираем удобные значения
</a:t>
            </a:r>
            <a:pPr algn="l" indent="0" marL="0">
              <a:lnSpc>
                <a:spcPct val="100000"/>
              </a:lnSpc>
              <a:buNone/>
            </a:pPr>
            <a:r>
              <a:rPr lang="en-US" sz="857" b="1" dirty="0">
                <a:solidFill>
                  <a:srgbClr val="FB6F9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85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Чтобы построить график, сначала выбирают несколько значений x, а затем вычисляют y по формуле y=10−x. Так появляются пары чисел, которые удобно заносить в таблицу и использовать для построения точек на плоскости.
</a:t>
            </a:r>
            <a:endParaRPr lang="en-US" sz="857" dirty="0"/>
          </a:p>
        </p:txBody>
      </p:sp>
      <p:sp>
        <p:nvSpPr>
          <p:cNvPr id="12" name="Text 3"/>
          <p:cNvSpPr txBox="1"/>
          <p:nvPr/>
        </p:nvSpPr>
        <p:spPr>
          <a:xfrm>
            <a:off x="4712111" y="3807502"/>
            <a:ext cx="4008772" cy="631671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94" b="1" dirty="0">
                <a:solidFill>
                  <a:srgbClr val="FB6F9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Точки, которые складываются в прямую
</a:t>
            </a:r>
            <a:pPr algn="l" indent="0" marL="0">
              <a:lnSpc>
                <a:spcPct val="100000"/>
              </a:lnSpc>
              <a:buNone/>
            </a:pPr>
            <a:r>
              <a:rPr lang="en-US" sz="994" b="1" dirty="0">
                <a:solidFill>
                  <a:srgbClr val="FB6F9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94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 взять x=0, 2, 4, 6, 8 и 10, получатся значения y=10, 8, 6, 4, 2 и 0. На координатной плоскости эти точки выстраиваются ровно и показывают, как уравнение задаёт одну линию.
</a:t>
            </a:r>
            <a:endParaRPr lang="en-US" sz="994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605979" y="1424662"/>
            <a:ext cx="5139684" cy="2529353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98336" y="358715"/>
            <a:ext cx="7027477" cy="77822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FB6F9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График линейного уравнения с двумя переменными
</a:t>
            </a:r>
            <a:endParaRPr lang="en-US" sz="2400" dirty="0"/>
          </a:p>
        </p:txBody>
      </p:sp>
      <p:sp>
        <p:nvSpPr>
          <p:cNvPr id="6" name="Text 1"/>
          <p:cNvSpPr txBox="1"/>
          <p:nvPr/>
        </p:nvSpPr>
        <p:spPr>
          <a:xfrm>
            <a:off x="398336" y="1611697"/>
            <a:ext cx="2669329" cy="236033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Для линейного уравнения достаточно отметить несколько найденных точек и соединить их. Получается наглядная зависимость между двумя величинами.
</a:t>
            </a:r>
            <a:endParaRPr lang="en-US" sz="1100" dirty="0"/>
          </a:p>
        </p:txBody>
      </p:sp>
      <p:sp>
        <p:nvSpPr>
          <p:cNvPr id="7" name="Text 2"/>
          <p:cNvSpPr txBox="1"/>
          <p:nvPr/>
        </p:nvSpPr>
        <p:spPr>
          <a:xfrm>
            <a:off x="398337" y="4297793"/>
            <a:ext cx="2669328" cy="380873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6E9DAE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Точки располагаются на одной прямой, поэтому график линейного уравнения в 7 классе всегда имеет вид прямой линии.
</a:t>
            </a:r>
            <a:endParaRPr lang="en-US" sz="900" dirty="0"/>
          </a:p>
        </p:txBody>
      </p:sp>
      <p:sp>
        <p:nvSpPr>
          <p:cNvPr id="8" name="Text 3"/>
          <p:cNvSpPr txBox="1"/>
          <p:nvPr/>
        </p:nvSpPr>
        <p:spPr>
          <a:xfrm>
            <a:off x="3605981" y="4297793"/>
            <a:ext cx="5139684" cy="380873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FB6F9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Школьный курс алгебры 7 класса; значения вычислены по формуле y=10−x.
</a:t>
            </a:r>
            <a:endParaRPr lang="en-US" sz="900" dirty="0"/>
          </a:p>
        </p:txBody>
      </p:sp>
      <p:sp>
        <p:nvSpPr>
          <p:cNvPr id="9" name="Text 4"/>
          <p:cNvSpPr txBox="1"/>
          <p:nvPr/>
        </p:nvSpPr>
        <p:spPr>
          <a:xfrm>
            <a:off x="7919883" y="638681"/>
            <a:ext cx="992700" cy="161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1100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959650" y="1588225"/>
            <a:ext cx="2699700" cy="2141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4400" b="1" dirty="0">
                <a:solidFill>
                  <a:srgbClr val="4B778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
</a:t>
            </a:r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4B778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подстановки координат достаточно, чтобы проверить точку на принадлежность графику
</a:t>
            </a:r>
            <a:endParaRPr lang="en-US" sz="4400" dirty="0"/>
          </a:p>
        </p:txBody>
      </p:sp>
      <p:sp>
        <p:nvSpPr>
          <p:cNvPr id="5" name="Text 1"/>
          <p:cNvSpPr txBox="1"/>
          <p:nvPr/>
        </p:nvSpPr>
        <p:spPr>
          <a:xfrm>
            <a:off x="5061099" y="2628013"/>
            <a:ext cx="3214148" cy="1606487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Достаточно одной проверки подстановкой, чтобы решить, лежит ли точка на графике уравнения. Если равенство выполняется, точка подходит; если нет, она не является решением.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9235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Школьный курс алгебры 7 класса
</a:t>
            </a:r>
            <a:endParaRPr lang="en-US" sz="1100" dirty="0"/>
          </a:p>
        </p:txBody>
      </p:sp>
      <p:sp>
        <p:nvSpPr>
          <p:cNvPr id="6" name="Text 2"/>
          <p:cNvSpPr txBox="1"/>
          <p:nvPr/>
        </p:nvSpPr>
        <p:spPr>
          <a:xfrm>
            <a:off x="7919883" y="638681"/>
            <a:ext cx="992700" cy="161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1100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98336" y="1731637"/>
            <a:ext cx="8347328" cy="2772914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98336" y="567745"/>
            <a:ext cx="7027500" cy="778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FB6F9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Алгоритм решения простой текстовой задачи
</a:t>
            </a:r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FB6F9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B6F9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Последовательность действий строится от чтения условия к проверке ответа по смыслу задачи.
</a:t>
            </a:r>
            <a:endParaRPr lang="en-US" sz="2400" dirty="0"/>
          </a:p>
        </p:txBody>
      </p:sp>
      <p:sp>
        <p:nvSpPr>
          <p:cNvPr id="6" name="Text 1"/>
          <p:cNvSpPr txBox="1"/>
          <p:nvPr/>
        </p:nvSpPr>
        <p:spPr>
          <a:xfrm>
            <a:off x="7919883" y="638681"/>
            <a:ext cx="992700" cy="161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1100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398336" y="358715"/>
            <a:ext cx="7027477" cy="77822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FB6F9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Задачи на сумму и разность двух чисел
</a:t>
            </a:r>
            <a:endParaRPr lang="en-US" sz="2400" dirty="0"/>
          </a:p>
        </p:txBody>
      </p:sp>
      <p:sp>
        <p:nvSpPr>
          <p:cNvPr id="9" name="Text 1"/>
          <p:cNvSpPr txBox="1"/>
          <p:nvPr/>
        </p:nvSpPr>
        <p:spPr>
          <a:xfrm>
            <a:off x="7919883" y="638681"/>
            <a:ext cx="992700" cy="161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1100" dirty="0"/>
          </a:p>
        </p:txBody>
      </p:sp>
      <p:sp>
        <p:nvSpPr>
          <p:cNvPr id="10" name="Text 2"/>
          <p:cNvSpPr txBox="1"/>
          <p:nvPr/>
        </p:nvSpPr>
        <p:spPr>
          <a:xfrm>
            <a:off x="2726965" y="2579073"/>
            <a:ext cx="1549291" cy="179056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Разность как второе уравнение
</a:t>
            </a:r>
            <a:pPr algn="l" indent="0" marL="0">
              <a:lnSpc>
                <a:spcPct val="100000"/>
              </a:lnSpc>
              <a:buNone/>
            </a:pPr>
            <a:r>
              <a:rPr lang="en-US" sz="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Когда ещё задана разность, появляется второе равенство, например x−y=3. Вместе два уравнения позволяют определить оба числа точнее, чем одно условие.
</a:t>
            </a:r>
            <a:endParaRPr lang="en-US" sz="1100" dirty="0"/>
          </a:p>
        </p:txBody>
      </p:sp>
      <p:sp>
        <p:nvSpPr>
          <p:cNvPr id="11" name="Text 3"/>
          <p:cNvSpPr txBox="1"/>
          <p:nvPr/>
        </p:nvSpPr>
        <p:spPr>
          <a:xfrm>
            <a:off x="4844013" y="2579073"/>
            <a:ext cx="1549291" cy="179056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Решение без догадок
</a:t>
            </a:r>
            <a:pPr algn="l" indent="0" marL="0">
              <a:lnSpc>
                <a:spcPct val="100000"/>
              </a:lnSpc>
              <a:buNone/>
            </a:pPr>
            <a:r>
              <a:rPr lang="en-US" sz="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Система помогает найти не случайные варианты, а единственную подходящую пару. После вычислений остаётся проверить, совпадают ли сумма и разность с условием задачи.
</a:t>
            </a:r>
            <a:endParaRPr lang="en-US" sz="1100" dirty="0"/>
          </a:p>
        </p:txBody>
      </p:sp>
      <p:sp>
        <p:nvSpPr>
          <p:cNvPr id="12" name="Text 4"/>
          <p:cNvSpPr txBox="1"/>
          <p:nvPr/>
        </p:nvSpPr>
        <p:spPr>
          <a:xfrm>
            <a:off x="617537" y="2579073"/>
            <a:ext cx="1549291" cy="179056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Сумма как условие
</a:t>
            </a:r>
            <a:pPr algn="l" indent="0" marL="0">
              <a:lnSpc>
                <a:spcPct val="100000"/>
              </a:lnSpc>
              <a:buNone/>
            </a:pPr>
            <a:r>
              <a:rPr lang="en-US" sz="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 известна сумма двух чисел, удобно сразу записать равенство вида x+y=15. Оно показывает, сколько вместе дают оба числа, и становится основой для дальнейшего поиска.
</a:t>
            </a:r>
            <a:endParaRPr lang="en-US" sz="1100" dirty="0"/>
          </a:p>
        </p:txBody>
      </p:sp>
      <p:sp>
        <p:nvSpPr>
          <p:cNvPr id="13" name="Text 5"/>
          <p:cNvSpPr txBox="1"/>
          <p:nvPr/>
        </p:nvSpPr>
        <p:spPr>
          <a:xfrm>
            <a:off x="6957626" y="2579073"/>
            <a:ext cx="1549291" cy="179056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Простые сравнения в задачах
</a:t>
            </a:r>
            <a:pPr algn="l" indent="0" marL="0">
              <a:lnSpc>
                <a:spcPct val="100000"/>
              </a:lnSpc>
              <a:buNone/>
            </a:pPr>
            <a:r>
              <a:rPr lang="en-US" sz="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школьных примерах одно число часто больше другого на 1, 2, 3 или 5. Такие отношения легко записываются буквами и быстро приводят к ответу.
</a:t>
            </a:r>
            <a:endParaRPr lang="en-US" sz="1100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605981" y="1854080"/>
            <a:ext cx="5139684" cy="2048315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98336" y="367916"/>
            <a:ext cx="7027500" cy="778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FB6F9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Типичные ошибки при работе с уравнениями
</a:t>
            </a:r>
            <a:endParaRPr lang="en-US" sz="2400" dirty="0"/>
          </a:p>
        </p:txBody>
      </p:sp>
      <p:sp>
        <p:nvSpPr>
          <p:cNvPr id="6" name="Text 1"/>
          <p:cNvSpPr txBox="1"/>
          <p:nvPr/>
        </p:nvSpPr>
        <p:spPr>
          <a:xfrm>
            <a:off x="398336" y="1611697"/>
            <a:ext cx="2669329" cy="2533083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таблице показаны самые частые ошибки при подстановке и проверке пар чисел. Она помогает не терять знаки, не путать переменные и обязательно сравнивать обе части равенства.
</a:t>
            </a:r>
            <a:endParaRPr lang="en-US" sz="1100" dirty="0"/>
          </a:p>
        </p:txBody>
      </p:sp>
      <p:sp>
        <p:nvSpPr>
          <p:cNvPr id="7" name="Text 2"/>
          <p:cNvSpPr txBox="1"/>
          <p:nvPr/>
        </p:nvSpPr>
        <p:spPr>
          <a:xfrm>
            <a:off x="398337" y="4297794"/>
            <a:ext cx="2669328" cy="380873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803" dirty="0">
                <a:solidFill>
                  <a:srgbClr val="6E9DAE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Большинство ошибок связано не с вычислениями, а с невнимательностью при записи и проверке. Аккуратная подстановка сразу показывает, подходит ли пара чисел.
</a:t>
            </a:r>
            <a:endParaRPr lang="en-US" sz="803" dirty="0"/>
          </a:p>
        </p:txBody>
      </p:sp>
      <p:sp>
        <p:nvSpPr>
          <p:cNvPr id="8" name="Text 3"/>
          <p:cNvSpPr txBox="1"/>
          <p:nvPr/>
        </p:nvSpPr>
        <p:spPr>
          <a:xfrm>
            <a:off x="3605981" y="4297794"/>
            <a:ext cx="5139684" cy="415499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FB6F9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Школьный курс алгебры 7 класса
</a:t>
            </a:r>
            <a:endParaRPr lang="en-US" sz="900" dirty="0"/>
          </a:p>
        </p:txBody>
      </p:sp>
      <p:sp>
        <p:nvSpPr>
          <p:cNvPr id="9" name="Text 4"/>
          <p:cNvSpPr txBox="1"/>
          <p:nvPr/>
        </p:nvSpPr>
        <p:spPr>
          <a:xfrm>
            <a:off x="7919883" y="638681"/>
            <a:ext cx="992700" cy="161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1100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96774" y="1342667"/>
            <a:ext cx="3916500" cy="1862632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4713159" y="1342681"/>
            <a:ext cx="3916490" cy="1862628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667555" y="3005333"/>
            <a:ext cx="3420000" cy="360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6E9DAE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Каждая пара — отдельная точка
</a:t>
            </a:r>
            <a:endParaRPr lang="en-US" sz="1200" dirty="0"/>
          </a:p>
        </p:txBody>
      </p:sp>
      <p:sp>
        <p:nvSpPr>
          <p:cNvPr id="9" name="Text 1"/>
          <p:cNvSpPr txBox="1"/>
          <p:nvPr/>
        </p:nvSpPr>
        <p:spPr>
          <a:xfrm>
            <a:off x="667555" y="3623916"/>
            <a:ext cx="3420000" cy="828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7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Уравнение с двумя переменными можно представить как множество точек. Каждая подходящая пара чисел становится своей точкой на координатной плоскости, где x откладывают по горизонтали, а y — по вертикали.
</a:t>
            </a:r>
            <a:endParaRPr lang="en-US" sz="1172" dirty="0"/>
          </a:p>
        </p:txBody>
      </p:sp>
      <p:sp>
        <p:nvSpPr>
          <p:cNvPr id="10" name="Text 2"/>
          <p:cNvSpPr txBox="1"/>
          <p:nvPr/>
        </p:nvSpPr>
        <p:spPr>
          <a:xfrm>
            <a:off x="4960629" y="3005333"/>
            <a:ext cx="3420000" cy="360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6E9DAE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Все решения образуют график
</a:t>
            </a:r>
            <a:endParaRPr lang="en-US" sz="1200" dirty="0"/>
          </a:p>
        </p:txBody>
      </p:sp>
      <p:sp>
        <p:nvSpPr>
          <p:cNvPr id="11" name="Text 3"/>
          <p:cNvSpPr txBox="1"/>
          <p:nvPr/>
        </p:nvSpPr>
        <p:spPr>
          <a:xfrm>
            <a:off x="4960629" y="3623916"/>
            <a:ext cx="3420000" cy="828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 отмечать на сетке все точки, удовлетворяющие одному уравнению, они складываются в график. Для линейного уравнения этот график выглядит как прямая, проходящая через найденные точки.
</a:t>
            </a:r>
            <a:endParaRPr lang="en-US" sz="1200" dirty="0"/>
          </a:p>
        </p:txBody>
      </p:sp>
      <p:sp>
        <p:nvSpPr>
          <p:cNvPr id="12" name="Text 4"/>
          <p:cNvSpPr txBox="1"/>
          <p:nvPr/>
        </p:nvSpPr>
        <p:spPr>
          <a:xfrm>
            <a:off x="398336" y="358715"/>
            <a:ext cx="7027500" cy="778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FB6F9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 уравнение превращается в рисунок на плоскости
</a:t>
            </a:r>
            <a:endParaRPr lang="en-US" sz="2400" dirty="0"/>
          </a:p>
        </p:txBody>
      </p:sp>
      <p:sp>
        <p:nvSpPr>
          <p:cNvPr id="13" name="Text 5"/>
          <p:cNvSpPr txBox="1"/>
          <p:nvPr/>
        </p:nvSpPr>
        <p:spPr>
          <a:xfrm>
            <a:off x="7919883" y="638681"/>
            <a:ext cx="992700" cy="161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1100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605979" y="1424662"/>
            <a:ext cx="5139684" cy="2529353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98336" y="358715"/>
            <a:ext cx="7027477" cy="77822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FB6F9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 меняется y при изменении x
</a:t>
            </a:r>
            <a:endParaRPr lang="en-US" sz="2400" dirty="0"/>
          </a:p>
        </p:txBody>
      </p:sp>
      <p:sp>
        <p:nvSpPr>
          <p:cNvPr id="6" name="Text 1"/>
          <p:cNvSpPr txBox="1"/>
          <p:nvPr/>
        </p:nvSpPr>
        <p:spPr>
          <a:xfrm>
            <a:off x="398336" y="1611697"/>
            <a:ext cx="2669329" cy="236033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 мере роста x значения y уменьшаются, поэтому точки располагаются по нисходящей линии. Это удобно замечать уже по нескольким примерам.
</a:t>
            </a:r>
            <a:endParaRPr lang="en-US" sz="1100" dirty="0"/>
          </a:p>
        </p:txBody>
      </p:sp>
      <p:sp>
        <p:nvSpPr>
          <p:cNvPr id="7" name="Text 2"/>
          <p:cNvSpPr txBox="1"/>
          <p:nvPr/>
        </p:nvSpPr>
        <p:spPr>
          <a:xfrm>
            <a:off x="398337" y="4297793"/>
            <a:ext cx="2669328" cy="380873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838" dirty="0">
                <a:solidFill>
                  <a:srgbClr val="6E9DAE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Здесь видно согласованное изменение двух величин: одна растёт, другая убывает на ту же величину. Такая зависимость хорошо читается по графику.
</a:t>
            </a:r>
            <a:endParaRPr lang="en-US" sz="838" dirty="0"/>
          </a:p>
        </p:txBody>
      </p:sp>
      <p:sp>
        <p:nvSpPr>
          <p:cNvPr id="8" name="Text 3"/>
          <p:cNvSpPr txBox="1"/>
          <p:nvPr/>
        </p:nvSpPr>
        <p:spPr>
          <a:xfrm>
            <a:off x="3605981" y="4297793"/>
            <a:ext cx="5139684" cy="380873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FB6F9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Школьный курс алгебры 7 класса; значения вычислены по формуле y=10−x.
</a:t>
            </a:r>
            <a:endParaRPr lang="en-US" sz="900" dirty="0"/>
          </a:p>
        </p:txBody>
      </p:sp>
      <p:sp>
        <p:nvSpPr>
          <p:cNvPr id="9" name="Text 4"/>
          <p:cNvSpPr txBox="1"/>
          <p:nvPr/>
        </p:nvSpPr>
        <p:spPr>
          <a:xfrm>
            <a:off x="7919883" y="638681"/>
            <a:ext cx="992700" cy="161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1100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77767" y="1946708"/>
            <a:ext cx="504000" cy="4480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3426294" y="1946708"/>
            <a:ext cx="504000" cy="4480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6388016" y="1918708"/>
            <a:ext cx="441000" cy="5040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5004160" y="3577474"/>
            <a:ext cx="720000" cy="576000"/>
          </a:xfrm>
          <a:prstGeom prst="rect">
            <a:avLst/>
          </a:prstGeom>
        </p:spPr>
      </p:pic>
      <p:pic>
        <p:nvPicPr>
          <p:cNvPr id="11" name="Image 9" descr="preencoded.png">    </p:cNvPr>
          <p:cNvPicPr>
            <a:picLocks noChangeAspect="1"/>
          </p:cNvPicPr>
          <p:nvPr/>
        </p:nvPicPr>
        <p:blipFill>
          <a:blip r:embed="rId10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2" name="Image 10" descr="preencoded.png">    </p:cNvPr>
          <p:cNvPicPr>
            <a:picLocks noChangeAspect="1"/>
          </p:cNvPicPr>
          <p:nvPr/>
        </p:nvPicPr>
        <p:blipFill>
          <a:blip r:embed="rId11"/>
          <a:stretch>
            <a:fillRect/>
          </a:stretch>
        </p:blipFill>
        <p:spPr>
          <a:xfrm>
            <a:off x="523558" y="3577474"/>
            <a:ext cx="720000" cy="576000"/>
          </a:xfrm>
          <a:prstGeom prst="rect">
            <a:avLst/>
          </a:prstGeom>
        </p:spPr>
      </p:pic>
      <p:pic>
        <p:nvPicPr>
          <p:cNvPr id="13" name="Image 11" descr="preencoded.png">    </p:cNvPr>
          <p:cNvPicPr>
            <a:picLocks noChangeAspect="1"/>
          </p:cNvPicPr>
          <p:nvPr/>
        </p:nvPicPr>
        <p:blipFill>
          <a:blip r:embed="rId1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14" name="Text 0"/>
          <p:cNvSpPr txBox="1"/>
          <p:nvPr/>
        </p:nvSpPr>
        <p:spPr>
          <a:xfrm>
            <a:off x="398337" y="358714"/>
            <a:ext cx="7087621" cy="721519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FB6F9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Где встречаются такие уравнения в жизни
</a:t>
            </a:r>
            <a:endParaRPr lang="en-US" sz="2400" dirty="0"/>
          </a:p>
        </p:txBody>
      </p:sp>
      <p:sp>
        <p:nvSpPr>
          <p:cNvPr id="15" name="Text 1"/>
          <p:cNvSpPr txBox="1"/>
          <p:nvPr/>
        </p:nvSpPr>
        <p:spPr>
          <a:xfrm>
            <a:off x="1110824" y="1719500"/>
            <a:ext cx="1728000" cy="900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885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Покупки
</a:t>
            </a:r>
            <a:pPr algn="l" indent="0" marL="0">
              <a:lnSpc>
                <a:spcPct val="100000"/>
              </a:lnSpc>
              <a:buNone/>
            </a:pPr>
            <a:r>
              <a:rPr lang="en-US" sz="885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885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задачах про цену и количество уравнение помогает связать число предметов и общую стоимость. Так удобно считать тетради, ручки, билеты и другие покупки.
</a:t>
            </a:r>
            <a:endParaRPr lang="en-US" sz="885" dirty="0"/>
          </a:p>
        </p:txBody>
      </p:sp>
      <p:sp>
        <p:nvSpPr>
          <p:cNvPr id="16" name="Text 2"/>
          <p:cNvSpPr txBox="1"/>
          <p:nvPr/>
        </p:nvSpPr>
        <p:spPr>
          <a:xfrm>
            <a:off x="4092422" y="1719500"/>
            <a:ext cx="1728000" cy="900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885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Движение
</a:t>
            </a:r>
            <a:pPr algn="l" indent="0" marL="0">
              <a:lnSpc>
                <a:spcPct val="100000"/>
              </a:lnSpc>
              <a:buNone/>
            </a:pPr>
            <a:r>
              <a:rPr lang="en-US" sz="885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885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 движении часто связывают время и расстояние. Если известна скорость или одна из величин, уравнение с двумя переменными помогает найти недостающие данные.
</a:t>
            </a:r>
            <a:endParaRPr lang="en-US" sz="885" dirty="0"/>
          </a:p>
        </p:txBody>
      </p:sp>
      <p:sp>
        <p:nvSpPr>
          <p:cNvPr id="17" name="Text 3"/>
          <p:cNvSpPr txBox="1"/>
          <p:nvPr/>
        </p:nvSpPr>
        <p:spPr>
          <a:xfrm>
            <a:off x="7002354" y="1719500"/>
            <a:ext cx="1728000" cy="900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885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Фигуры
</a:t>
            </a:r>
            <a:pPr algn="l" indent="0" marL="0">
              <a:lnSpc>
                <a:spcPct val="100000"/>
              </a:lnSpc>
              <a:buNone/>
            </a:pPr>
            <a:r>
              <a:rPr lang="en-US" sz="885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885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Для прямоугольников и других фигур уравнения описывают длину и ширину. Это позволяет находить размеры по периметру, площади или дополнительному условию.
</a:t>
            </a:r>
            <a:endParaRPr lang="en-US" sz="885" dirty="0"/>
          </a:p>
        </p:txBody>
      </p:sp>
      <p:sp>
        <p:nvSpPr>
          <p:cNvPr id="18" name="Text 4"/>
          <p:cNvSpPr txBox="1"/>
          <p:nvPr/>
        </p:nvSpPr>
        <p:spPr>
          <a:xfrm>
            <a:off x="5893601" y="3505474"/>
            <a:ext cx="2736000" cy="720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44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Модели в науке
</a:t>
            </a:r>
            <a:pPr algn="l" indent="0" marL="0">
              <a:lnSpc>
                <a:spcPct val="100000"/>
              </a:lnSpc>
              <a:buNone/>
            </a:pPr>
            <a:r>
              <a:rPr lang="en-US" sz="944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44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физике, экономике и информатике уравнения с двумя переменными описывают связи между величинами. Они помогают строить простые модели и делать выводы по данным.
</a:t>
            </a:r>
            <a:endParaRPr lang="en-US" sz="944" dirty="0"/>
          </a:p>
        </p:txBody>
      </p:sp>
      <p:sp>
        <p:nvSpPr>
          <p:cNvPr id="19" name="Text 5"/>
          <p:cNvSpPr txBox="1"/>
          <p:nvPr/>
        </p:nvSpPr>
        <p:spPr>
          <a:xfrm>
            <a:off x="1397796" y="3505474"/>
            <a:ext cx="2736000" cy="720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74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Сравнение величин
</a:t>
            </a:r>
            <a:pPr algn="l" indent="0" marL="0">
              <a:lnSpc>
                <a:spcPct val="100000"/>
              </a:lnSpc>
              <a:buNone/>
            </a:pPr>
            <a:r>
              <a:rPr lang="en-US" sz="974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74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Такие уравнения применяют, когда нужно сравнить два числа или выразить одно через другое. Это делает условие короче и понятнее.
</a:t>
            </a:r>
            <a:endParaRPr lang="en-US" sz="974" dirty="0"/>
          </a:p>
        </p:txBody>
      </p:sp>
      <p:sp>
        <p:nvSpPr>
          <p:cNvPr id="20" name="Text 6"/>
          <p:cNvSpPr txBox="1"/>
          <p:nvPr/>
        </p:nvSpPr>
        <p:spPr>
          <a:xfrm>
            <a:off x="7919883" y="638681"/>
            <a:ext cx="992700" cy="161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1100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1274061" y="1394505"/>
            <a:ext cx="6595879" cy="1177245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3600" b="1" dirty="0">
                <a:solidFill>
                  <a:srgbClr val="FB6F9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важно запомнить
</a:t>
            </a:r>
            <a:endParaRPr lang="en-US" sz="3600" dirty="0"/>
          </a:p>
        </p:txBody>
      </p:sp>
      <p:sp>
        <p:nvSpPr>
          <p:cNvPr id="6" name="Text 1"/>
          <p:cNvSpPr txBox="1"/>
          <p:nvPr/>
        </p:nvSpPr>
        <p:spPr>
          <a:xfrm>
            <a:off x="1282111" y="2914262"/>
            <a:ext cx="6579779" cy="69984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Уравнение с двумя переменными описывает не одно число, а множество пар. Их проверяют подстановкой, записывают в таблицу и изображают на координатной плоскости как график.
</a:t>
            </a:r>
            <a:endParaRPr lang="en-US" sz="1400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2026-05-29T20:56:55Z</dcterms:created>
  <dcterms:modified xsi:type="dcterms:W3CDTF">2026-05-29T20:56:55Z</dcterms:modified>
</cp:coreProperties>
</file>