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сердце средневекового города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 центр города сквозь шум, торговлю и власть.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жил вместе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город был тесным и шумным. Здесь рядом жили купцы, ремесленники, священники и стража, а жизнь держалась на стенах, рынке и общих правилах.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центр был сердцем города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443275" y="19065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возникал там, где сходились дороги, река и удобное место для обмена. Такое положение делало центр естественной точкой притяжения для людей и товаров.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4300" y="234115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центральной площади проходила торговля, обсуждали новости и решали важные дела. Именно здесь горожане чаще всего встречались друг с другом и с властью.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99750" y="318242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стояли храм, ратуша и рынок, поэтому здесь соединялись вера, управление и ремесло. Окраины жили спокойнее, но зависели от этой площади.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79750" y="38362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город, нужно сначала понять его центр: именно он показывал, что было важнее всего для жизни горожан и почему город рос именно так.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был собран средневековый город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защита, движение и центр связаны между собой.
</a:t>
            </a:r>
            <a:endParaRPr lang="en-US" sz="108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Рынок: шумная торговая площадь
</a:t>
            </a:r>
            <a:endParaRPr lang="en-US" sz="2246" dirty="0"/>
          </a:p>
        </p:txBody>
      </p:sp>
      <p:sp>
        <p:nvSpPr>
          <p:cNvPr id="11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17939" y="1709627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расписанию
</a:t>
            </a:r>
            <a:pPr algn="l" indent="0" marL="0">
              <a:lnSpc>
                <a:spcPct val="115000"/>
              </a:lnSpc>
              <a:buNone/>
            </a:pPr>
            <a:r>
              <a:rPr lang="en-US" sz="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работал не каждый день, а в определённые часы или дни. Поэтому люди заранее приходили с товарами, деньгами и надеждой выгодно обменять или купить нужное.
</a:t>
            </a:r>
            <a:endParaRPr lang="en-US" sz="883" dirty="0"/>
          </a:p>
        </p:txBody>
      </p:sp>
      <p:sp>
        <p:nvSpPr>
          <p:cNvPr id="13" name="Text 3"/>
          <p:cNvSpPr txBox="1"/>
          <p:nvPr/>
        </p:nvSpPr>
        <p:spPr>
          <a:xfrm>
            <a:off x="417939" y="2316539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Нужные товары
</a:t>
            </a:r>
            <a:pPr algn="l" indent="0" marL="0">
              <a:lnSpc>
                <a:spcPct val="115000"/>
              </a:lnSpc>
              <a:buNone/>
            </a:pPr>
            <a:r>
              <a:rPr lang="en-US" sz="2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можно было увидеть хлеб, рыбу, ткань, соль, свечи и железо. Простые вещи были особенно важны, потому что без них город не мог нормально жить.
</a:t>
            </a:r>
            <a:endParaRPr lang="en-US" sz="1004" dirty="0"/>
          </a:p>
        </p:txBody>
      </p:sp>
      <p:sp>
        <p:nvSpPr>
          <p:cNvPr id="14" name="Text 4"/>
          <p:cNvSpPr txBox="1"/>
          <p:nvPr/>
        </p:nvSpPr>
        <p:spPr>
          <a:xfrm>
            <a:off x="417939" y="2923449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 цене
</a:t>
            </a:r>
            <a:pPr algn="l" indent="0" marL="0">
              <a:lnSpc>
                <a:spcPct val="115000"/>
              </a:lnSpc>
              <a:buNone/>
            </a:pPr>
            <a:r>
              <a:rPr lang="en-US" sz="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Покупатели часто торговались, сравнивали качество и следили за мерой. Весы, мерки и разные монеты помогали, но иногда и запутывали расчёты.
</a:t>
            </a:r>
            <a:endParaRPr lang="en-US" sz="1062" dirty="0"/>
          </a:p>
        </p:txBody>
      </p:sp>
      <p:sp>
        <p:nvSpPr>
          <p:cNvPr id="15" name="Text 5"/>
          <p:cNvSpPr txBox="1"/>
          <p:nvPr/>
        </p:nvSpPr>
        <p:spPr>
          <a:xfrm>
            <a:off x="417939" y="3530341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шум
</a:t>
            </a:r>
            <a:pPr algn="l" indent="0" marL="0">
              <a:lnSpc>
                <a:spcPct val="115000"/>
              </a:lnSpc>
              <a:buNone/>
            </a:pPr>
            <a:r>
              <a:rPr lang="en-US" sz="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площади слышались крики зазывал, шаги лошадей и стук телег. Шум делал рынок не только местом покупок, но и важной частью городской жизни.
</a:t>
            </a:r>
            <a:endParaRPr lang="en-US" sz="1018" dirty="0"/>
          </a:p>
        </p:txBody>
      </p:sp>
      <p:sp>
        <p:nvSpPr>
          <p:cNvPr id="16" name="Text 6"/>
          <p:cNvSpPr txBox="1"/>
          <p:nvPr/>
        </p:nvSpPr>
        <p:spPr>
          <a:xfrm>
            <a:off x="417939" y="4137230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округой
</a:t>
            </a:r>
            <a:pPr algn="l" indent="0" marL="0">
              <a:lnSpc>
                <a:spcPct val="115000"/>
              </a:lnSpc>
              <a:buNone/>
            </a:pPr>
            <a:r>
              <a:rPr lang="en-US" sz="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связывал центр с деревнями и дальними путями. Через него в город попадали продукты и сырьё, а из города уходили готовые изделия.
</a:t>
            </a:r>
            <a:endParaRPr lang="en-US" sz="105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в центре жизни горожан
</a:t>
            </a:r>
            <a:endParaRPr lang="en-US" sz="2646" dirty="0"/>
          </a:p>
        </p:txBody>
      </p:sp>
      <p:sp>
        <p:nvSpPr>
          <p:cNvPr id="12" name="Text 2"/>
          <p:cNvSpPr txBox="1"/>
          <p:nvPr/>
        </p:nvSpPr>
        <p:spPr>
          <a:xfrm>
            <a:off x="119305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молитва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или приходская церковь были местом молитвы, но не только. Здесь собирались в праздники, слушали проповеди и чувствовали себя частью одного сообщества.
</a:t>
            </a:r>
            <a:endParaRPr lang="en-US" sz="962" dirty="0"/>
          </a:p>
        </p:txBody>
      </p:sp>
      <p:sp>
        <p:nvSpPr>
          <p:cNvPr id="13" name="Text 3"/>
          <p:cNvSpPr txBox="1"/>
          <p:nvPr/>
        </p:nvSpPr>
        <p:spPr>
          <a:xfrm>
            <a:off x="313700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и учёба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церкви нередко вели записи о важных событиях, помогали с обучением чтению и хранили память о людях. Это делало храм центром не только веры, но и знаний.
</a:t>
            </a:r>
            <a:endParaRPr lang="en-US" sz="962" dirty="0"/>
          </a:p>
        </p:txBody>
      </p:sp>
      <p:sp>
        <p:nvSpPr>
          <p:cNvPr id="14" name="Text 4"/>
          <p:cNvSpPr txBox="1"/>
          <p:nvPr/>
        </p:nvSpPr>
        <p:spPr>
          <a:xfrm>
            <a:off x="5080949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дня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Колокола сообщали, когда начинать день, идти на службу или собираться на праздник. Так церковь задавала городу общий распорядок и связывала время с обычаями.
</a:t>
            </a:r>
            <a:endParaRPr lang="en-US" sz="962" dirty="0"/>
          </a:p>
        </p:txBody>
      </p:sp>
      <p:sp>
        <p:nvSpPr>
          <p:cNvPr id="15" name="Text 5"/>
          <p:cNvSpPr txBox="1"/>
          <p:nvPr/>
        </p:nvSpPr>
        <p:spPr>
          <a:xfrm>
            <a:off x="7024896" y="1954488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горожанам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Бедным и больным помогали при храме, а церковные праздники объединяли жителей улицы или квартала. Для многих людей это было важной поддержкой в трудной жизни.
</a:t>
            </a:r>
            <a:endParaRPr lang="en-US" sz="91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85642"/>
            <a:ext cx="4000500" cy="15943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ремесло в городе было связано с обучением, правилами и контролем качества.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Ремесло и цехи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Ремесло развивалось по ступеням, а цехи помогали поддерживать порядок в профессии и качество изделий.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«Средневековый город»
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управлял городом
</a:t>
            </a:r>
            <a:endParaRPr lang="en-US" sz="2646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17932" y="170962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совет
</a:t>
            </a:r>
            <a:pPr algn="l" indent="0" marL="0">
              <a:lnSpc>
                <a:spcPct val="115000"/>
              </a:lnSpc>
              <a:buNone/>
            </a:pPr>
            <a:r>
              <a:rPr lang="en-US" sz="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ратуше заседал городской совет, который обсуждал налоги, правила торговли и городские дела. Это было место, где решались вопросы всей общины.
</a:t>
            </a:r>
            <a:endParaRPr lang="en-US" sz="1130" dirty="0"/>
          </a:p>
        </p:txBody>
      </p:sp>
      <p:sp>
        <p:nvSpPr>
          <p:cNvPr id="10" name="Text 3"/>
          <p:cNvSpPr txBox="1"/>
          <p:nvPr/>
        </p:nvSpPr>
        <p:spPr>
          <a:xfrm>
            <a:off x="417932" y="2477714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сеньора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сеньора часть власти оставалась у замка или у представителя феодала. Поэтому жители часто жили под двойным влиянием — городским и сеньориальным.
</a:t>
            </a:r>
            <a:endParaRPr lang="en-US" sz="1083" dirty="0"/>
          </a:p>
        </p:txBody>
      </p:sp>
      <p:sp>
        <p:nvSpPr>
          <p:cNvPr id="11" name="Text 4"/>
          <p:cNvSpPr txBox="1"/>
          <p:nvPr/>
        </p:nvSpPr>
        <p:spPr>
          <a:xfrm>
            <a:off x="417932" y="3245797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 охрана
</a:t>
            </a:r>
            <a:pPr algn="l" indent="0" marL="0">
              <a:lnSpc>
                <a:spcPct val="115000"/>
              </a:lnSpc>
              <a:buNone/>
            </a:pPr>
            <a:r>
              <a:rPr lang="en-US" sz="3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Стражники следили за порядком на улицах, у ворот и на площади. Они помогали удерживать контроль над входом в город и защищали его ночью.
</a:t>
            </a:r>
            <a:endParaRPr lang="en-US" sz="1218" dirty="0"/>
          </a:p>
        </p:txBody>
      </p:sp>
      <p:sp>
        <p:nvSpPr>
          <p:cNvPr id="12" name="Text 5"/>
          <p:cNvSpPr txBox="1"/>
          <p:nvPr/>
        </p:nvSpPr>
        <p:spPr>
          <a:xfrm>
            <a:off x="417932" y="401385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суд
</a:t>
            </a:r>
            <a:pPr algn="l" indent="0" marL="0">
              <a:lnSpc>
                <a:spcPct val="115000"/>
              </a:lnSpc>
              <a:buNone/>
            </a:pPr>
            <a:r>
              <a:rPr lang="en-US" sz="3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разбирал споры о долгах, товарах и нарушениях правил. Для горожан это было важно, потому что торговля и жизнь в тесном городе часто вызывали конфликты.
</a:t>
            </a:r>
            <a:endParaRPr lang="en-US" sz="107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Жилища и повседневный быт
</a:t>
            </a:r>
            <a:endParaRPr lang="en-US" sz="2646" dirty="0"/>
          </a:p>
        </p:txBody>
      </p:sp>
      <p:sp>
        <p:nvSpPr>
          <p:cNvPr id="12" name="Text 2"/>
          <p:cNvSpPr txBox="1"/>
          <p:nvPr/>
        </p:nvSpPr>
        <p:spPr>
          <a:xfrm>
            <a:off x="119305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застройка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 городе стояли очень близко друг к другу, поэтому улицы казались тесными. Нередко верхние этажи выступали над нижними, чтобы сэкономить место внутри стен.
</a:t>
            </a:r>
            <a:endParaRPr lang="en-US" sz="962" dirty="0"/>
          </a:p>
        </p:txBody>
      </p:sp>
      <p:sp>
        <p:nvSpPr>
          <p:cNvPr id="13" name="Text 3"/>
          <p:cNvSpPr txBox="1"/>
          <p:nvPr/>
        </p:nvSpPr>
        <p:spPr>
          <a:xfrm>
            <a:off x="313700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 делали небольшими, чтобы сохранить тепло и уменьшить риск пожара. Света в домах было мало, но так жильё лучше защищалось от непогоды.
</a:t>
            </a:r>
            <a:endParaRPr lang="en-US" sz="962" dirty="0"/>
          </a:p>
        </p:txBody>
      </p:sp>
      <p:sp>
        <p:nvSpPr>
          <p:cNvPr id="14" name="Text 4"/>
          <p:cNvSpPr txBox="1"/>
          <p:nvPr/>
        </p:nvSpPr>
        <p:spPr>
          <a:xfrm>
            <a:off x="5080949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Грязные улицы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узкие улицы быстро превращались в грязные дорожки. Вода собиралась в колеях, а передвигаться пешком и на лошади было непросто.
</a:t>
            </a:r>
            <a:endParaRPr lang="en-US" sz="962" dirty="0"/>
          </a:p>
        </p:txBody>
      </p:sp>
      <p:sp>
        <p:nvSpPr>
          <p:cNvPr id="15" name="Text 5"/>
          <p:cNvSpPr txBox="1"/>
          <p:nvPr/>
        </p:nvSpPr>
        <p:spPr>
          <a:xfrm>
            <a:off x="7024896" y="1954488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быт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Воду брали из колодцев, а мусор убирали не всегда. Поэтому запахи, сырость и теснота были привычной частью повседневной жизни горожан.
</a:t>
            </a:r>
            <a:endParaRPr lang="en-US" sz="96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силы определяли его ритм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
</a:t>
            </a:r>
            <a:endParaRPr lang="en-US" sz="659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силы — торговля, власть и вера — задавали распорядок города и объединяли горожан в одном центре.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Тесная застройка делала город уязвимым даже при сильной охране.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средневекового города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угрозу создавали пожары и болезни, а значит, город сильнее всего зависел от порядка, воды и строгих правил.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исторических сведений о средневековых городах; условная сравнительная оценка
</a:t>
            </a:r>
            <a:endParaRPr lang="en-US" sz="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товары попадали в город и уходили из него
</a:t>
            </a:r>
            <a:endParaRPr lang="en-US" sz="2162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торговля связывала город с округой, портами и ярмарками через постоянный обмен сырья и изделий.
</a:t>
            </a:r>
            <a:endParaRPr lang="en-US" sz="8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не происходил сразу: сначала важным становился удобный переход или двор, а затем вокруг него закреплялись торговые и управленческие функции.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поселения к городу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функций собиралось в одном месте, тем быстрее поселение превращалось в настоящий город.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средневековых городов; условная схема роста
</a:t>
            </a:r>
            <a:endParaRPr lang="en-US" sz="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633764"/>
            <a:ext cx="4039800" cy="12891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помогают собрать картину города по частям: от предметов быта до правил жизни и планировки улиц.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мы узнаем о городе прошлого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работают вместе все три типа источников: они дополняют друг друга и помогают увидеть не только форму города, но и его жизнь.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и письменные источники по истории городов Европы
</a:t>
            </a:r>
            <a:endParaRPr lang="en-US" sz="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Мини-игра: найди центр города
</a:t>
            </a:r>
            <a:endParaRPr lang="en-US" sz="2246" dirty="0"/>
          </a:p>
        </p:txBody>
      </p:sp>
      <p:sp>
        <p:nvSpPr>
          <p:cNvPr id="10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17961" y="170962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 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 на площадь: именно здесь обычно сходились торговля, новости и праздники. Если место выглядит самым оживлённым, ты уже близок к центру.
</a:t>
            </a:r>
            <a:endParaRPr lang="en-US" sz="1082" dirty="0"/>
          </a:p>
        </p:txBody>
      </p:sp>
      <p:sp>
        <p:nvSpPr>
          <p:cNvPr id="12" name="Text 3"/>
          <p:cNvSpPr txBox="1"/>
          <p:nvPr/>
        </p:nvSpPr>
        <p:spPr>
          <a:xfrm>
            <a:off x="417961" y="2477714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храм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найди храм, потому что его колокола и службы задавали ритм дня. Храм часто стоял рядом с главными улицами и виден издалека.
</a:t>
            </a:r>
            <a:endParaRPr lang="en-US" sz="1082" dirty="0"/>
          </a:p>
        </p:txBody>
      </p:sp>
      <p:sp>
        <p:nvSpPr>
          <p:cNvPr id="13" name="Text 4"/>
          <p:cNvSpPr txBox="1"/>
          <p:nvPr/>
        </p:nvSpPr>
        <p:spPr>
          <a:xfrm>
            <a:off x="417961" y="3245797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мастерские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отыщи ремесленные улицы: мастерские располагались рядом с рынком и друг с другом. По звукам работы и вывескам можно понять, где трудились мастера.
</a:t>
            </a:r>
            <a:endParaRPr lang="en-US" sz="1082" dirty="0"/>
          </a:p>
        </p:txBody>
      </p:sp>
      <p:sp>
        <p:nvSpPr>
          <p:cNvPr id="14" name="Text 5"/>
          <p:cNvSpPr txBox="1"/>
          <p:nvPr/>
        </p:nvSpPr>
        <p:spPr>
          <a:xfrm>
            <a:off x="417961" y="401385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отметь место управления: ратушу, совет или замок сеньора. Без власти город не мог собирать налоги, судить споры и поддерживать порядок.
</a:t>
            </a:r>
            <a:endParaRPr lang="en-US" sz="10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544485"/>
            <a:ext cx="4000500" cy="12766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основные функции центра сохранились, но условия жизни и связи в городе стали намного удобнее и безопаснее.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Тогда и сейчас: что изменилось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центра изменилась меньше, чем его повседневная жизнь: сегодня важнее комфорт, транспорт и быстрый обмен информацией.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исторического города и современного городского центра
</a:t>
            </a:r>
            <a:endParaRPr lang="en-US" sz="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день в центре города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 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начиналось с открытия лавок и первых сделок. На площадь приходили покупатели, возчики и ремесленники, а самые выгодные товары раскупали раньше всего.
</a:t>
            </a:r>
            <a:endParaRPr lang="en-US" sz="937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храма и записей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громче всего был храм: службы, колокола и церковные объявления напоминали о праздниках и порядке года. Рядом работали писцы и сборщики записей.
</a:t>
            </a:r>
            <a:endParaRPr lang="en-US" sz="924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Полдень власти и труда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полудню оживлялась ратуша: решались споры, собирались налоги, обсуждались городские дела. В это же время мастерские выпускали новые товары для продажи.
</a:t>
            </a:r>
            <a:endParaRPr lang="en-US" sz="903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покой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движение стихало: улицы пустели, ворота закрывались, а стража обходила стены. Город отдыхал, чтобы наутро снова ожить.
</a:t>
            </a:r>
            <a:endParaRPr lang="en-US" sz="94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понимание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2926715" y="2012787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города объединял разные стороны жизни сразу: торговлю, веру и управление. Поэтому он был не просто площадью, а местом, где решалось, как будет жить весь город.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926715" y="2930971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элемент центра выполнял свою задачу: рынок кормил, храм объединял, ратуша управляла, а мастерские создавали нужные вещи. Вместе они делали город устойчивым и заметным.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26715" y="3849155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для обсуждения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подумать о современном городе, вопрос остаётся тем же: что должно находиться в центре, чтобы людям было удобно, безопасно и интересно там жить и встречаться?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начинался городской рост
</a:t>
            </a:r>
            <a:endParaRPr lang="en-US" sz="2246" dirty="0"/>
          </a:p>
        </p:txBody>
      </p:sp>
      <p:sp>
        <p:nvSpPr>
          <p:cNvPr id="9" name="Text 2"/>
          <p:cNvSpPr txBox="1"/>
          <p:nvPr/>
        </p:nvSpPr>
        <p:spPr>
          <a:xfrm>
            <a:off x="474025" y="2239062"/>
            <a:ext cx="24531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рядом с дорогой, рекой или мостом появлялись жильё, двор и место обмена. Удобное положение привлекало людей, и поселение начинало расти быстрее.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41037" y="2596237"/>
            <a:ext cx="24531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возникали лавки, мастерские и постоянный торг. Люди приходили не только жить, но и работать, покупать, продавать и обмениваться новостями.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22513" y="3191538"/>
            <a:ext cx="24531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центра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укреплялись стены, складывались улицы и возникал центр, вокруг которого строилась вся городская жизнь. Так небольшое поселение превращалось в город.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город жил благодаря рынку, власти и вере. Их следы сохранились в стенах, улицах, монетах и документах, по которым можно восстановить его историю.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осталось в сердце города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2026-07-25T23:49:31Z</dcterms:created>
  <dcterms:modified xsi:type="dcterms:W3CDTF">2026-07-25T23:49:31Z</dcterms:modified>
</cp:coreProperties>
</file>