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3148" y="254333"/>
            <a:ext cx="8311752" cy="24350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3147" y="2872149"/>
            <a:ext cx="6344226" cy="1619799"/>
          </a:xfrm>
          <a:prstGeom prst="rect">
            <a:avLst/>
          </a:prstGeom>
          <a:noFill/>
          <a:ln/>
        </p:spPr>
        <p:txBody>
          <a:bodyPr wrap="square" lIns="0" tIns="0" rIns="0" bIns="0" rtlCol="0" anchor="ctr"/>
          <a:lstStyle/>
          <a:p>
            <a:pPr algn="l" indent="0" marL="0">
              <a:lnSpc>
                <a:spcPct val="90000"/>
              </a:lnSpc>
              <a:buNone/>
            </a:pPr>
            <a:r>
              <a:rPr lang="en-US" sz="3300" b="1" dirty="0">
                <a:solidFill>
                  <a:srgbClr val="F4EDDB"/>
                </a:solidFill>
                <a:latin typeface="Arial" pitchFamily="34" charset="0"/>
                <a:ea typeface="Arial" pitchFamily="34" charset="-122"/>
                <a:cs typeface="Arial" pitchFamily="34" charset="-120"/>
              </a:rPr>
              <a:t>План местности: как читать пространство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Учимся читать план местности точно и наглядно.
</a:t>
            </a:r>
            <a:endParaRPr lang="en-US" sz="3300" dirty="0"/>
          </a:p>
        </p:txBody>
      </p:sp>
      <p:sp>
        <p:nvSpPr>
          <p:cNvPr id="5" name="Text 1"/>
          <p:cNvSpPr txBox="1"/>
          <p:nvPr/>
        </p:nvSpPr>
        <p:spPr>
          <a:xfrm>
            <a:off x="413147" y="4668522"/>
            <a:ext cx="5437013" cy="162731"/>
          </a:xfrm>
          <a:prstGeom prst="rect">
            <a:avLst/>
          </a:prstGeom>
          <a:noFill/>
          <a:ln/>
        </p:spPr>
        <p:txBody>
          <a:bodyPr wrap="square" lIns="0" tIns="0" rIns="0" bIns="0" rtlCol="0" anchor="t"/>
          <a:lstStyle/>
          <a:p>
            <a:pPr algn="l" indent="0" marL="0">
              <a:lnSpc>
                <a:spcPct val="90000"/>
              </a:lnSpc>
              <a:buNone/>
            </a:pPr>
            <a:r>
              <a:rPr lang="en-US" sz="1068" dirty="0">
                <a:solidFill>
                  <a:srgbClr val="FFFFFF"/>
                </a:solidFill>
                <a:latin typeface="Arial" pitchFamily="34" charset="0"/>
                <a:ea typeface="Arial" pitchFamily="34" charset="-122"/>
                <a:cs typeface="Arial" pitchFamily="34" charset="-120"/>
              </a:rPr>
              <a:t>
</a:t>
            </a:r>
            <a:endParaRPr lang="en-US" sz="1068"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53" y="375191"/>
            <a:ext cx="3456759" cy="440263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50494" y="885826"/>
            <a:ext cx="4456087" cy="3371849"/>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Зачем географии нужен план местности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План местности помогает увидеть пространство без лишних подробностей и понять, как связаны объекты на небольшом участке.
</a:t>
            </a:r>
            <a:endParaRPr lang="en-US" sz="3000" dirty="0"/>
          </a:p>
        </p:txBody>
      </p:sp>
      <p:sp>
        <p:nvSpPr>
          <p:cNvPr id="5"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2</a:t>
            </a:r>
            <a:endParaRPr lang="en-US" sz="908"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19262" y="1716712"/>
            <a:ext cx="455100" cy="455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902292" y="1716712"/>
            <a:ext cx="284438" cy="455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47705" y="3327084"/>
            <a:ext cx="398213" cy="4551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801811" y="3338900"/>
            <a:ext cx="485400" cy="431467"/>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1316325" y="1363912"/>
            <a:ext cx="3011700" cy="1160700"/>
          </a:xfrm>
          <a:prstGeom prst="rect">
            <a:avLst/>
          </a:prstGeom>
          <a:noFill/>
          <a:ln/>
        </p:spPr>
        <p:txBody>
          <a:bodyPr wrap="square" lIns="0" tIns="0" rIns="0" bIns="0" rtlCol="0" anchor="ctr"/>
          <a:lstStyle/>
          <a:p>
            <a:pPr algn="l" indent="0" marL="0">
              <a:lnSpc>
                <a:spcPct val="90000"/>
              </a:lnSpc>
              <a:buNone/>
            </a:pPr>
            <a:r>
              <a:rPr lang="en-US" sz="1400" b="1" dirty="0">
                <a:solidFill>
                  <a:srgbClr val="E01832"/>
                </a:solidFill>
                <a:latin typeface="Arial" pitchFamily="34" charset="0"/>
                <a:ea typeface="Arial" pitchFamily="34" charset="-122"/>
                <a:cs typeface="Arial" pitchFamily="34" charset="-120"/>
              </a:rPr>
              <a:t>Ориентирование в пути
</a:t>
            </a:r>
            <a:pPr algn="l" indent="0" marL="0">
              <a:lnSpc>
                <a:spcPct val="90000"/>
              </a:lnSpc>
              <a:buNone/>
            </a:pPr>
            <a:r>
              <a:rPr lang="en-US" sz="7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В походе план помогает быстро сверить направление, выбрать нужную тропу и не пропустить ориентиры на маршруте.
</a:t>
            </a:r>
            <a:endParaRPr lang="en-US" sz="1400" dirty="0"/>
          </a:p>
        </p:txBody>
      </p:sp>
      <p:sp>
        <p:nvSpPr>
          <p:cNvPr id="12" name="Text 1"/>
          <p:cNvSpPr txBox="1"/>
          <p:nvPr/>
        </p:nvSpPr>
        <p:spPr>
          <a:xfrm>
            <a:off x="5453500" y="1363912"/>
            <a:ext cx="3072300" cy="1160700"/>
          </a:xfrm>
          <a:prstGeom prst="rect">
            <a:avLst/>
          </a:prstGeom>
          <a:noFill/>
          <a:ln/>
        </p:spPr>
        <p:txBody>
          <a:bodyPr wrap="square" lIns="0" tIns="0" rIns="0" bIns="0" rtlCol="0" anchor="ctr"/>
          <a:lstStyle/>
          <a:p>
            <a:pPr algn="l" indent="0" marL="0">
              <a:lnSpc>
                <a:spcPct val="90000"/>
              </a:lnSpc>
              <a:buNone/>
            </a:pPr>
            <a:r>
              <a:rPr lang="en-US" sz="1400" b="1" dirty="0">
                <a:solidFill>
                  <a:srgbClr val="E01832"/>
                </a:solidFill>
                <a:latin typeface="Arial" pitchFamily="34" charset="0"/>
                <a:ea typeface="Arial" pitchFamily="34" charset="-122"/>
                <a:cs typeface="Arial" pitchFamily="34" charset="-120"/>
              </a:rPr>
              <a:t>Поиск объектов
</a:t>
            </a:r>
            <a:pPr algn="l" indent="0" marL="0">
              <a:lnSpc>
                <a:spcPct val="90000"/>
              </a:lnSpc>
              <a:buNone/>
            </a:pPr>
            <a:r>
              <a:rPr lang="en-US" sz="7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На экскурсии по плану легче находить входы, площадки, памятники и другие точки, важные для группы.
</a:t>
            </a:r>
            <a:endParaRPr lang="en-US" sz="1400" dirty="0"/>
          </a:p>
        </p:txBody>
      </p:sp>
      <p:sp>
        <p:nvSpPr>
          <p:cNvPr id="13" name="Text 2"/>
          <p:cNvSpPr txBox="1"/>
          <p:nvPr/>
        </p:nvSpPr>
        <p:spPr>
          <a:xfrm>
            <a:off x="1316325" y="2974284"/>
            <a:ext cx="3011700" cy="1160700"/>
          </a:xfrm>
          <a:prstGeom prst="rect">
            <a:avLst/>
          </a:prstGeom>
          <a:noFill/>
          <a:ln/>
        </p:spPr>
        <p:txBody>
          <a:bodyPr wrap="square" lIns="0" tIns="0" rIns="0" bIns="0" rtlCol="0" anchor="ctr"/>
          <a:lstStyle/>
          <a:p>
            <a:pPr algn="l" indent="0" marL="0">
              <a:lnSpc>
                <a:spcPct val="90000"/>
              </a:lnSpc>
              <a:buNone/>
            </a:pPr>
            <a:r>
              <a:rPr lang="en-US" sz="1400" b="1" dirty="0">
                <a:solidFill>
                  <a:srgbClr val="E01832"/>
                </a:solidFill>
                <a:latin typeface="Arial" pitchFamily="34" charset="0"/>
                <a:ea typeface="Arial" pitchFamily="34" charset="-122"/>
                <a:cs typeface="Arial" pitchFamily="34" charset="-120"/>
              </a:rPr>
              <a:t>Планирование участка
</a:t>
            </a:r>
            <a:pPr algn="l" indent="0" marL="0">
              <a:lnSpc>
                <a:spcPct val="90000"/>
              </a:lnSpc>
              <a:buNone/>
            </a:pPr>
            <a:r>
              <a:rPr lang="en-US" sz="7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При проектировании двора, парка или школьной территории план показывает, где разместить дорожки, деревья и здания.
</a:t>
            </a:r>
            <a:endParaRPr lang="en-US" sz="1400" dirty="0"/>
          </a:p>
        </p:txBody>
      </p:sp>
      <p:sp>
        <p:nvSpPr>
          <p:cNvPr id="14" name="Text 3"/>
          <p:cNvSpPr txBox="1"/>
          <p:nvPr/>
        </p:nvSpPr>
        <p:spPr>
          <a:xfrm>
            <a:off x="5453500" y="2974284"/>
            <a:ext cx="3072300" cy="1160700"/>
          </a:xfrm>
          <a:prstGeom prst="rect">
            <a:avLst/>
          </a:prstGeom>
          <a:noFill/>
          <a:ln/>
        </p:spPr>
        <p:txBody>
          <a:bodyPr wrap="square" lIns="0" tIns="0" rIns="0" bIns="0" rtlCol="0" anchor="ctr"/>
          <a:lstStyle/>
          <a:p>
            <a:pPr algn="l" indent="0" marL="0">
              <a:lnSpc>
                <a:spcPct val="90000"/>
              </a:lnSpc>
              <a:buNone/>
            </a:pPr>
            <a:r>
              <a:rPr lang="en-US" sz="1400" b="1" dirty="0">
                <a:solidFill>
                  <a:srgbClr val="E01832"/>
                </a:solidFill>
                <a:latin typeface="Arial" pitchFamily="34" charset="0"/>
                <a:ea typeface="Arial" pitchFamily="34" charset="-122"/>
                <a:cs typeface="Arial" pitchFamily="34" charset="-120"/>
              </a:rPr>
              <a:t>Описание местности
</a:t>
            </a:r>
            <a:pPr algn="l" indent="0" marL="0">
              <a:lnSpc>
                <a:spcPct val="90000"/>
              </a:lnSpc>
              <a:buNone/>
            </a:pPr>
            <a:r>
              <a:rPr lang="en-US" sz="7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Для дороги к дому или описания окрестностей план помогает объяснить расположение объектов коротко и без путаницы.
</a:t>
            </a:r>
            <a:endParaRPr lang="en-US" sz="1400" dirty="0"/>
          </a:p>
        </p:txBody>
      </p:sp>
      <p:sp>
        <p:nvSpPr>
          <p:cNvPr id="15" name="Text 4"/>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3</a:t>
            </a:r>
            <a:endParaRPr lang="en-US" sz="908" dirty="0"/>
          </a:p>
        </p:txBody>
      </p:sp>
      <p:sp>
        <p:nvSpPr>
          <p:cNvPr id="16" name="Text 5"/>
          <p:cNvSpPr txBox="1"/>
          <p:nvPr/>
        </p:nvSpPr>
        <p:spPr>
          <a:xfrm>
            <a:off x="421774" y="492450"/>
            <a:ext cx="8294400" cy="592200"/>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Сферы применения плана
</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010343" y="1473529"/>
            <a:ext cx="2795447" cy="280916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4</a:t>
            </a:r>
            <a:endParaRPr lang="en-US" sz="908" dirty="0"/>
          </a:p>
        </p:txBody>
      </p:sp>
      <p:sp>
        <p:nvSpPr>
          <p:cNvPr id="9" name="Text 1"/>
          <p:cNvSpPr txBox="1"/>
          <p:nvPr/>
        </p:nvSpPr>
        <p:spPr>
          <a:xfrm>
            <a:off x="421774" y="492450"/>
            <a:ext cx="8294400" cy="592200"/>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План как вид сверху
</a:t>
            </a:r>
            <a:endParaRPr lang="en-US" sz="3000" dirty="0"/>
          </a:p>
        </p:txBody>
      </p:sp>
      <p:sp>
        <p:nvSpPr>
          <p:cNvPr id="10" name="Text 2"/>
          <p:cNvSpPr txBox="1"/>
          <p:nvPr/>
        </p:nvSpPr>
        <p:spPr>
          <a:xfrm>
            <a:off x="421775" y="1563686"/>
            <a:ext cx="2596083" cy="1124081"/>
          </a:xfrm>
          <a:prstGeom prst="rect">
            <a:avLst/>
          </a:prstGeom>
          <a:noFill/>
          <a:ln/>
        </p:spPr>
        <p:txBody>
          <a:bodyPr wrap="square" lIns="0" tIns="0" rIns="0" bIns="0" rtlCol="0" anchor="t"/>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Вид сверху
</a:t>
            </a:r>
            <a:pPr algn="l" indent="0" marL="0">
              <a:lnSpc>
                <a:spcPct val="90000"/>
              </a:lnSpc>
              <a:buNone/>
            </a:pPr>
            <a:r>
              <a:rPr lang="en-US" sz="3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4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План показывает участок так, будто наблюдатель смотрит на него сверху. Благодаря этому легко увидеть взаимное расположение объектов и расстояния между ними.
</a:t>
            </a:r>
            <a:endParaRPr lang="en-US" sz="1000" dirty="0"/>
          </a:p>
        </p:txBody>
      </p:sp>
      <p:sp>
        <p:nvSpPr>
          <p:cNvPr id="11" name="Text 3"/>
          <p:cNvSpPr txBox="1"/>
          <p:nvPr/>
        </p:nvSpPr>
        <p:spPr>
          <a:xfrm>
            <a:off x="409575" y="3051094"/>
            <a:ext cx="2648320" cy="1124081"/>
          </a:xfrm>
          <a:prstGeom prst="rect">
            <a:avLst/>
          </a:prstGeom>
          <a:noFill/>
          <a:ln/>
        </p:spPr>
        <p:txBody>
          <a:bodyPr wrap="square" lIns="0" tIns="0" rIns="0" bIns="0" rtlCol="0" anchor="t"/>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Понятный язык
</a:t>
            </a:r>
            <a:pPr algn="l" indent="0" marL="0">
              <a:lnSpc>
                <a:spcPct val="90000"/>
              </a:lnSpc>
              <a:buNone/>
            </a:pPr>
            <a:r>
              <a:rPr lang="en-US" sz="3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4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Даже простой план должен быть понятным без дополнительных объяснений. Для этого объекты изображают условно, но одинаково для всех пользователей.
</a:t>
            </a:r>
            <a:endParaRPr lang="en-US" sz="1000" dirty="0"/>
          </a:p>
        </p:txBody>
      </p:sp>
      <p:sp>
        <p:nvSpPr>
          <p:cNvPr id="12" name="Text 4"/>
          <p:cNvSpPr txBox="1"/>
          <p:nvPr/>
        </p:nvSpPr>
        <p:spPr>
          <a:xfrm>
            <a:off x="3252603" y="1563686"/>
            <a:ext cx="2648320" cy="1124081"/>
          </a:xfrm>
          <a:prstGeom prst="rect">
            <a:avLst/>
          </a:prstGeom>
          <a:noFill/>
          <a:ln/>
        </p:spPr>
        <p:txBody>
          <a:bodyPr wrap="square" lIns="0" tIns="0" rIns="0" bIns="0" rtlCol="0" anchor="t"/>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Только главное
</a:t>
            </a:r>
            <a:pPr algn="l" indent="0" marL="0">
              <a:lnSpc>
                <a:spcPct val="90000"/>
              </a:lnSpc>
              <a:buNone/>
            </a:pPr>
            <a:r>
              <a:rPr lang="en-US" sz="3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4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На схеме оставляют только важные элементы: дома, дороги, реки, границы и отдельные ориентиры. Лишние детали убирают, чтобы не мешали чтению.
</a:t>
            </a:r>
            <a:endParaRPr lang="en-US" sz="1000" dirty="0"/>
          </a:p>
        </p:txBody>
      </p:sp>
      <p:sp>
        <p:nvSpPr>
          <p:cNvPr id="13" name="Text 5"/>
          <p:cNvSpPr txBox="1"/>
          <p:nvPr/>
        </p:nvSpPr>
        <p:spPr>
          <a:xfrm>
            <a:off x="3247839" y="3051094"/>
            <a:ext cx="2648321" cy="1124081"/>
          </a:xfrm>
          <a:prstGeom prst="rect">
            <a:avLst/>
          </a:prstGeom>
          <a:noFill/>
          <a:ln/>
        </p:spPr>
        <p:txBody>
          <a:bodyPr wrap="square" lIns="0" tIns="0" rIns="0" bIns="0" rtlCol="0" anchor="t"/>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Точность схемы
</a:t>
            </a:r>
            <a:pPr algn="l" indent="0" marL="0">
              <a:lnSpc>
                <a:spcPct val="90000"/>
              </a:lnSpc>
              <a:buNone/>
            </a:pPr>
            <a:r>
              <a:rPr lang="en-US" sz="3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4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Чем точнее переданы направление, форма и расстояние, тем полезнее план. Он помогает ориентироваться на местности и переносить наблюдения на бумагу.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07387" y="2415644"/>
            <a:ext cx="5182677" cy="1470966"/>
          </a:xfrm>
          <a:prstGeom prst="rect">
            <a:avLst/>
          </a:prstGeom>
        </p:spPr>
      </p:pic>
      <p:sp>
        <p:nvSpPr>
          <p:cNvPr id="4" name="Text 0"/>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3000" b="1" dirty="0">
                <a:solidFill>
                  <a:srgbClr val="F4EDDB"/>
                </a:solidFill>
                <a:latin typeface="Arial" pitchFamily="34" charset="0"/>
                <a:ea typeface="Arial" pitchFamily="34" charset="-122"/>
                <a:cs typeface="Arial" pitchFamily="34" charset="-120"/>
              </a:rPr>
              <a:t>Сравнение плана и карты
</a:t>
            </a:r>
            <a:endParaRPr lang="en-US" sz="3000" dirty="0"/>
          </a:p>
        </p:txBody>
      </p:sp>
      <p:sp>
        <p:nvSpPr>
          <p:cNvPr id="5"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FFFFFF"/>
                </a:solidFill>
                <a:latin typeface="Arial" pitchFamily="34" charset="0"/>
                <a:ea typeface="Arial" pitchFamily="34" charset="-122"/>
                <a:cs typeface="Arial" pitchFamily="34" charset="-120"/>
              </a:rPr>
              <a:t>5</a:t>
            </a:r>
            <a:endParaRPr lang="en-US" sz="908" dirty="0"/>
          </a:p>
        </p:txBody>
      </p:sp>
      <p:sp>
        <p:nvSpPr>
          <p:cNvPr id="6" name="Text 2"/>
          <p:cNvSpPr txBox="1"/>
          <p:nvPr/>
        </p:nvSpPr>
        <p:spPr>
          <a:xfrm>
            <a:off x="590050" y="2044013"/>
            <a:ext cx="2316300" cy="1884600"/>
          </a:xfrm>
          <a:prstGeom prst="rect">
            <a:avLst/>
          </a:prstGeom>
          <a:noFill/>
          <a:ln/>
        </p:spPr>
        <p:txBody>
          <a:bodyPr wrap="square" lIns="0" tIns="0" rIns="0" bIns="0" rtlCol="0" anchor="ctr"/>
          <a:lstStyle/>
          <a:p>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План и карта похожи по принципу изображения, но отличаются охватом территории и степенью подробности.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План удобнее для небольшого пространства, а карта — для более крупных территорий и общего обзора.
</a:t>
            </a:r>
            <a:endParaRPr lang="en-US" sz="1100" dirty="0"/>
          </a:p>
        </p:txBody>
      </p:sp>
      <p:sp>
        <p:nvSpPr>
          <p:cNvPr id="7" name="Text 3"/>
          <p:cNvSpPr txBox="1"/>
          <p:nvPr/>
        </p:nvSpPr>
        <p:spPr>
          <a:xfrm>
            <a:off x="590050" y="4006247"/>
            <a:ext cx="2316300" cy="252000"/>
          </a:xfrm>
          <a:prstGeom prst="rect">
            <a:avLst/>
          </a:prstGeom>
          <a:noFill/>
          <a:ln/>
        </p:spPr>
        <p:txBody>
          <a:bodyPr wrap="square" lIns="0" tIns="0" rIns="0" bIns="0" rtlCol="0" anchor="ctr"/>
          <a:lstStyle/>
          <a:p>
            <a:pPr algn="l" indent="0" marL="0">
              <a:lnSpc>
                <a:spcPct val="90000"/>
              </a:lnSpc>
              <a:buNone/>
            </a:pPr>
            <a:r>
              <a:rPr lang="en-US" sz="900" dirty="0">
                <a:solidFill>
                  <a:srgbClr val="E01932"/>
                </a:solidFill>
                <a:latin typeface="Arial" pitchFamily="34" charset="0"/>
                <a:ea typeface="Arial" pitchFamily="34" charset="-122"/>
                <a:cs typeface="Arial" pitchFamily="34" charset="-120"/>
              </a:rPr>
              <a:t>Школьный курс географии, тема «План и карта»
</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21776" y="492453"/>
            <a:ext cx="5285850" cy="592207"/>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Основные элементы плана
</a:t>
            </a:r>
            <a:endParaRPr lang="en-US" sz="3000" dirty="0"/>
          </a:p>
        </p:txBody>
      </p:sp>
      <p:sp>
        <p:nvSpPr>
          <p:cNvPr id="11"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6</a:t>
            </a:r>
            <a:endParaRPr lang="en-US" sz="908" dirty="0"/>
          </a:p>
        </p:txBody>
      </p:sp>
      <p:sp>
        <p:nvSpPr>
          <p:cNvPr id="12" name="Text 2"/>
          <p:cNvSpPr txBox="1"/>
          <p:nvPr/>
        </p:nvSpPr>
        <p:spPr>
          <a:xfrm>
            <a:off x="518076" y="2069813"/>
            <a:ext cx="2497705" cy="731497"/>
          </a:xfrm>
          <a:prstGeom prst="rect">
            <a:avLst/>
          </a:prstGeom>
          <a:noFill/>
          <a:ln/>
        </p:spPr>
        <p:txBody>
          <a:bodyPr wrap="square" lIns="0" tIns="0" rIns="0" bIns="0" rtlCol="0" anchor="ctr"/>
          <a:lstStyle/>
          <a:p>
            <a:pPr algn="l" indent="0" marL="0">
              <a:lnSpc>
                <a:spcPct val="90000"/>
              </a:lnSpc>
              <a:buNone/>
            </a:pPr>
            <a:r>
              <a:rPr lang="en-US" sz="1025" b="1" dirty="0">
                <a:solidFill>
                  <a:srgbClr val="E01832"/>
                </a:solidFill>
                <a:latin typeface="Arial" pitchFamily="34" charset="0"/>
                <a:ea typeface="Arial" pitchFamily="34" charset="-122"/>
                <a:cs typeface="Arial" pitchFamily="34" charset="-120"/>
              </a:rPr>
              <a:t>Направление
</a:t>
            </a:r>
            <a:pPr algn="l" indent="0" marL="0">
              <a:lnSpc>
                <a:spcPct val="90000"/>
              </a:lnSpc>
              <a:buNone/>
            </a:pPr>
            <a:r>
              <a:rPr lang="en-US" sz="373"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73"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32" dirty="0">
                <a:solidFill>
                  <a:srgbClr val="000000"/>
                </a:solidFill>
                <a:latin typeface="Arial" pitchFamily="34" charset="0"/>
                <a:ea typeface="Arial" pitchFamily="34" charset="-122"/>
                <a:cs typeface="Arial" pitchFamily="34" charset="-120"/>
              </a:rPr>
              <a:t>Направление показывает, где на плане север, юг, запад и восток. Без него нельзя правильно понять расположение объектов и их взаимную связь.
</a:t>
            </a:r>
            <a:endParaRPr lang="en-US" sz="1025" dirty="0"/>
          </a:p>
        </p:txBody>
      </p:sp>
      <p:sp>
        <p:nvSpPr>
          <p:cNvPr id="13" name="Text 3"/>
          <p:cNvSpPr txBox="1"/>
          <p:nvPr/>
        </p:nvSpPr>
        <p:spPr>
          <a:xfrm>
            <a:off x="3355535" y="2069813"/>
            <a:ext cx="2497705" cy="731497"/>
          </a:xfrm>
          <a:prstGeom prst="rect">
            <a:avLst/>
          </a:prstGeom>
          <a:noFill/>
          <a:ln/>
        </p:spPr>
        <p:txBody>
          <a:bodyPr wrap="square" lIns="0" tIns="0" rIns="0" bIns="0" rtlCol="0" anchor="ctr"/>
          <a:lstStyle/>
          <a:p>
            <a:pPr algn="l" indent="0" marL="0">
              <a:lnSpc>
                <a:spcPct val="90000"/>
              </a:lnSpc>
              <a:buNone/>
            </a:pPr>
            <a:r>
              <a:rPr lang="en-US" sz="1025" b="1" dirty="0">
                <a:solidFill>
                  <a:srgbClr val="E01832"/>
                </a:solidFill>
                <a:latin typeface="Arial" pitchFamily="34" charset="0"/>
                <a:ea typeface="Arial" pitchFamily="34" charset="-122"/>
                <a:cs typeface="Arial" pitchFamily="34" charset="-120"/>
              </a:rPr>
              <a:t>Масштаб
</a:t>
            </a:r>
            <a:pPr algn="l" indent="0" marL="0">
              <a:lnSpc>
                <a:spcPct val="90000"/>
              </a:lnSpc>
              <a:buNone/>
            </a:pPr>
            <a:r>
              <a:rPr lang="en-US" sz="373"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73"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32" dirty="0">
                <a:solidFill>
                  <a:srgbClr val="000000"/>
                </a:solidFill>
                <a:latin typeface="Arial" pitchFamily="34" charset="0"/>
                <a:ea typeface="Arial" pitchFamily="34" charset="-122"/>
                <a:cs typeface="Arial" pitchFamily="34" charset="-120"/>
              </a:rPr>
              <a:t>Масштаб помогает перевести длину на бумаге в реальное расстояние на местности. Он делает схему измеримой и пригодной для сравнения.
</a:t>
            </a:r>
            <a:endParaRPr lang="en-US" sz="1025" dirty="0"/>
          </a:p>
        </p:txBody>
      </p:sp>
      <p:sp>
        <p:nvSpPr>
          <p:cNvPr id="14" name="Text 4"/>
          <p:cNvSpPr txBox="1"/>
          <p:nvPr/>
        </p:nvSpPr>
        <p:spPr>
          <a:xfrm>
            <a:off x="6182984" y="2069813"/>
            <a:ext cx="2497705" cy="731497"/>
          </a:xfrm>
          <a:prstGeom prst="rect">
            <a:avLst/>
          </a:prstGeom>
          <a:noFill/>
          <a:ln/>
        </p:spPr>
        <p:txBody>
          <a:bodyPr wrap="square" lIns="0" tIns="0" rIns="0" bIns="0" rtlCol="0" anchor="ctr"/>
          <a:lstStyle/>
          <a:p>
            <a:pPr algn="l" indent="0" marL="0">
              <a:lnSpc>
                <a:spcPct val="90000"/>
              </a:lnSpc>
              <a:buNone/>
            </a:pPr>
            <a:r>
              <a:rPr lang="en-US" sz="1025" b="1" dirty="0">
                <a:solidFill>
                  <a:srgbClr val="E01832"/>
                </a:solidFill>
                <a:latin typeface="Arial" pitchFamily="34" charset="0"/>
                <a:ea typeface="Arial" pitchFamily="34" charset="-122"/>
                <a:cs typeface="Arial" pitchFamily="34" charset="-120"/>
              </a:rPr>
              <a:t>Знаки
</a:t>
            </a:r>
            <a:pPr algn="l" indent="0" marL="0">
              <a:lnSpc>
                <a:spcPct val="90000"/>
              </a:lnSpc>
              <a:buNone/>
            </a:pPr>
            <a:r>
              <a:rPr lang="en-US" sz="373"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73"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32" dirty="0">
                <a:solidFill>
                  <a:srgbClr val="000000"/>
                </a:solidFill>
                <a:latin typeface="Arial" pitchFamily="34" charset="0"/>
                <a:ea typeface="Arial" pitchFamily="34" charset="-122"/>
                <a:cs typeface="Arial" pitchFamily="34" charset="-120"/>
              </a:rPr>
              <a:t>Условные знаки заменяют длинные подписи и показывают, что именно изображено: дорогу, реку, здание, лес или границу участка.
</a:t>
            </a:r>
            <a:endParaRPr lang="en-US" sz="1025" dirty="0"/>
          </a:p>
        </p:txBody>
      </p:sp>
      <p:sp>
        <p:nvSpPr>
          <p:cNvPr id="15" name="Text 5"/>
          <p:cNvSpPr txBox="1"/>
          <p:nvPr/>
        </p:nvSpPr>
        <p:spPr>
          <a:xfrm>
            <a:off x="1899413" y="3557103"/>
            <a:ext cx="2497705" cy="731497"/>
          </a:xfrm>
          <a:prstGeom prst="rect">
            <a:avLst/>
          </a:prstGeom>
          <a:noFill/>
          <a:ln/>
        </p:spPr>
        <p:txBody>
          <a:bodyPr wrap="square" lIns="0" tIns="0" rIns="0" bIns="0" rtlCol="0" anchor="ctr"/>
          <a:lstStyle/>
          <a:p>
            <a:pPr algn="l" indent="0" marL="0">
              <a:lnSpc>
                <a:spcPct val="90000"/>
              </a:lnSpc>
              <a:buNone/>
            </a:pPr>
            <a:r>
              <a:rPr lang="en-US" sz="1025" b="1" dirty="0">
                <a:solidFill>
                  <a:srgbClr val="E01832"/>
                </a:solidFill>
                <a:latin typeface="Arial" pitchFamily="34" charset="0"/>
                <a:ea typeface="Arial" pitchFamily="34" charset="-122"/>
                <a:cs typeface="Arial" pitchFamily="34" charset="-120"/>
              </a:rPr>
              <a:t>Подписи
</a:t>
            </a:r>
            <a:pPr algn="l" indent="0" marL="0">
              <a:lnSpc>
                <a:spcPct val="90000"/>
              </a:lnSpc>
              <a:buNone/>
            </a:pPr>
            <a:r>
              <a:rPr lang="en-US" sz="373"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73"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32" dirty="0">
                <a:solidFill>
                  <a:srgbClr val="000000"/>
                </a:solidFill>
                <a:latin typeface="Arial" pitchFamily="34" charset="0"/>
                <a:ea typeface="Arial" pitchFamily="34" charset="-122"/>
                <a:cs typeface="Arial" pitchFamily="34" charset="-120"/>
              </a:rPr>
              <a:t>Подписи уточняют названия объектов, а при необходимости помогают отличить похожие элементы и не перепутать их при чтении схемы.
</a:t>
            </a:r>
            <a:endParaRPr lang="en-US" sz="1025" dirty="0"/>
          </a:p>
        </p:txBody>
      </p:sp>
      <p:sp>
        <p:nvSpPr>
          <p:cNvPr id="16" name="Text 6"/>
          <p:cNvSpPr txBox="1"/>
          <p:nvPr/>
        </p:nvSpPr>
        <p:spPr>
          <a:xfrm>
            <a:off x="4736872" y="3557103"/>
            <a:ext cx="2497705" cy="731497"/>
          </a:xfrm>
          <a:prstGeom prst="rect">
            <a:avLst/>
          </a:prstGeom>
          <a:noFill/>
          <a:ln/>
        </p:spPr>
        <p:txBody>
          <a:bodyPr wrap="square" lIns="0" tIns="0" rIns="0" bIns="0" rtlCol="0" anchor="ctr"/>
          <a:lstStyle/>
          <a:p>
            <a:pPr algn="l" indent="0" marL="0">
              <a:lnSpc>
                <a:spcPct val="90000"/>
              </a:lnSpc>
              <a:buNone/>
            </a:pPr>
            <a:r>
              <a:rPr lang="en-US" sz="1036" b="1" dirty="0">
                <a:solidFill>
                  <a:srgbClr val="E01832"/>
                </a:solidFill>
                <a:latin typeface="Arial" pitchFamily="34" charset="0"/>
                <a:ea typeface="Arial" pitchFamily="34" charset="-122"/>
                <a:cs typeface="Arial" pitchFamily="34" charset="-120"/>
              </a:rPr>
              <a:t>Сетка
</a:t>
            </a:r>
            <a:pPr algn="l" indent="0" marL="0">
              <a:lnSpc>
                <a:spcPct val="90000"/>
              </a:lnSpc>
              <a:buNone/>
            </a:pPr>
            <a:r>
              <a:rPr lang="en-US" sz="377"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77"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41" dirty="0">
                <a:solidFill>
                  <a:srgbClr val="000000"/>
                </a:solidFill>
                <a:latin typeface="Arial" pitchFamily="34" charset="0"/>
                <a:ea typeface="Arial" pitchFamily="34" charset="-122"/>
                <a:cs typeface="Arial" pitchFamily="34" charset="-120"/>
              </a:rPr>
              <a:t>Сетка используется не всегда, но она помогает быстро находить точку по клеткам и точнее описывать её положение на плане.
</a:t>
            </a:r>
            <a:endParaRPr lang="en-US" sz="1036"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746956"/>
            <a:ext cx="8168400" cy="2646638"/>
          </a:xfrm>
          <a:prstGeom prst="rect">
            <a:avLst/>
          </a:prstGeom>
        </p:spPr>
      </p:pic>
      <p:sp>
        <p:nvSpPr>
          <p:cNvPr id="4"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FFFFFF"/>
                </a:solidFill>
                <a:latin typeface="Arial" pitchFamily="34" charset="0"/>
                <a:ea typeface="Arial" pitchFamily="34" charset="-122"/>
                <a:cs typeface="Arial" pitchFamily="34" charset="-120"/>
              </a:rPr>
              <a:t>7</a:t>
            </a:r>
            <a:endParaRPr lang="en-US" sz="908" dirty="0"/>
          </a:p>
        </p:txBody>
      </p:sp>
      <p:sp>
        <p:nvSpPr>
          <p:cNvPr id="5" name="Text 1"/>
          <p:cNvSpPr txBox="1"/>
          <p:nvPr/>
        </p:nvSpPr>
        <p:spPr>
          <a:xfrm>
            <a:off x="421775" y="464356"/>
            <a:ext cx="8182575" cy="727122"/>
          </a:xfrm>
          <a:prstGeom prst="rect">
            <a:avLst/>
          </a:prstGeom>
          <a:noFill/>
          <a:ln/>
        </p:spPr>
        <p:txBody>
          <a:bodyPr wrap="square" lIns="0" tIns="0" rIns="0" bIns="0" rtlCol="0" anchor="ctr"/>
          <a:lstStyle/>
          <a:p>
            <a:pPr algn="l" indent="0" marL="0">
              <a:lnSpc>
                <a:spcPct val="90000"/>
              </a:lnSpc>
              <a:buNone/>
            </a:pPr>
            <a:r>
              <a:rPr lang="en-US" sz="2698" b="1" dirty="0">
                <a:solidFill>
                  <a:srgbClr val="F4EDDB"/>
                </a:solidFill>
                <a:latin typeface="Arial" pitchFamily="34" charset="0"/>
                <a:ea typeface="Arial" pitchFamily="34" charset="-122"/>
                <a:cs typeface="Arial" pitchFamily="34" charset="-120"/>
              </a:rPr>
              <a:t>Стороны горизонта и компас
</a:t>
            </a:r>
            <a:pPr algn="l" indent="0" marL="0">
              <a:lnSpc>
                <a:spcPct val="90000"/>
              </a:lnSpc>
              <a:buNone/>
            </a:pPr>
            <a:r>
              <a:rPr lang="en-US" sz="98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79" dirty="0">
                <a:solidFill>
                  <a:srgbClr val="FFFFFF"/>
                </a:solidFill>
                <a:latin typeface="Arial" pitchFamily="34" charset="0"/>
                <a:ea typeface="Arial" pitchFamily="34" charset="-122"/>
                <a:cs typeface="Arial" pitchFamily="34" charset="-120"/>
              </a:rPr>
              <a:t>Последовательность строится от определения северного направления к проверке всей схемы.
</a:t>
            </a:r>
            <a:endParaRPr lang="en-US" sz="2698"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58464" y="2053223"/>
            <a:ext cx="4921004" cy="2586742"/>
          </a:xfrm>
          <a:prstGeom prst="rect">
            <a:avLst/>
          </a:prstGeom>
        </p:spPr>
      </p:pic>
      <p:sp>
        <p:nvSpPr>
          <p:cNvPr id="4" name="Text 0"/>
          <p:cNvSpPr txBox="1"/>
          <p:nvPr/>
        </p:nvSpPr>
        <p:spPr>
          <a:xfrm>
            <a:off x="413150" y="1029874"/>
            <a:ext cx="2640600" cy="25902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Масштаб связывает сантиметры на схеме с реальным расстоянием и позволяет быстро оценить длину маршрута.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Чем больше число после двоеточия, тем сильнее уменьшено изображение и тем большую территорию можно показать.
</a:t>
            </a:r>
            <a:endParaRPr lang="en-US" sz="1100" dirty="0"/>
          </a:p>
        </p:txBody>
      </p:sp>
      <p:sp>
        <p:nvSpPr>
          <p:cNvPr id="5" name="Text 1"/>
          <p:cNvSpPr txBox="1"/>
          <p:nvPr/>
        </p:nvSpPr>
        <p:spPr>
          <a:xfrm>
            <a:off x="3620719" y="470298"/>
            <a:ext cx="5186970" cy="1208867"/>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Как работает масштаб
</a:t>
            </a:r>
            <a:endParaRPr lang="en-US" sz="3000" dirty="0"/>
          </a:p>
        </p:txBody>
      </p:sp>
      <p:sp>
        <p:nvSpPr>
          <p:cNvPr id="6" name="Text 2"/>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000000"/>
                </a:solidFill>
                <a:latin typeface="Arial" pitchFamily="34" charset="0"/>
                <a:ea typeface="Arial" pitchFamily="34" charset="-122"/>
                <a:cs typeface="Arial" pitchFamily="34" charset="-120"/>
              </a:rPr>
              <a:t>8</a:t>
            </a:r>
            <a:endParaRPr lang="en-US" sz="908" dirty="0"/>
          </a:p>
        </p:txBody>
      </p:sp>
      <p:sp>
        <p:nvSpPr>
          <p:cNvPr id="7" name="Text 3"/>
          <p:cNvSpPr txBox="1"/>
          <p:nvPr/>
        </p:nvSpPr>
        <p:spPr>
          <a:xfrm>
            <a:off x="413150" y="3726775"/>
            <a:ext cx="2640600" cy="346500"/>
          </a:xfrm>
          <a:prstGeom prst="rect">
            <a:avLst/>
          </a:prstGeom>
          <a:noFill/>
          <a:ln/>
        </p:spPr>
        <p:txBody>
          <a:bodyPr wrap="square" lIns="0" tIns="0" rIns="0" bIns="0" rtlCol="0" anchor="ctr"/>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Учебный пример по теме масштаба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2325" y="1473910"/>
            <a:ext cx="4196470" cy="307768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9</a:t>
            </a:r>
            <a:endParaRPr lang="en-US" sz="908" dirty="0"/>
          </a:p>
        </p:txBody>
      </p:sp>
      <p:sp>
        <p:nvSpPr>
          <p:cNvPr id="9" name="Text 1"/>
          <p:cNvSpPr txBox="1"/>
          <p:nvPr/>
        </p:nvSpPr>
        <p:spPr>
          <a:xfrm>
            <a:off x="421776" y="492453"/>
            <a:ext cx="5285850" cy="592207"/>
          </a:xfrm>
          <a:prstGeom prst="rect">
            <a:avLst/>
          </a:prstGeom>
          <a:noFill/>
          <a:ln/>
        </p:spPr>
        <p:txBody>
          <a:bodyPr wrap="square" lIns="0" tIns="0" rIns="0" bIns="0" rtlCol="0" anchor="ctr"/>
          <a:lstStyle/>
          <a:p>
            <a:pPr algn="l" indent="0" marL="0">
              <a:lnSpc>
                <a:spcPct val="90000"/>
              </a:lnSpc>
              <a:buNone/>
            </a:pPr>
            <a:r>
              <a:rPr lang="en-US" sz="2396" b="1" dirty="0">
                <a:solidFill>
                  <a:srgbClr val="E01832"/>
                </a:solidFill>
                <a:latin typeface="Arial" pitchFamily="34" charset="0"/>
                <a:ea typeface="Arial" pitchFamily="34" charset="-122"/>
                <a:cs typeface="Arial" pitchFamily="34" charset="-120"/>
              </a:rPr>
              <a:t>Пояснение условных обозначений
</a:t>
            </a:r>
            <a:endParaRPr lang="en-US" sz="2396" dirty="0"/>
          </a:p>
        </p:txBody>
      </p:sp>
      <p:sp>
        <p:nvSpPr>
          <p:cNvPr id="10" name="Text 2"/>
          <p:cNvSpPr txBox="1"/>
          <p:nvPr/>
        </p:nvSpPr>
        <p:spPr>
          <a:xfrm>
            <a:off x="413147" y="606753"/>
            <a:ext cx="4125648" cy="801291"/>
          </a:xfrm>
          <a:prstGeom prst="rect">
            <a:avLst/>
          </a:prstGeom>
          <a:noFill/>
          <a:ln/>
        </p:spPr>
        <p:txBody>
          <a:bodyPr wrap="square" lIns="0" tIns="0" rIns="0" bIns="0" rtlCol="0" anchor="ctr"/>
          <a:lstStyle/>
          <a:p>
            <a:pPr algn="l" indent="0" marL="0">
              <a:lnSpc>
                <a:spcPct val="90000"/>
              </a:lnSpc>
              <a:buNone/>
            </a:pPr>
            <a:r>
              <a:rPr lang="en-US" sz="2971" b="1" dirty="0">
                <a:solidFill>
                  <a:srgbClr val="F4EDDB"/>
                </a:solidFill>
                <a:latin typeface="Arial" pitchFamily="34" charset="0"/>
                <a:ea typeface="Arial" pitchFamily="34" charset="-122"/>
                <a:cs typeface="Arial" pitchFamily="34" charset="-120"/>
              </a:rPr>
              <a:t>Пояснение условных обозначений
</a:t>
            </a:r>
            <a:endParaRPr lang="en-US" sz="2971" dirty="0"/>
          </a:p>
        </p:txBody>
      </p:sp>
      <p:sp>
        <p:nvSpPr>
          <p:cNvPr id="11" name="Text 3"/>
          <p:cNvSpPr txBox="1"/>
          <p:nvPr/>
        </p:nvSpPr>
        <p:spPr>
          <a:xfrm>
            <a:off x="4708924" y="1530590"/>
            <a:ext cx="4013299" cy="577918"/>
          </a:xfrm>
          <a:prstGeom prst="rect">
            <a:avLst/>
          </a:prstGeom>
          <a:noFill/>
          <a:ln/>
        </p:spPr>
        <p:txBody>
          <a:bodyPr wrap="square" lIns="0" tIns="0" rIns="0" bIns="0" rtlCol="0" anchor="t"/>
          <a:lstStyle/>
          <a:p>
            <a:pPr algn="l" indent="0" marL="0">
              <a:lnSpc>
                <a:spcPct val="90000"/>
              </a:lnSpc>
              <a:buNone/>
            </a:pPr>
            <a:r>
              <a:rPr lang="en-US" sz="947" b="1" dirty="0">
                <a:solidFill>
                  <a:srgbClr val="F4EDDB"/>
                </a:solidFill>
                <a:latin typeface="Arial" pitchFamily="34" charset="0"/>
                <a:ea typeface="Arial" pitchFamily="34" charset="-122"/>
                <a:cs typeface="Arial" pitchFamily="34" charset="-120"/>
              </a:rPr>
              <a:t>Форма линии
</a:t>
            </a:r>
            <a:pPr algn="l" indent="0" marL="0">
              <a:lnSpc>
                <a:spcPct val="90000"/>
              </a:lnSpc>
              <a:buNone/>
            </a:pPr>
            <a:r>
              <a:rPr lang="en-US" sz="345"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45"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861" dirty="0">
                <a:solidFill>
                  <a:srgbClr val="FFFFFF"/>
                </a:solidFill>
                <a:latin typeface="Arial" pitchFamily="34" charset="0"/>
                <a:ea typeface="Arial" pitchFamily="34" charset="-122"/>
                <a:cs typeface="Arial" pitchFamily="34" charset="-120"/>
              </a:rPr>
              <a:t>Линии разной формы помогают сразу различить дорогу, реку или границу участка. Благодаря этому схема читается быстрее, чем обычный текстовый список.
</a:t>
            </a:r>
            <a:endParaRPr lang="en-US" sz="947" dirty="0"/>
          </a:p>
        </p:txBody>
      </p:sp>
      <p:sp>
        <p:nvSpPr>
          <p:cNvPr id="12" name="Text 4"/>
          <p:cNvSpPr txBox="1"/>
          <p:nvPr/>
        </p:nvSpPr>
        <p:spPr>
          <a:xfrm>
            <a:off x="4708924" y="2397365"/>
            <a:ext cx="4013299" cy="577918"/>
          </a:xfrm>
          <a:prstGeom prst="rect">
            <a:avLst/>
          </a:prstGeom>
          <a:noFill/>
          <a:ln/>
        </p:spPr>
        <p:txBody>
          <a:bodyPr wrap="square" lIns="0" tIns="0" rIns="0" bIns="0" rtlCol="0" anchor="t"/>
          <a:lstStyle/>
          <a:p>
            <a:pPr algn="l" indent="0" marL="0">
              <a:lnSpc>
                <a:spcPct val="90000"/>
              </a:lnSpc>
              <a:buNone/>
            </a:pPr>
            <a:r>
              <a:rPr lang="en-US" sz="966" b="1" dirty="0">
                <a:solidFill>
                  <a:srgbClr val="F4EDDB"/>
                </a:solidFill>
                <a:latin typeface="Arial" pitchFamily="34" charset="0"/>
                <a:ea typeface="Arial" pitchFamily="34" charset="-122"/>
                <a:cs typeface="Arial" pitchFamily="34" charset="-120"/>
              </a:rPr>
              <a:t>Цветовое различие
</a:t>
            </a:r>
            <a:pPr algn="l" indent="0" marL="0">
              <a:lnSpc>
                <a:spcPct val="90000"/>
              </a:lnSpc>
              <a:buNone/>
            </a:pPr>
            <a:r>
              <a:rPr lang="en-US" sz="351"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5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878" dirty="0">
                <a:solidFill>
                  <a:srgbClr val="FFFFFF"/>
                </a:solidFill>
                <a:latin typeface="Arial" pitchFamily="34" charset="0"/>
                <a:ea typeface="Arial" pitchFamily="34" charset="-122"/>
                <a:cs typeface="Arial" pitchFamily="34" charset="-120"/>
              </a:rPr>
              <a:t>Цвет часто поддерживает смысл знака: синим показывают воду, зелёным — растительность, а чёрным или коричневым — объекты и рельеф.
</a:t>
            </a:r>
            <a:endParaRPr lang="en-US" sz="966" dirty="0"/>
          </a:p>
        </p:txBody>
      </p:sp>
      <p:sp>
        <p:nvSpPr>
          <p:cNvPr id="13" name="Text 5"/>
          <p:cNvSpPr txBox="1"/>
          <p:nvPr/>
        </p:nvSpPr>
        <p:spPr>
          <a:xfrm>
            <a:off x="4708924" y="3264140"/>
            <a:ext cx="4013299" cy="577918"/>
          </a:xfrm>
          <a:prstGeom prst="rect">
            <a:avLst/>
          </a:prstGeom>
          <a:noFill/>
          <a:ln/>
        </p:spPr>
        <p:txBody>
          <a:bodyPr wrap="square" lIns="0" tIns="0" rIns="0" bIns="0" rtlCol="0" anchor="t"/>
          <a:lstStyle/>
          <a:p>
            <a:pPr algn="l" indent="0" marL="0">
              <a:lnSpc>
                <a:spcPct val="90000"/>
              </a:lnSpc>
              <a:buNone/>
            </a:pPr>
            <a:r>
              <a:rPr lang="en-US" sz="1100" b="1" dirty="0">
                <a:solidFill>
                  <a:srgbClr val="F4EDDB"/>
                </a:solidFill>
                <a:latin typeface="Arial" pitchFamily="34" charset="0"/>
                <a:ea typeface="Arial" pitchFamily="34" charset="-122"/>
                <a:cs typeface="Arial" pitchFamily="34" charset="-120"/>
              </a:rPr>
              <a:t>Единое значение
</a:t>
            </a:r>
            <a:pPr algn="l" indent="0" marL="0">
              <a:lnSpc>
                <a:spcPct val="90000"/>
              </a:lnSpc>
              <a:buNone/>
            </a:pPr>
            <a:r>
              <a:rPr lang="en-US" sz="400"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400"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1000" dirty="0">
                <a:solidFill>
                  <a:srgbClr val="FFFFFF"/>
                </a:solidFill>
                <a:latin typeface="Arial" pitchFamily="34" charset="0"/>
                <a:ea typeface="Arial" pitchFamily="34" charset="-122"/>
                <a:cs typeface="Arial" pitchFamily="34" charset="-120"/>
              </a:rPr>
              <a:t>Один знак должен означать одно и то же на всём плане. Тогда схема остаётся понятной даже без подробных объяснений.
</a:t>
            </a:r>
            <a:endParaRPr lang="en-US" sz="1100" dirty="0"/>
          </a:p>
        </p:txBody>
      </p:sp>
      <p:sp>
        <p:nvSpPr>
          <p:cNvPr id="14" name="Text 6"/>
          <p:cNvSpPr txBox="1"/>
          <p:nvPr/>
        </p:nvSpPr>
        <p:spPr>
          <a:xfrm>
            <a:off x="4708924" y="4130915"/>
            <a:ext cx="4013299" cy="577918"/>
          </a:xfrm>
          <a:prstGeom prst="rect">
            <a:avLst/>
          </a:prstGeom>
          <a:noFill/>
          <a:ln/>
        </p:spPr>
        <p:txBody>
          <a:bodyPr wrap="square" lIns="0" tIns="0" rIns="0" bIns="0" rtlCol="0" anchor="t"/>
          <a:lstStyle/>
          <a:p>
            <a:pPr algn="l" indent="0" marL="0">
              <a:lnSpc>
                <a:spcPct val="90000"/>
              </a:lnSpc>
              <a:buNone/>
            </a:pPr>
            <a:r>
              <a:rPr lang="en-US" sz="967" b="1" dirty="0">
                <a:solidFill>
                  <a:srgbClr val="F4EDDB"/>
                </a:solidFill>
                <a:latin typeface="Arial" pitchFamily="34" charset="0"/>
                <a:ea typeface="Arial" pitchFamily="34" charset="-122"/>
                <a:cs typeface="Arial" pitchFamily="34" charset="-120"/>
              </a:rPr>
              <a:t>Пояснение знаков
</a:t>
            </a:r>
            <a:pPr algn="l" indent="0" marL="0">
              <a:lnSpc>
                <a:spcPct val="90000"/>
              </a:lnSpc>
              <a:buNone/>
            </a:pPr>
            <a:r>
              <a:rPr lang="en-US" sz="352"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52"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879" dirty="0">
                <a:solidFill>
                  <a:srgbClr val="FFFFFF"/>
                </a:solidFill>
                <a:latin typeface="Arial" pitchFamily="34" charset="0"/>
                <a:ea typeface="Arial" pitchFamily="34" charset="-122"/>
                <a:cs typeface="Arial" pitchFamily="34" charset="-120"/>
              </a:rPr>
              <a:t>Легенда объясняет все использованные обозначения. Если её внимательно прочитать, можно без ошибок определить каждый объект на плане.
</a:t>
            </a:r>
            <a:endParaRPr lang="en-US" sz="967"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48689" y="2845939"/>
            <a:ext cx="3479647" cy="182288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На школьном плане рельеф часто передают тремя простыми способами, чтобы сразу было видно, где поверхность выше или ниже.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900" dirty="0">
                <a:solidFill>
                  <a:srgbClr val="FFFFFF"/>
                </a:solidFill>
                <a:latin typeface="Arial" pitchFamily="34" charset="0"/>
                <a:ea typeface="Arial" pitchFamily="34" charset="-122"/>
                <a:cs typeface="Arial" pitchFamily="34" charset="-120"/>
              </a:rPr>
              <a:t>Учебный материал по географии для 7–9 классов
</a:t>
            </a:r>
            <a:endParaRPr lang="en-US" sz="1100" dirty="0"/>
          </a:p>
        </p:txBody>
      </p:sp>
      <p:sp>
        <p:nvSpPr>
          <p:cNvPr id="5" name="Text 1"/>
          <p:cNvSpPr txBox="1"/>
          <p:nvPr/>
        </p:nvSpPr>
        <p:spPr>
          <a:xfrm>
            <a:off x="812127" y="553498"/>
            <a:ext cx="5426440" cy="1471557"/>
          </a:xfrm>
          <a:prstGeom prst="rect">
            <a:avLst/>
          </a:prstGeom>
          <a:noFill/>
          <a:ln/>
        </p:spPr>
        <p:txBody>
          <a:bodyPr wrap="square" lIns="0" tIns="0" rIns="0" bIns="0" rtlCol="0" anchor="t"/>
          <a:lstStyle/>
          <a:p>
            <a:pPr algn="l" indent="0" marL="0">
              <a:lnSpc>
                <a:spcPct val="90000"/>
              </a:lnSpc>
              <a:buNone/>
            </a:pPr>
            <a:r>
              <a:rPr lang="en-US" sz="8214" b="1" dirty="0">
                <a:solidFill>
                  <a:srgbClr val="F4EDDB"/>
                </a:solidFill>
                <a:latin typeface="Arial" pitchFamily="34" charset="0"/>
                <a:ea typeface="Arial" pitchFamily="34" charset="-122"/>
                <a:cs typeface="Arial" pitchFamily="34" charset="-120"/>
              </a:rPr>
              <a:t>3
</a:t>
            </a:r>
            <a:pPr algn="l" indent="0" marL="0">
              <a:lnSpc>
                <a:spcPct val="90000"/>
              </a:lnSpc>
              <a:buNone/>
            </a:pPr>
            <a:r>
              <a:rPr lang="en-US" sz="1433" dirty="0">
                <a:solidFill>
                  <a:srgbClr val="FFFFFF"/>
                </a:solidFill>
                <a:latin typeface="Arial" pitchFamily="34" charset="0"/>
                <a:ea typeface="Arial" pitchFamily="34" charset="-122"/>
                <a:cs typeface="Arial" pitchFamily="34" charset="-120"/>
              </a:rPr>
              <a:t>способа передачи рельефа используют на плане.
</a:t>
            </a:r>
            <a:endParaRPr lang="en-US" sz="8214" dirty="0"/>
          </a:p>
        </p:txBody>
      </p:sp>
      <p:sp>
        <p:nvSpPr>
          <p:cNvPr id="6" name="Text 2"/>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10</a:t>
            </a:r>
            <a:endParaRPr lang="en-US" sz="90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746956"/>
            <a:ext cx="8168400" cy="2646638"/>
          </a:xfrm>
          <a:prstGeom prst="rect">
            <a:avLst/>
          </a:prstGeom>
        </p:spPr>
      </p:pic>
      <p:sp>
        <p:nvSpPr>
          <p:cNvPr id="4"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FFFFFF"/>
                </a:solidFill>
                <a:latin typeface="Arial" pitchFamily="34" charset="0"/>
                <a:ea typeface="Arial" pitchFamily="34" charset="-122"/>
                <a:cs typeface="Arial" pitchFamily="34" charset="-120"/>
              </a:rPr>
              <a:t>11</a:t>
            </a:r>
            <a:endParaRPr lang="en-US" sz="908" dirty="0"/>
          </a:p>
        </p:txBody>
      </p:sp>
      <p:sp>
        <p:nvSpPr>
          <p:cNvPr id="5" name="Text 1"/>
          <p:cNvSpPr txBox="1"/>
          <p:nvPr/>
        </p:nvSpPr>
        <p:spPr>
          <a:xfrm>
            <a:off x="421775" y="464356"/>
            <a:ext cx="8182575" cy="727122"/>
          </a:xfrm>
          <a:prstGeom prst="rect">
            <a:avLst/>
          </a:prstGeom>
          <a:noFill/>
          <a:ln/>
        </p:spPr>
        <p:txBody>
          <a:bodyPr wrap="square" lIns="0" tIns="0" rIns="0" bIns="0" rtlCol="0" anchor="ctr"/>
          <a:lstStyle/>
          <a:p>
            <a:pPr algn="l" indent="0" marL="0">
              <a:lnSpc>
                <a:spcPct val="90000"/>
              </a:lnSpc>
              <a:buNone/>
            </a:pPr>
            <a:r>
              <a:rPr lang="en-US" sz="2698" b="1" dirty="0">
                <a:solidFill>
                  <a:srgbClr val="F4EDDB"/>
                </a:solidFill>
                <a:latin typeface="Arial" pitchFamily="34" charset="0"/>
                <a:ea typeface="Arial" pitchFamily="34" charset="-122"/>
                <a:cs typeface="Arial" pitchFamily="34" charset="-120"/>
              </a:rPr>
              <a:t>Как найти объект по сетке
</a:t>
            </a:r>
            <a:pPr algn="l" indent="0" marL="0">
              <a:lnSpc>
                <a:spcPct val="90000"/>
              </a:lnSpc>
              <a:buNone/>
            </a:pPr>
            <a:r>
              <a:rPr lang="en-US" sz="98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79" dirty="0">
                <a:solidFill>
                  <a:srgbClr val="FFFFFF"/>
                </a:solidFill>
                <a:latin typeface="Arial" pitchFamily="34" charset="0"/>
                <a:ea typeface="Arial" pitchFamily="34" charset="-122"/>
                <a:cs typeface="Arial" pitchFamily="34" charset="-120"/>
              </a:rPr>
              <a:t>Координаты на простом плане показывают, где находится объект относительно сетки и начала отсчёта.
</a:t>
            </a:r>
            <a:endParaRPr lang="en-US" sz="269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48689" y="2845939"/>
            <a:ext cx="3479647" cy="182288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4 стороны горизонта помогают быстро сориентировать план и не перепутать направления при построении схемы участка.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900" dirty="0">
                <a:solidFill>
                  <a:srgbClr val="FFFFFF"/>
                </a:solidFill>
                <a:latin typeface="Arial" pitchFamily="34" charset="0"/>
                <a:ea typeface="Arial" pitchFamily="34" charset="-122"/>
                <a:cs typeface="Arial" pitchFamily="34" charset="-120"/>
              </a:rPr>
              <a:t>Учебный курс географии, тема «План местности»
</a:t>
            </a:r>
            <a:endParaRPr lang="en-US" sz="1100" dirty="0"/>
          </a:p>
        </p:txBody>
      </p:sp>
      <p:sp>
        <p:nvSpPr>
          <p:cNvPr id="5" name="Text 1"/>
          <p:cNvSpPr txBox="1"/>
          <p:nvPr/>
        </p:nvSpPr>
        <p:spPr>
          <a:xfrm>
            <a:off x="812127" y="553498"/>
            <a:ext cx="5426440" cy="1471557"/>
          </a:xfrm>
          <a:prstGeom prst="rect">
            <a:avLst/>
          </a:prstGeom>
          <a:noFill/>
          <a:ln/>
        </p:spPr>
        <p:txBody>
          <a:bodyPr wrap="square" lIns="0" tIns="0" rIns="0" bIns="0" rtlCol="0" anchor="t"/>
          <a:lstStyle/>
          <a:p>
            <a:pPr algn="l" indent="0" marL="0">
              <a:lnSpc>
                <a:spcPct val="90000"/>
              </a:lnSpc>
              <a:buNone/>
            </a:pPr>
            <a:r>
              <a:rPr lang="en-US" sz="8113" b="1" dirty="0">
                <a:solidFill>
                  <a:srgbClr val="F4EDDB"/>
                </a:solidFill>
                <a:latin typeface="Arial" pitchFamily="34" charset="0"/>
                <a:ea typeface="Arial" pitchFamily="34" charset="-122"/>
                <a:cs typeface="Arial" pitchFamily="34" charset="-120"/>
              </a:rPr>
              <a:t>4
</a:t>
            </a:r>
            <a:pPr algn="l" indent="0" marL="0">
              <a:lnSpc>
                <a:spcPct val="90000"/>
              </a:lnSpc>
              <a:buNone/>
            </a:pPr>
            <a:r>
              <a:rPr lang="en-US" sz="1415" dirty="0">
                <a:solidFill>
                  <a:srgbClr val="FFFFFF"/>
                </a:solidFill>
                <a:latin typeface="Arial" pitchFamily="34" charset="0"/>
                <a:ea typeface="Arial" pitchFamily="34" charset="-122"/>
                <a:cs typeface="Arial" pitchFamily="34" charset="-120"/>
              </a:rPr>
              <a:t>стороны горизонта нужно различать на любом плане местности.
</a:t>
            </a:r>
            <a:endParaRPr lang="en-US" sz="8113" dirty="0"/>
          </a:p>
        </p:txBody>
      </p:sp>
      <p:sp>
        <p:nvSpPr>
          <p:cNvPr id="6" name="Text 2"/>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12</a:t>
            </a:r>
            <a:endParaRPr lang="en-US" sz="90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350144"/>
            <a:ext cx="2619450" cy="2274112"/>
          </a:xfrm>
          <a:prstGeom prst="rect">
            <a:avLst/>
          </a:prstGeom>
        </p:spPr>
      </p:pic>
      <p:pic>
        <p:nvPicPr>
          <p:cNvPr id="4" name="Image 2" descr="preencoded.png">    </p:cNvPr>
          <p:cNvPicPr>
            <a:picLocks noChangeAspect="1"/>
          </p:cNvPicPr>
          <p:nvPr/>
        </p:nvPicPr>
        <p:blipFill>
          <a:blip r:embed="rId3"/>
          <a:stretch>
            <a:fillRect/>
          </a:stretch>
        </p:blipFill>
        <p:spPr>
          <a:xfrm>
            <a:off x="3253550" y="1350144"/>
            <a:ext cx="2619450" cy="2274112"/>
          </a:xfrm>
          <a:prstGeom prst="rect">
            <a:avLst/>
          </a:prstGeom>
        </p:spPr>
      </p:pic>
      <p:pic>
        <p:nvPicPr>
          <p:cNvPr id="5" name="Image 3" descr="preencoded.png">    </p:cNvPr>
          <p:cNvPicPr>
            <a:picLocks noChangeAspect="1"/>
          </p:cNvPicPr>
          <p:nvPr/>
        </p:nvPicPr>
        <p:blipFill>
          <a:blip r:embed="rId4"/>
          <a:stretch>
            <a:fillRect/>
          </a:stretch>
        </p:blipFill>
        <p:spPr>
          <a:xfrm>
            <a:off x="6118575" y="1349541"/>
            <a:ext cx="2612025" cy="22753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3150" y="3721601"/>
            <a:ext cx="2611800" cy="801675"/>
          </a:xfrm>
          <a:prstGeom prst="rect">
            <a:avLst/>
          </a:prstGeom>
          <a:noFill/>
          <a:ln/>
        </p:spPr>
        <p:txBody>
          <a:bodyPr wrap="square" lIns="0" tIns="0" rIns="0" bIns="0" rtlCol="0" anchor="t"/>
          <a:lstStyle/>
          <a:p>
            <a:pPr algn="l" indent="0" marL="0">
              <a:lnSpc>
                <a:spcPct val="90000"/>
              </a:lnSpc>
              <a:buNone/>
            </a:pPr>
            <a:r>
              <a:rPr lang="en-US" sz="914" b="1" dirty="0">
                <a:solidFill>
                  <a:srgbClr val="F4EDDB"/>
                </a:solidFill>
                <a:latin typeface="Arial" pitchFamily="34" charset="0"/>
                <a:ea typeface="Arial" pitchFamily="34" charset="-122"/>
                <a:cs typeface="Arial" pitchFamily="34" charset="-120"/>
              </a:rPr>
              <a:t>Шаги вместо рулетки
</a:t>
            </a:r>
            <a:pPr algn="l" indent="0" marL="0">
              <a:lnSpc>
                <a:spcPct val="90000"/>
              </a:lnSpc>
              <a:buNone/>
            </a:pPr>
            <a:r>
              <a:rPr lang="en-US" sz="38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838" dirty="0">
                <a:solidFill>
                  <a:srgbClr val="FFFFFF"/>
                </a:solidFill>
                <a:latin typeface="Arial" pitchFamily="34" charset="0"/>
                <a:ea typeface="Arial" pitchFamily="34" charset="-122"/>
                <a:cs typeface="Arial" pitchFamily="34" charset="-120"/>
              </a:rPr>
              <a:t>Шаги удобны там, где нет под рукой измерительной ленты. Сначала выбирают заметную точку, потом считают расстояние до следующего ориентира. Так можно быстро собрать основу плана даже на небольшом участке школьного двора.
</a:t>
            </a:r>
            <a:endParaRPr lang="en-US" sz="914" dirty="0"/>
          </a:p>
        </p:txBody>
      </p:sp>
      <p:sp>
        <p:nvSpPr>
          <p:cNvPr id="9" name="Text 1"/>
          <p:cNvSpPr txBox="1"/>
          <p:nvPr/>
        </p:nvSpPr>
        <p:spPr>
          <a:xfrm>
            <a:off x="3267836" y="3721601"/>
            <a:ext cx="2611800" cy="801675"/>
          </a:xfrm>
          <a:prstGeom prst="rect">
            <a:avLst/>
          </a:prstGeom>
          <a:noFill/>
          <a:ln/>
        </p:spPr>
        <p:txBody>
          <a:bodyPr wrap="square" lIns="0" tIns="0" rIns="0" bIns="0" rtlCol="0" anchor="t"/>
          <a:lstStyle/>
          <a:p>
            <a:pPr algn="l" indent="0" marL="0">
              <a:lnSpc>
                <a:spcPct val="90000"/>
              </a:lnSpc>
              <a:buNone/>
            </a:pPr>
            <a:r>
              <a:rPr lang="en-US" sz="1035" b="1" dirty="0">
                <a:solidFill>
                  <a:srgbClr val="F4EDDB"/>
                </a:solidFill>
                <a:latin typeface="Arial" pitchFamily="34" charset="0"/>
                <a:ea typeface="Arial" pitchFamily="34" charset="-122"/>
                <a:cs typeface="Arial" pitchFamily="34" charset="-120"/>
              </a:rPr>
              <a:t>Точные замеры
</a:t>
            </a:r>
            <a:pPr algn="l" indent="0" marL="0">
              <a:lnSpc>
                <a:spcPct val="90000"/>
              </a:lnSpc>
              <a:buNone/>
            </a:pPr>
            <a:r>
              <a:rPr lang="en-US" sz="43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49" dirty="0">
                <a:solidFill>
                  <a:srgbClr val="FFFFFF"/>
                </a:solidFill>
                <a:latin typeface="Arial" pitchFamily="34" charset="0"/>
                <a:ea typeface="Arial" pitchFamily="34" charset="-122"/>
                <a:cs typeface="Arial" pitchFamily="34" charset="-120"/>
              </a:rPr>
              <a:t>Рулетка нужна, когда важна точность у поворотов, углов и коротких отрезков. Ею удобно измерять расстояния между входом, деревом и скамейкой, чтобы потом без догадок перенести их на бумагу.
</a:t>
            </a:r>
            <a:endParaRPr lang="en-US" sz="1035" dirty="0"/>
          </a:p>
        </p:txBody>
      </p:sp>
      <p:sp>
        <p:nvSpPr>
          <p:cNvPr id="10" name="Text 2"/>
          <p:cNvSpPr txBox="1"/>
          <p:nvPr/>
        </p:nvSpPr>
        <p:spPr>
          <a:xfrm>
            <a:off x="6122520" y="3721601"/>
            <a:ext cx="2611800" cy="801675"/>
          </a:xfrm>
          <a:prstGeom prst="rect">
            <a:avLst/>
          </a:prstGeom>
          <a:noFill/>
          <a:ln/>
        </p:spPr>
        <p:txBody>
          <a:bodyPr wrap="square" lIns="0" tIns="0" rIns="0" bIns="0" rtlCol="0" anchor="t"/>
          <a:lstStyle/>
          <a:p>
            <a:pPr algn="l" indent="0" marL="0">
              <a:lnSpc>
                <a:spcPct val="90000"/>
              </a:lnSpc>
              <a:buNone/>
            </a:pPr>
            <a:r>
              <a:rPr lang="en-US" sz="1023" b="1" dirty="0">
                <a:solidFill>
                  <a:srgbClr val="F4EDDB"/>
                </a:solidFill>
                <a:latin typeface="Arial" pitchFamily="34" charset="0"/>
                <a:ea typeface="Arial" pitchFamily="34" charset="-122"/>
                <a:cs typeface="Arial" pitchFamily="34" charset="-120"/>
              </a:rPr>
              <a:t>Опора на ориентиры
</a:t>
            </a:r>
            <a:pPr algn="l" indent="0" marL="0">
              <a:lnSpc>
                <a:spcPct val="90000"/>
              </a:lnSpc>
              <a:buNone/>
            </a:pPr>
            <a:r>
              <a:rPr lang="en-US" sz="426"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38" dirty="0">
                <a:solidFill>
                  <a:srgbClr val="FFFFFF"/>
                </a:solidFill>
                <a:latin typeface="Arial" pitchFamily="34" charset="0"/>
                <a:ea typeface="Arial" pitchFamily="34" charset="-122"/>
                <a:cs typeface="Arial" pitchFamily="34" charset="-120"/>
              </a:rPr>
              <a:t>Известные расстояния помогают, если часть пути уже измерена или задана заранее. Тогда достаточно связать новые объекты с уже найденной точкой, сохранив направление и порядок расположения на местности.
</a:t>
            </a:r>
            <a:endParaRPr lang="en-US" sz="1023" dirty="0"/>
          </a:p>
        </p:txBody>
      </p:sp>
      <p:sp>
        <p:nvSpPr>
          <p:cNvPr id="11" name="Text 3"/>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13</a:t>
            </a:r>
            <a:endParaRPr lang="en-US" sz="908" dirty="0"/>
          </a:p>
        </p:txBody>
      </p:sp>
      <p:sp>
        <p:nvSpPr>
          <p:cNvPr id="12" name="Text 4"/>
          <p:cNvSpPr txBox="1"/>
          <p:nvPr/>
        </p:nvSpPr>
        <p:spPr>
          <a:xfrm>
            <a:off x="413147" y="606753"/>
            <a:ext cx="5285850" cy="592207"/>
          </a:xfrm>
          <a:prstGeom prst="rect">
            <a:avLst/>
          </a:prstGeom>
          <a:noFill/>
          <a:ln/>
        </p:spPr>
        <p:txBody>
          <a:bodyPr wrap="square" lIns="0" tIns="0" rIns="0" bIns="0" rtlCol="0" anchor="ctr"/>
          <a:lstStyle/>
          <a:p>
            <a:pPr algn="l" indent="0" marL="0">
              <a:lnSpc>
                <a:spcPct val="90000"/>
              </a:lnSpc>
              <a:buNone/>
            </a:pPr>
            <a:r>
              <a:rPr lang="en-US" sz="2440" b="1" dirty="0">
                <a:solidFill>
                  <a:srgbClr val="F4EDDB"/>
                </a:solidFill>
                <a:latin typeface="Arial" pitchFamily="34" charset="0"/>
                <a:ea typeface="Arial" pitchFamily="34" charset="-122"/>
                <a:cs typeface="Arial" pitchFamily="34" charset="-120"/>
              </a:rPr>
              <a:t>Как собрать данные на местности
</a:t>
            </a:r>
            <a:endParaRPr lang="en-US" sz="24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746956"/>
            <a:ext cx="8168400" cy="2646638"/>
          </a:xfrm>
          <a:prstGeom prst="rect">
            <a:avLst/>
          </a:prstGeom>
        </p:spPr>
      </p:pic>
      <p:sp>
        <p:nvSpPr>
          <p:cNvPr id="4"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FFFFFF"/>
                </a:solidFill>
                <a:latin typeface="Arial" pitchFamily="34" charset="0"/>
                <a:ea typeface="Arial" pitchFamily="34" charset="-122"/>
                <a:cs typeface="Arial" pitchFamily="34" charset="-120"/>
              </a:rPr>
              <a:t>14</a:t>
            </a:r>
            <a:endParaRPr lang="en-US" sz="908" dirty="0"/>
          </a:p>
        </p:txBody>
      </p:sp>
      <p:sp>
        <p:nvSpPr>
          <p:cNvPr id="5" name="Text 1"/>
          <p:cNvSpPr txBox="1"/>
          <p:nvPr/>
        </p:nvSpPr>
        <p:spPr>
          <a:xfrm>
            <a:off x="421775" y="464356"/>
            <a:ext cx="8182575" cy="727122"/>
          </a:xfrm>
          <a:prstGeom prst="rect">
            <a:avLst/>
          </a:prstGeom>
          <a:noFill/>
          <a:ln/>
        </p:spPr>
        <p:txBody>
          <a:bodyPr wrap="square" lIns="0" tIns="0" rIns="0" bIns="0" rtlCol="0" anchor="ctr"/>
          <a:lstStyle/>
          <a:p>
            <a:pPr algn="l" indent="0" marL="0">
              <a:lnSpc>
                <a:spcPct val="90000"/>
              </a:lnSpc>
              <a:buNone/>
            </a:pPr>
            <a:r>
              <a:rPr lang="en-US" sz="2698" b="1" dirty="0">
                <a:solidFill>
                  <a:srgbClr val="F4EDDB"/>
                </a:solidFill>
                <a:latin typeface="Arial" pitchFamily="34" charset="0"/>
                <a:ea typeface="Arial" pitchFamily="34" charset="-122"/>
                <a:cs typeface="Arial" pitchFamily="34" charset="-120"/>
              </a:rPr>
              <a:t>От замеров к готовому плану
</a:t>
            </a:r>
            <a:pPr algn="l" indent="0" marL="0">
              <a:lnSpc>
                <a:spcPct val="90000"/>
              </a:lnSpc>
              <a:buNone/>
            </a:pPr>
            <a:r>
              <a:rPr lang="en-US" sz="98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79" dirty="0">
                <a:solidFill>
                  <a:srgbClr val="FFFFFF"/>
                </a:solidFill>
                <a:latin typeface="Arial" pitchFamily="34" charset="0"/>
                <a:ea typeface="Arial" pitchFamily="34" charset="-122"/>
                <a:cs typeface="Arial" pitchFamily="34" charset="-120"/>
              </a:rPr>
              <a:t>Порядок переноса измерений на лист помогает сохранить направления, расстояния и читаемость схемы.
</a:t>
            </a:r>
            <a:endParaRPr lang="en-US" sz="269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15</a:t>
            </a:r>
            <a:endParaRPr lang="en-US" sz="908" dirty="0"/>
          </a:p>
        </p:txBody>
      </p:sp>
      <p:sp>
        <p:nvSpPr>
          <p:cNvPr id="8" name="Text 1"/>
          <p:cNvSpPr txBox="1"/>
          <p:nvPr/>
        </p:nvSpPr>
        <p:spPr>
          <a:xfrm>
            <a:off x="421774" y="492450"/>
            <a:ext cx="8294400" cy="592200"/>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Частые ошибки при составлении плана
</a:t>
            </a:r>
            <a:endParaRPr lang="en-US" sz="3000" dirty="0"/>
          </a:p>
        </p:txBody>
      </p:sp>
      <p:sp>
        <p:nvSpPr>
          <p:cNvPr id="9" name="Text 2"/>
          <p:cNvSpPr txBox="1"/>
          <p:nvPr/>
        </p:nvSpPr>
        <p:spPr>
          <a:xfrm>
            <a:off x="421776" y="1563687"/>
            <a:ext cx="4007345" cy="1216046"/>
          </a:xfrm>
          <a:prstGeom prst="rect">
            <a:avLst/>
          </a:prstGeom>
          <a:noFill/>
          <a:ln/>
        </p:spPr>
        <p:txBody>
          <a:bodyPr wrap="square" lIns="0" tIns="0" rIns="0" bIns="0" rtlCol="0" anchor="t"/>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Неверная ориентация
</a:t>
            </a:r>
            <a:pPr algn="l" indent="0" marL="0">
              <a:lnSpc>
                <a:spcPct val="90000"/>
              </a:lnSpc>
              <a:buNone/>
            </a:pPr>
            <a:r>
              <a:rPr lang="en-US" sz="5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Если перепутать север и юг, все направления на схеме окажутся неверными. Поэтому стрелку севера проверяют первой, ещё до нанесения объектов и подписей.
</a:t>
            </a:r>
            <a:endParaRPr lang="en-US" sz="1200" dirty="0"/>
          </a:p>
        </p:txBody>
      </p:sp>
      <p:sp>
        <p:nvSpPr>
          <p:cNvPr id="10" name="Text 3"/>
          <p:cNvSpPr txBox="1"/>
          <p:nvPr/>
        </p:nvSpPr>
        <p:spPr>
          <a:xfrm>
            <a:off x="4646236" y="1563687"/>
            <a:ext cx="4087979" cy="1216046"/>
          </a:xfrm>
          <a:prstGeom prst="rect">
            <a:avLst/>
          </a:prstGeom>
          <a:noFill/>
          <a:ln/>
        </p:spPr>
        <p:txBody>
          <a:bodyPr wrap="square" lIns="0" tIns="0" rIns="0" bIns="0" rtlCol="0" anchor="t"/>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Неудачный масштаб
</a:t>
            </a:r>
            <a:pPr algn="l" indent="0" marL="0">
              <a:lnSpc>
                <a:spcPct val="90000"/>
              </a:lnSpc>
              <a:buNone/>
            </a:pPr>
            <a:r>
              <a:rPr lang="en-US" sz="5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Слишком мелкий масштаб делает план бесполезным: детали сливаются, а расстояния трудно сравнивать. Слишком крупный масштаб, наоборот, может не уместить весь участок на листе.
</a:t>
            </a:r>
            <a:endParaRPr lang="en-US" sz="1200" dirty="0"/>
          </a:p>
        </p:txBody>
      </p:sp>
      <p:sp>
        <p:nvSpPr>
          <p:cNvPr id="11" name="Text 4"/>
          <p:cNvSpPr txBox="1"/>
          <p:nvPr/>
        </p:nvSpPr>
        <p:spPr>
          <a:xfrm>
            <a:off x="421772" y="2958305"/>
            <a:ext cx="3999997" cy="1216046"/>
          </a:xfrm>
          <a:prstGeom prst="rect">
            <a:avLst/>
          </a:prstGeom>
          <a:noFill/>
          <a:ln/>
        </p:spPr>
        <p:txBody>
          <a:bodyPr wrap="square" lIns="0" tIns="0" rIns="0" bIns="0" rtlCol="0" anchor="t"/>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Нарушенные расстояния
</a:t>
            </a:r>
            <a:pPr algn="l" indent="0" marL="0">
              <a:lnSpc>
                <a:spcPct val="90000"/>
              </a:lnSpc>
              <a:buNone/>
            </a:pPr>
            <a:r>
              <a:rPr lang="en-US" sz="5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Когда объекты расположены слишком близко или далеко на бумаге, план теряет пропорции. Из-за этого вход, дерево и скамейка перестают соответствовать реальному положению на местности.
</a:t>
            </a:r>
            <a:endParaRPr lang="en-US" sz="1200" dirty="0"/>
          </a:p>
        </p:txBody>
      </p:sp>
      <p:sp>
        <p:nvSpPr>
          <p:cNvPr id="12" name="Text 5"/>
          <p:cNvSpPr txBox="1"/>
          <p:nvPr/>
        </p:nvSpPr>
        <p:spPr>
          <a:xfrm>
            <a:off x="4646239" y="2958305"/>
            <a:ext cx="4080628" cy="1216046"/>
          </a:xfrm>
          <a:prstGeom prst="rect">
            <a:avLst/>
          </a:prstGeom>
          <a:noFill/>
          <a:ln/>
        </p:spPr>
        <p:txBody>
          <a:bodyPr wrap="square" lIns="0" tIns="0" rIns="0" bIns="0" rtlCol="0" anchor="t"/>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Лишние пересечения
</a:t>
            </a:r>
            <a:pPr algn="l" indent="0" marL="0">
              <a:lnSpc>
                <a:spcPct val="90000"/>
              </a:lnSpc>
              <a:buNone/>
            </a:pPr>
            <a:r>
              <a:rPr lang="en-US" sz="5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Линии не должны пересекаться без причины, иначе схема становится запутанной. Перед завершением плана нужно проверить все повороты, контуры и подписи, чтобы убрать лишние пересечения.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2218" b="1" dirty="0">
                <a:solidFill>
                  <a:srgbClr val="F4EDDB"/>
                </a:solidFill>
                <a:latin typeface="Arial" pitchFamily="34" charset="0"/>
                <a:ea typeface="Arial" pitchFamily="34" charset="-122"/>
                <a:cs typeface="Arial" pitchFamily="34" charset="-120"/>
              </a:rPr>
              <a:t>Мини-практика: условное описание участка
</a:t>
            </a:r>
            <a:endParaRPr lang="en-US" sz="2218" dirty="0"/>
          </a:p>
        </p:txBody>
      </p:sp>
      <p:sp>
        <p:nvSpPr>
          <p:cNvPr id="9" name="Text 1"/>
          <p:cNvSpPr txBox="1"/>
          <p:nvPr/>
        </p:nvSpPr>
        <p:spPr>
          <a:xfrm>
            <a:off x="559405" y="2551753"/>
            <a:ext cx="1632232" cy="1631915"/>
          </a:xfrm>
          <a:prstGeom prst="rect">
            <a:avLst/>
          </a:prstGeom>
          <a:noFill/>
          <a:ln/>
        </p:spPr>
        <p:txBody>
          <a:bodyPr wrap="square" lIns="0" tIns="0" rIns="0" bIns="0" rtlCol="0" anchor="ctr"/>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Определяем основу
</a:t>
            </a:r>
            <a:pPr algn="l" indent="0" marL="0">
              <a:lnSpc>
                <a:spcPct val="90000"/>
              </a:lnSpc>
              <a:buNone/>
            </a:pPr>
            <a:r>
              <a:rPr lang="en-US" sz="4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00" dirty="0">
                <a:solidFill>
                  <a:srgbClr val="000000"/>
                </a:solidFill>
                <a:latin typeface="Arial" pitchFamily="34" charset="0"/>
                <a:ea typeface="Arial" pitchFamily="34" charset="-122"/>
                <a:cs typeface="Arial" pitchFamily="34" charset="-120"/>
              </a:rPr>
              <a:t>Сначала выделите главную опору для схемы: школьный двор находится севернее стадиона. Это помогает сразу задать общее направление и правильно разместить остальные объекты относительно друг друга.
</a:t>
            </a:r>
            <a:endParaRPr lang="en-US" sz="1000" dirty="0"/>
          </a:p>
        </p:txBody>
      </p:sp>
      <p:sp>
        <p:nvSpPr>
          <p:cNvPr id="10" name="Text 2"/>
          <p:cNvSpPr txBox="1"/>
          <p:nvPr/>
        </p:nvSpPr>
        <p:spPr>
          <a:xfrm>
            <a:off x="2690338" y="2551753"/>
            <a:ext cx="1632233" cy="1631915"/>
          </a:xfrm>
          <a:prstGeom prst="rect">
            <a:avLst/>
          </a:prstGeom>
          <a:noFill/>
          <a:ln/>
        </p:spPr>
        <p:txBody>
          <a:bodyPr wrap="square" lIns="0" tIns="0" rIns="0" bIns="0" rtlCol="0" anchor="ctr"/>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Наносим ориентиры
</a:t>
            </a:r>
            <a:pPr algn="l" indent="0" marL="0">
              <a:lnSpc>
                <a:spcPct val="90000"/>
              </a:lnSpc>
              <a:buNone/>
            </a:pPr>
            <a:r>
              <a:rPr lang="en-US" sz="4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00" dirty="0">
                <a:solidFill>
                  <a:srgbClr val="000000"/>
                </a:solidFill>
                <a:latin typeface="Arial" pitchFamily="34" charset="0"/>
                <a:ea typeface="Arial" pitchFamily="34" charset="-122"/>
                <a:cs typeface="Arial" pitchFamily="34" charset="-120"/>
              </a:rPr>
              <a:t>Затем отметьте вход и отложите от него 10 метров на восток до дерева. Важно сохранить направление, чтобы расстояние и положение точки совпали с описанием.
</a:t>
            </a:r>
            <a:endParaRPr lang="en-US" sz="1000" dirty="0"/>
          </a:p>
        </p:txBody>
      </p:sp>
      <p:sp>
        <p:nvSpPr>
          <p:cNvPr id="11" name="Text 3"/>
          <p:cNvSpPr txBox="1"/>
          <p:nvPr/>
        </p:nvSpPr>
        <p:spPr>
          <a:xfrm>
            <a:off x="4842488" y="2551753"/>
            <a:ext cx="1632232" cy="1631915"/>
          </a:xfrm>
          <a:prstGeom prst="rect">
            <a:avLst/>
          </a:prstGeom>
          <a:noFill/>
          <a:ln/>
        </p:spPr>
        <p:txBody>
          <a:bodyPr wrap="square" lIns="0" tIns="0" rIns="0" bIns="0" rtlCol="0" anchor="ctr"/>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Ставим промежуточный объект
</a:t>
            </a:r>
            <a:pPr algn="l" indent="0" marL="0">
              <a:lnSpc>
                <a:spcPct val="90000"/>
              </a:lnSpc>
              <a:buNone/>
            </a:pPr>
            <a:r>
              <a:rPr lang="en-US" sz="400" b="1"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3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00" dirty="0">
                <a:solidFill>
                  <a:srgbClr val="000000"/>
                </a:solidFill>
                <a:latin typeface="Arial" pitchFamily="34" charset="0"/>
                <a:ea typeface="Arial" pitchFamily="34" charset="-122"/>
                <a:cs typeface="Arial" pitchFamily="34" charset="-120"/>
              </a:rPr>
              <a:t>После этого найдите место скамейки между входом и деревом. Она должна оказаться на той же линии, но не совпадать ни с одним из крайних объектов.
</a:t>
            </a:r>
            <a:endParaRPr lang="en-US" sz="1000" dirty="0"/>
          </a:p>
        </p:txBody>
      </p:sp>
      <p:sp>
        <p:nvSpPr>
          <p:cNvPr id="12" name="Text 4"/>
          <p:cNvSpPr txBox="1"/>
          <p:nvPr/>
        </p:nvSpPr>
        <p:spPr>
          <a:xfrm>
            <a:off x="6967523" y="2551753"/>
            <a:ext cx="1632232" cy="1631915"/>
          </a:xfrm>
          <a:prstGeom prst="rect">
            <a:avLst/>
          </a:prstGeom>
          <a:noFill/>
          <a:ln/>
        </p:spPr>
        <p:txBody>
          <a:bodyPr wrap="square" lIns="0" tIns="0" rIns="0" bIns="0" rtlCol="0" anchor="ctr"/>
          <a:lstStyle/>
          <a:p>
            <a:pPr algn="l" indent="0" marL="0">
              <a:lnSpc>
                <a:spcPct val="90000"/>
              </a:lnSpc>
              <a:buNone/>
            </a:pPr>
            <a:r>
              <a:rPr lang="en-US" sz="1000" b="1" dirty="0">
                <a:solidFill>
                  <a:srgbClr val="E01832"/>
                </a:solidFill>
                <a:latin typeface="Arial" pitchFamily="34" charset="0"/>
                <a:ea typeface="Arial" pitchFamily="34" charset="-122"/>
                <a:cs typeface="Arial" pitchFamily="34" charset="-120"/>
              </a:rPr>
              <a:t>Проверяем результат
</a:t>
            </a:r>
            <a:pPr algn="l" indent="0" marL="0">
              <a:lnSpc>
                <a:spcPct val="90000"/>
              </a:lnSpc>
              <a:buNone/>
            </a:pPr>
            <a:r>
              <a:rPr lang="en-US" sz="3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900" dirty="0">
                <a:solidFill>
                  <a:srgbClr val="000000"/>
                </a:solidFill>
                <a:latin typeface="Arial" pitchFamily="34" charset="0"/>
                <a:ea typeface="Arial" pitchFamily="34" charset="-122"/>
                <a:cs typeface="Arial" pitchFamily="34" charset="-120"/>
              </a:rPr>
              <a:t>В конце проверьте порядок: вход, скамейка, дерево. Если схема читается слева направо по заданному направлению и расстоянию, описание перенесено верно.
</a:t>
            </a:r>
            <a:endParaRPr lang="en-US" sz="1000" dirty="0"/>
          </a:p>
        </p:txBody>
      </p:sp>
      <p:sp>
        <p:nvSpPr>
          <p:cNvPr id="13" name="Text 5"/>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FFFFFF"/>
                </a:solidFill>
                <a:latin typeface="Arial" pitchFamily="34" charset="0"/>
                <a:ea typeface="Arial" pitchFamily="34" charset="-122"/>
                <a:cs typeface="Arial" pitchFamily="34" charset="-120"/>
              </a:rPr>
              <a:t>16</a:t>
            </a:r>
            <a:endParaRPr lang="en-US" sz="90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746956"/>
            <a:ext cx="8168400" cy="2646638"/>
          </a:xfrm>
          <a:prstGeom prst="rect">
            <a:avLst/>
          </a:prstGeom>
        </p:spPr>
      </p:pic>
      <p:sp>
        <p:nvSpPr>
          <p:cNvPr id="4"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FFFFFF"/>
                </a:solidFill>
                <a:latin typeface="Arial" pitchFamily="34" charset="0"/>
                <a:ea typeface="Arial" pitchFamily="34" charset="-122"/>
                <a:cs typeface="Arial" pitchFamily="34" charset="-120"/>
              </a:rPr>
              <a:t>17</a:t>
            </a:r>
            <a:endParaRPr lang="en-US" sz="908" dirty="0"/>
          </a:p>
        </p:txBody>
      </p:sp>
      <p:sp>
        <p:nvSpPr>
          <p:cNvPr id="5" name="Text 1"/>
          <p:cNvSpPr txBox="1"/>
          <p:nvPr/>
        </p:nvSpPr>
        <p:spPr>
          <a:xfrm>
            <a:off x="421775" y="464356"/>
            <a:ext cx="8182575" cy="727122"/>
          </a:xfrm>
          <a:prstGeom prst="rect">
            <a:avLst/>
          </a:prstGeom>
          <a:noFill/>
          <a:ln/>
        </p:spPr>
        <p:txBody>
          <a:bodyPr wrap="square" lIns="0" tIns="0" rIns="0" bIns="0" rtlCol="0" anchor="ctr"/>
          <a:lstStyle/>
          <a:p>
            <a:pPr algn="l" indent="0" marL="0">
              <a:lnSpc>
                <a:spcPct val="90000"/>
              </a:lnSpc>
              <a:buNone/>
            </a:pPr>
            <a:r>
              <a:rPr lang="en-US" sz="2698" b="1" dirty="0">
                <a:solidFill>
                  <a:srgbClr val="F4EDDB"/>
                </a:solidFill>
                <a:latin typeface="Arial" pitchFamily="34" charset="0"/>
                <a:ea typeface="Arial" pitchFamily="34" charset="-122"/>
                <a:cs typeface="Arial" pitchFamily="34" charset="-120"/>
              </a:rPr>
              <a:t>Как построить схему по описанию
</a:t>
            </a:r>
            <a:pPr algn="l" indent="0" marL="0">
              <a:lnSpc>
                <a:spcPct val="90000"/>
              </a:lnSpc>
              <a:buNone/>
            </a:pPr>
            <a:r>
              <a:rPr lang="en-US" sz="98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79" dirty="0">
                <a:solidFill>
                  <a:srgbClr val="FFFFFF"/>
                </a:solidFill>
                <a:latin typeface="Arial" pitchFamily="34" charset="0"/>
                <a:ea typeface="Arial" pitchFamily="34" charset="-122"/>
                <a:cs typeface="Arial" pitchFamily="34" charset="-120"/>
              </a:rPr>
              <a:t>Пример построения схемы по словесному описанию с использованием направления и расстояния.
</a:t>
            </a:r>
            <a:endParaRPr lang="en-US" sz="2698"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18</a:t>
            </a:r>
            <a:endParaRPr lang="en-US" sz="908" dirty="0"/>
          </a:p>
        </p:txBody>
      </p:sp>
      <p:sp>
        <p:nvSpPr>
          <p:cNvPr id="8" name="Text 1"/>
          <p:cNvSpPr txBox="1"/>
          <p:nvPr/>
        </p:nvSpPr>
        <p:spPr>
          <a:xfrm>
            <a:off x="581609" y="2039461"/>
            <a:ext cx="3570185" cy="733535"/>
          </a:xfrm>
          <a:prstGeom prst="rect">
            <a:avLst/>
          </a:prstGeom>
          <a:noFill/>
          <a:ln/>
        </p:spPr>
        <p:txBody>
          <a:bodyPr wrap="square" lIns="0" tIns="0" rIns="0" bIns="0" rtlCol="0" anchor="ctr"/>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Старт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Сначала выбирают точку старта и отмечают её на плане. Без исходной точки невозможно уверенно читать дальнейший путь.
</a:t>
            </a:r>
            <a:endParaRPr lang="en-US" sz="1200" dirty="0"/>
          </a:p>
        </p:txBody>
      </p:sp>
      <p:sp>
        <p:nvSpPr>
          <p:cNvPr id="9" name="Text 2"/>
          <p:cNvSpPr txBox="1"/>
          <p:nvPr/>
        </p:nvSpPr>
        <p:spPr>
          <a:xfrm>
            <a:off x="581038" y="3070721"/>
            <a:ext cx="3570185" cy="733534"/>
          </a:xfrm>
          <a:prstGeom prst="rect">
            <a:avLst/>
          </a:prstGeom>
          <a:noFill/>
          <a:ln/>
        </p:spPr>
        <p:txBody>
          <a:bodyPr wrap="square" lIns="0" tIns="0" rIns="0" bIns="0" rtlCol="0" anchor="ctr"/>
          <a:lstStyle/>
          <a:p>
            <a:pPr algn="l" indent="0" marL="0">
              <a:lnSpc>
                <a:spcPct val="90000"/>
              </a:lnSpc>
              <a:buNone/>
            </a:pPr>
            <a:r>
              <a:rPr lang="en-US" sz="1163" b="1" dirty="0">
                <a:solidFill>
                  <a:srgbClr val="E01832"/>
                </a:solidFill>
                <a:latin typeface="Arial" pitchFamily="34" charset="0"/>
                <a:ea typeface="Arial" pitchFamily="34" charset="-122"/>
                <a:cs typeface="Arial" pitchFamily="34" charset="-120"/>
              </a:rPr>
              <a:t>Контрольные точки
</a:t>
            </a:r>
            <a:pPr algn="l" indent="0" marL="0">
              <a:lnSpc>
                <a:spcPct val="90000"/>
              </a:lnSpc>
              <a:buNone/>
            </a:pPr>
            <a:r>
              <a:rPr lang="en-US" sz="484"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66" dirty="0">
                <a:solidFill>
                  <a:srgbClr val="180939"/>
                </a:solidFill>
                <a:latin typeface="Arial" pitchFamily="34" charset="0"/>
                <a:ea typeface="Arial" pitchFamily="34" charset="-122"/>
                <a:cs typeface="Arial" pitchFamily="34" charset="-120"/>
              </a:rPr>
              <a:t>Потом находят контрольные ориентиры: поворот, мост, здание, развилку. Они помогают не потеряться и проверить, что движение идёт в нужном направлении.
</a:t>
            </a:r>
            <a:endParaRPr lang="en-US" sz="1163" dirty="0"/>
          </a:p>
        </p:txBody>
      </p:sp>
      <p:sp>
        <p:nvSpPr>
          <p:cNvPr id="10" name="Text 3"/>
          <p:cNvSpPr txBox="1"/>
          <p:nvPr/>
        </p:nvSpPr>
        <p:spPr>
          <a:xfrm>
            <a:off x="4652164" y="2039461"/>
            <a:ext cx="3570185" cy="733535"/>
          </a:xfrm>
          <a:prstGeom prst="rect">
            <a:avLst/>
          </a:prstGeom>
          <a:noFill/>
          <a:ln/>
        </p:spPr>
        <p:txBody>
          <a:bodyPr wrap="square" lIns="0" tIns="0" rIns="0" bIns="0" rtlCol="0" anchor="ctr"/>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Финиш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В конце сверяют конечный объект с планом и убеждаются, что не пропущен ни один поворот. Это экономит время и снижает риск ошибки.
</a:t>
            </a:r>
            <a:endParaRPr lang="en-US" sz="1200" dirty="0"/>
          </a:p>
        </p:txBody>
      </p:sp>
      <p:sp>
        <p:nvSpPr>
          <p:cNvPr id="11" name="Text 4"/>
          <p:cNvSpPr txBox="1"/>
          <p:nvPr/>
        </p:nvSpPr>
        <p:spPr>
          <a:xfrm>
            <a:off x="4651593" y="3070721"/>
            <a:ext cx="3570185" cy="733534"/>
          </a:xfrm>
          <a:prstGeom prst="rect">
            <a:avLst/>
          </a:prstGeom>
          <a:noFill/>
          <a:ln/>
        </p:spPr>
        <p:txBody>
          <a:bodyPr wrap="square" lIns="0" tIns="0" rIns="0" bIns="0" rtlCol="0" anchor="ctr"/>
          <a:lstStyle/>
          <a:p>
            <a:pPr algn="l" indent="0" marL="0">
              <a:lnSpc>
                <a:spcPct val="90000"/>
              </a:lnSpc>
              <a:buNone/>
            </a:pPr>
            <a:r>
              <a:rPr lang="en-US" sz="1095" b="1" dirty="0">
                <a:solidFill>
                  <a:srgbClr val="E01832"/>
                </a:solidFill>
                <a:latin typeface="Arial" pitchFamily="34" charset="0"/>
                <a:ea typeface="Arial" pitchFamily="34" charset="-122"/>
                <a:cs typeface="Arial" pitchFamily="34" charset="-120"/>
              </a:rPr>
              <a:t>Путь по шагам
</a:t>
            </a:r>
            <a:pPr algn="l" indent="0" marL="0">
              <a:lnSpc>
                <a:spcPct val="90000"/>
              </a:lnSpc>
              <a:buNone/>
            </a:pPr>
            <a:r>
              <a:rPr lang="en-US" sz="45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03" dirty="0">
                <a:solidFill>
                  <a:srgbClr val="180939"/>
                </a:solidFill>
                <a:latin typeface="Arial" pitchFamily="34" charset="0"/>
                <a:ea typeface="Arial" pitchFamily="34" charset="-122"/>
                <a:cs typeface="Arial" pitchFamily="34" charset="-120"/>
              </a:rPr>
              <a:t>Далее читают маршрут по порядку действий: прямо, направо, налево, до следующего ориентира. Такой способ удобен, когда путь состоит из нескольких коротких отрезков.
</a:t>
            </a:r>
            <a:endParaRPr lang="en-US" sz="1095" dirty="0"/>
          </a:p>
        </p:txBody>
      </p:sp>
      <p:sp>
        <p:nvSpPr>
          <p:cNvPr id="12" name="Text 5"/>
          <p:cNvSpPr txBox="1"/>
          <p:nvPr/>
        </p:nvSpPr>
        <p:spPr>
          <a:xfrm>
            <a:off x="421774" y="492450"/>
            <a:ext cx="8294400" cy="592200"/>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Как план помогает найти путь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908" dirty="0">
                <a:solidFill>
                  <a:srgbClr val="E01832"/>
                </a:solidFill>
                <a:latin typeface="Arial" pitchFamily="34" charset="0"/>
                <a:ea typeface="Arial" pitchFamily="34" charset="-122"/>
                <a:cs typeface="Arial" pitchFamily="34" charset="-120"/>
              </a:rPr>
              <a:t>19</a:t>
            </a:r>
            <a:endParaRPr lang="en-US" sz="908" dirty="0"/>
          </a:p>
        </p:txBody>
      </p:sp>
      <p:sp>
        <p:nvSpPr>
          <p:cNvPr id="8" name="Text 1"/>
          <p:cNvSpPr txBox="1"/>
          <p:nvPr/>
        </p:nvSpPr>
        <p:spPr>
          <a:xfrm>
            <a:off x="421776" y="492453"/>
            <a:ext cx="5285850" cy="592207"/>
          </a:xfrm>
          <a:prstGeom prst="rect">
            <a:avLst/>
          </a:prstGeom>
          <a:noFill/>
          <a:ln/>
        </p:spPr>
        <p:txBody>
          <a:bodyPr wrap="square" lIns="0" tIns="0" rIns="0" bIns="0" rtlCol="0" anchor="ctr"/>
          <a:lstStyle/>
          <a:p>
            <a:pPr algn="l" indent="0" marL="0">
              <a:lnSpc>
                <a:spcPct val="90000"/>
              </a:lnSpc>
              <a:buNone/>
            </a:pPr>
            <a:r>
              <a:rPr lang="en-US" sz="2982" b="1" dirty="0">
                <a:solidFill>
                  <a:srgbClr val="E01832"/>
                </a:solidFill>
                <a:latin typeface="Arial" pitchFamily="34" charset="0"/>
                <a:ea typeface="Arial" pitchFamily="34" charset="-122"/>
                <a:cs typeface="Arial" pitchFamily="34" charset="-120"/>
              </a:rPr>
              <a:t>План для задач и экскурсий
</a:t>
            </a:r>
            <a:endParaRPr lang="en-US" sz="2982" dirty="0"/>
          </a:p>
        </p:txBody>
      </p:sp>
      <p:sp>
        <p:nvSpPr>
          <p:cNvPr id="9" name="Text 2"/>
          <p:cNvSpPr txBox="1"/>
          <p:nvPr/>
        </p:nvSpPr>
        <p:spPr>
          <a:xfrm>
            <a:off x="413147" y="606753"/>
            <a:ext cx="5285850" cy="592207"/>
          </a:xfrm>
          <a:prstGeom prst="rect">
            <a:avLst/>
          </a:prstGeom>
          <a:noFill/>
          <a:ln/>
        </p:spPr>
        <p:txBody>
          <a:bodyPr wrap="square" lIns="0" tIns="0" rIns="0" bIns="0" rtlCol="0" anchor="ctr"/>
          <a:lstStyle/>
          <a:p>
            <a:pPr algn="l" indent="0" marL="0">
              <a:lnSpc>
                <a:spcPct val="90000"/>
              </a:lnSpc>
              <a:buNone/>
            </a:pPr>
            <a:r>
              <a:rPr lang="en-US" sz="2982" b="1" dirty="0">
                <a:solidFill>
                  <a:srgbClr val="F4EDDB"/>
                </a:solidFill>
                <a:latin typeface="Arial" pitchFamily="34" charset="0"/>
                <a:ea typeface="Arial" pitchFamily="34" charset="-122"/>
                <a:cs typeface="Arial" pitchFamily="34" charset="-120"/>
              </a:rPr>
              <a:t>План для задач и экскурсий
</a:t>
            </a:r>
            <a:endParaRPr lang="en-US" sz="2982" dirty="0"/>
          </a:p>
        </p:txBody>
      </p:sp>
      <p:sp>
        <p:nvSpPr>
          <p:cNvPr id="10" name="Text 3"/>
          <p:cNvSpPr txBox="1"/>
          <p:nvPr/>
        </p:nvSpPr>
        <p:spPr>
          <a:xfrm>
            <a:off x="413149" y="1813561"/>
            <a:ext cx="1699875" cy="2468863"/>
          </a:xfrm>
          <a:prstGeom prst="rect">
            <a:avLst/>
          </a:prstGeom>
          <a:noFill/>
          <a:ln/>
        </p:spPr>
        <p:txBody>
          <a:bodyPr wrap="square" lIns="0" tIns="0" rIns="0" bIns="0" rtlCol="0" anchor="t"/>
          <a:lstStyle/>
          <a:p>
            <a:pPr algn="l" indent="0" marL="0">
              <a:lnSpc>
                <a:spcPct val="90000"/>
              </a:lnSpc>
              <a:buNone/>
            </a:pPr>
            <a:r>
              <a:rPr lang="en-US" sz="1000" b="1" dirty="0">
                <a:solidFill>
                  <a:srgbClr val="F4EDDB"/>
                </a:solidFill>
                <a:latin typeface="Arial" pitchFamily="34" charset="0"/>
                <a:ea typeface="Arial" pitchFamily="34" charset="-122"/>
                <a:cs typeface="Arial" pitchFamily="34" charset="-120"/>
              </a:rPr>
              <a:t>Проверка ориентации
</a:t>
            </a:r>
            <a:pPr algn="l" indent="0" marL="0">
              <a:lnSpc>
                <a:spcPct val="90000"/>
              </a:lnSpc>
              <a:buNone/>
            </a:pPr>
            <a:r>
              <a:rPr lang="en-US" sz="300"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00"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00" dirty="0">
                <a:solidFill>
                  <a:srgbClr val="FFFFFF"/>
                </a:solidFill>
                <a:latin typeface="Arial" pitchFamily="34" charset="0"/>
                <a:ea typeface="Arial" pitchFamily="34" charset="-122"/>
                <a:cs typeface="Arial" pitchFamily="34" charset="-120"/>
              </a:rPr>
              <a:t>Перед выполнением задания сначала смотрят, куда направлен север. Это исключает путаницу между правой и левой стороной плана и помогает правильно построить маршрут.
</a:t>
            </a:r>
            <a:endParaRPr lang="en-US" sz="1000" dirty="0"/>
          </a:p>
        </p:txBody>
      </p:sp>
      <p:sp>
        <p:nvSpPr>
          <p:cNvPr id="11" name="Text 4"/>
          <p:cNvSpPr txBox="1"/>
          <p:nvPr/>
        </p:nvSpPr>
        <p:spPr>
          <a:xfrm>
            <a:off x="2605992" y="1813561"/>
            <a:ext cx="1699875" cy="2468863"/>
          </a:xfrm>
          <a:prstGeom prst="rect">
            <a:avLst/>
          </a:prstGeom>
          <a:noFill/>
          <a:ln/>
        </p:spPr>
        <p:txBody>
          <a:bodyPr wrap="square" lIns="0" tIns="0" rIns="0" bIns="0" rtlCol="0" anchor="t"/>
          <a:lstStyle/>
          <a:p>
            <a:pPr algn="l" indent="0" marL="0">
              <a:lnSpc>
                <a:spcPct val="90000"/>
              </a:lnSpc>
              <a:buNone/>
            </a:pPr>
            <a:r>
              <a:rPr lang="en-US" sz="1000" b="1" dirty="0">
                <a:solidFill>
                  <a:srgbClr val="F4EDDB"/>
                </a:solidFill>
                <a:latin typeface="Arial" pitchFamily="34" charset="0"/>
                <a:ea typeface="Arial" pitchFamily="34" charset="-122"/>
                <a:cs typeface="Arial" pitchFamily="34" charset="-120"/>
              </a:rPr>
              <a:t>Чтение легенды
</a:t>
            </a:r>
            <a:pPr algn="l" indent="0" marL="0">
              <a:lnSpc>
                <a:spcPct val="90000"/>
              </a:lnSpc>
              <a:buNone/>
            </a:pPr>
            <a:r>
              <a:rPr lang="en-US" sz="300"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00"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00" dirty="0">
                <a:solidFill>
                  <a:srgbClr val="FFFFFF"/>
                </a:solidFill>
                <a:latin typeface="Arial" pitchFamily="34" charset="0"/>
                <a:ea typeface="Arial" pitchFamily="34" charset="-122"/>
                <a:cs typeface="Arial" pitchFamily="34" charset="-120"/>
              </a:rPr>
              <a:t>Затем читают легенду и сравнивают условные знаки с объектами на схеме. Так легче понять, где дорога, здание, вода или зелёная зона.
</a:t>
            </a:r>
            <a:endParaRPr lang="en-US" sz="1000" dirty="0"/>
          </a:p>
        </p:txBody>
      </p:sp>
      <p:sp>
        <p:nvSpPr>
          <p:cNvPr id="12" name="Text 5"/>
          <p:cNvSpPr txBox="1"/>
          <p:nvPr/>
        </p:nvSpPr>
        <p:spPr>
          <a:xfrm>
            <a:off x="4798835" y="1813561"/>
            <a:ext cx="1699875" cy="2468863"/>
          </a:xfrm>
          <a:prstGeom prst="rect">
            <a:avLst/>
          </a:prstGeom>
          <a:noFill/>
          <a:ln/>
        </p:spPr>
        <p:txBody>
          <a:bodyPr wrap="square" lIns="0" tIns="0" rIns="0" bIns="0" rtlCol="0" anchor="t"/>
          <a:lstStyle/>
          <a:p>
            <a:pPr algn="l" indent="0" marL="0">
              <a:lnSpc>
                <a:spcPct val="90000"/>
              </a:lnSpc>
              <a:buNone/>
            </a:pPr>
            <a:r>
              <a:rPr lang="en-US" sz="1000" b="1" dirty="0">
                <a:solidFill>
                  <a:srgbClr val="F4EDDB"/>
                </a:solidFill>
                <a:latin typeface="Arial" pitchFamily="34" charset="0"/>
                <a:ea typeface="Arial" pitchFamily="34" charset="-122"/>
                <a:cs typeface="Arial" pitchFamily="34" charset="-120"/>
              </a:rPr>
              <a:t>Работа с расстоянием
</a:t>
            </a:r>
            <a:pPr algn="l" indent="0" marL="0">
              <a:lnSpc>
                <a:spcPct val="90000"/>
              </a:lnSpc>
              <a:buNone/>
            </a:pPr>
            <a:r>
              <a:rPr lang="en-US" sz="300"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00"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00" dirty="0">
                <a:solidFill>
                  <a:srgbClr val="FFFFFF"/>
                </a:solidFill>
                <a:latin typeface="Arial" pitchFamily="34" charset="0"/>
                <a:ea typeface="Arial" pitchFamily="34" charset="-122"/>
                <a:cs typeface="Arial" pitchFamily="34" charset="-120"/>
              </a:rPr>
              <a:t>После этого оценивают расстояния и масштаб, чтобы не ошибиться при переходе от бумаги к местности. Особенно важно это на экскурсиях, где один неверный шаг меняет весь путь.
</a:t>
            </a:r>
            <a:endParaRPr lang="en-US" sz="1000" dirty="0"/>
          </a:p>
        </p:txBody>
      </p:sp>
      <p:sp>
        <p:nvSpPr>
          <p:cNvPr id="13" name="Text 6"/>
          <p:cNvSpPr txBox="1"/>
          <p:nvPr/>
        </p:nvSpPr>
        <p:spPr>
          <a:xfrm>
            <a:off x="6991679" y="1813561"/>
            <a:ext cx="1699875" cy="2468863"/>
          </a:xfrm>
          <a:prstGeom prst="rect">
            <a:avLst/>
          </a:prstGeom>
          <a:noFill/>
          <a:ln/>
        </p:spPr>
        <p:txBody>
          <a:bodyPr wrap="square" lIns="0" tIns="0" rIns="0" bIns="0" rtlCol="0" anchor="t"/>
          <a:lstStyle/>
          <a:p>
            <a:pPr algn="l" indent="0" marL="0">
              <a:lnSpc>
                <a:spcPct val="90000"/>
              </a:lnSpc>
              <a:buNone/>
            </a:pPr>
            <a:r>
              <a:rPr lang="en-US" sz="1000" b="1" dirty="0">
                <a:solidFill>
                  <a:srgbClr val="F4EDDB"/>
                </a:solidFill>
                <a:latin typeface="Arial" pitchFamily="34" charset="0"/>
                <a:ea typeface="Arial" pitchFamily="34" charset="-122"/>
                <a:cs typeface="Arial" pitchFamily="34" charset="-120"/>
              </a:rPr>
              <a:t>Выбор пути
</a:t>
            </a:r>
            <a:pPr algn="l" indent="0" marL="0">
              <a:lnSpc>
                <a:spcPct val="90000"/>
              </a:lnSpc>
              <a:buNone/>
            </a:pPr>
            <a:r>
              <a:rPr lang="en-US" sz="300" b="1"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300"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00" dirty="0">
                <a:solidFill>
                  <a:srgbClr val="FFFFFF"/>
                </a:solidFill>
                <a:latin typeface="Arial" pitchFamily="34" charset="0"/>
                <a:ea typeface="Arial" pitchFamily="34" charset="-122"/>
                <a:cs typeface="Arial" pitchFamily="34" charset="-120"/>
              </a:rPr>
              <a:t>В конце выбирают безопасный и удобный маршрут, отмечая главные ориентиры. Если план точный, нужную точку находят быстро и без лишних остановок.
</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519814" y="1574238"/>
            <a:ext cx="6104374" cy="2193894"/>
          </a:xfrm>
          <a:prstGeom prst="rect">
            <a:avLst/>
          </a:prstGeom>
          <a:noFill/>
          <a:ln/>
        </p:spPr>
        <p:txBody>
          <a:bodyPr wrap="square" lIns="0" tIns="0" rIns="0" bIns="0" rtlCol="0" anchor="ctr"/>
          <a:lstStyle/>
          <a:p>
            <a:pPr algn="ctr" indent="0" marL="0">
              <a:lnSpc>
                <a:spcPct val="90000"/>
              </a:lnSpc>
              <a:buNone/>
            </a:pPr>
            <a:r>
              <a:rPr lang="en-US" sz="3300" b="1" dirty="0">
                <a:solidFill>
                  <a:srgbClr val="F4EDDB"/>
                </a:solidFill>
                <a:latin typeface="Arial" pitchFamily="34" charset="0"/>
                <a:ea typeface="Arial" pitchFamily="34" charset="-122"/>
                <a:cs typeface="Arial" pitchFamily="34" charset="-120"/>
              </a:rPr>
              <a:t>План местности — это язык пространства
</a:t>
            </a:r>
            <a:pPr algn="ctr"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ctr" indent="0" marL="0">
              <a:lnSpc>
                <a:spcPct val="90000"/>
              </a:lnSpc>
              <a:buNone/>
            </a:pPr>
            <a:r>
              <a:rPr lang="en-US" sz="1200" dirty="0">
                <a:solidFill>
                  <a:srgbClr val="FFFFFF"/>
                </a:solidFill>
                <a:latin typeface="Arial" pitchFamily="34" charset="0"/>
                <a:ea typeface="Arial" pitchFamily="34" charset="-122"/>
                <a:cs typeface="Arial" pitchFamily="34" charset="-120"/>
              </a:rPr>
              <a:t>План местности учит видеть пространство точно и понятно: распознавать направления, читать масштаб, понимать условные знаки и уверенно строить схему участка по описанию и измерениям.
</a:t>
            </a:r>
            <a:endParaRPr lang="en-US" sz="3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2026-07-26T17:31:54Z</dcterms:created>
  <dcterms:modified xsi:type="dcterms:W3CDTF">2026-07-26T17:31:54Z</dcterms:modified>
</cp:coreProperties>
</file>