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Природопользование и устойчивое развитие: как сохранить ресурсы и качество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природу разумно и не подорвать основы будущего?
</a:t>
            </a:r>
            <a:endParaRPr lang="en-US" sz="3245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 школьной географии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 хозяйства усиливает нагрузку на природу. География показывает, как ресурсы, производство, транспорт и расселение связаны в пространстве и почему устойчивое развитие стало необходимостью для настоящего и будущего поколений.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природопользование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понятия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Природопользование означает использование человеком природных условий и ресурсов для жизни, производства и отдыха. Оно включает добычу сырья, водопользование, земледелие, строительство, транспорт и рекреацию.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Рациональная модель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 предполагает экономный расход ресурсов, восстановление нарушенных территорий и учёт последствий. Такая модель помогает снижать потери и поддерживать природную основу хозяйства.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Нерациональная модель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Нерациональное природопользование ведёт к перерасходу ресурсов, загрязнению и деградации природных комплексов. В итоге краткосрочная выгода часто оборачивается долгосрочными потерями для общества.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аспект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географии это понятие связано с оценкой природно-ресурсного потенциала территории, различиями между регионами и тем, как размещение хозяйства влияет на использование природных богатств.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основы устойчивого развития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основы устойчивого развития
</a:t>
            </a:r>
            <a:endParaRPr lang="en-US" sz="2927" dirty="0"/>
          </a:p>
        </p:txBody>
      </p:sp>
      <p:sp>
        <p:nvSpPr>
          <p:cNvPr id="10" name="Text 3"/>
          <p:cNvSpPr txBox="1"/>
          <p:nvPr/>
        </p:nvSpPr>
        <p:spPr>
          <a:xfrm>
            <a:off x="4708924" y="1530589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основа
</a:t>
            </a:r>
            <a:pPr algn="l" indent="0" marL="0">
              <a:lnSpc>
                <a:spcPct val="90000"/>
              </a:lnSpc>
              <a:buNone/>
            </a:pPr>
            <a:r>
              <a:rPr lang="en-US" sz="4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связана с сохранением экосистем, биоразнообразия, чистой воды и воздуха. Без поддержания природных систем невозможно обеспечить устойчивость жизни и хозяйства на длительный срок.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4708924" y="2615720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основа
</a:t>
            </a:r>
            <a:pPr algn="l" indent="0" marL="0">
              <a:lnSpc>
                <a:spcPct val="90000"/>
              </a:lnSpc>
              <a:buNone/>
            </a:pPr>
            <a:r>
              <a:rPr lang="en-US" sz="4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составляющая требует эффективности производства, снижения потерь и внедрения ресурсосберегающих технологий. Экономический рост становится устойчивым только при меньшей нагрузке на природу.
</a:t>
            </a:r>
            <a:endParaRPr lang="en-US" sz="1151" dirty="0"/>
          </a:p>
        </p:txBody>
      </p:sp>
      <p:sp>
        <p:nvSpPr>
          <p:cNvPr id="12" name="Text 5"/>
          <p:cNvSpPr txBox="1"/>
          <p:nvPr/>
        </p:nvSpPr>
        <p:spPr>
          <a:xfrm>
            <a:off x="4708924" y="3700852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основа
</a:t>
            </a:r>
            <a:pPr algn="l" indent="0" marL="0">
              <a:lnSpc>
                <a:spcPct val="90000"/>
              </a:lnSpc>
              <a:buNone/>
            </a:pPr>
            <a:r>
              <a:rPr lang="en-US" sz="4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отражает качество жизни, здоровье населения, доступ к благам и экологическую справедливость. Устойчивое развитие должно быть полезным не только для экономики, но и для людей.
</a:t>
            </a:r>
            <a:endParaRPr lang="en-US" sz="115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воздействие на природу распределяется неравномерно: одни отрасли формируют выбросы, другие — расход воды и отходы.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энергетика и промышленность, но совокупный эффект отраслей формирует общую экологическую нагрузку территории.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экологической нагрузки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учебным материалам по географии и экологии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рационального природопользования
</a:t>
            </a:r>
            <a:endParaRPr lang="en-US" sz="259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следует расходовать бережно, избегая лишних потерь на всех этапах добычи, переработки и потребления. Чем ниже расход сырья, тем устойчивее хозяйственная система.
</a:t>
            </a:r>
            <a:endParaRPr lang="en-US" sz="1019" dirty="0"/>
          </a:p>
        </p:txBody>
      </p:sp>
      <p:sp>
        <p:nvSpPr>
          <p:cNvPr id="13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использование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34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нужно использовать максимально полно, извлекая полезные компоненты и снижая количество отходов. Такой подход повышает эффективность производства и уменьшает потребность в новых месторождениях.
</a:t>
            </a:r>
            <a:endParaRPr lang="en-US" sz="957" dirty="0"/>
          </a:p>
        </p:txBody>
      </p:sp>
      <p:sp>
        <p:nvSpPr>
          <p:cNvPr id="14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загрязнения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Гораздо лучше предупреждать выбросы и сбросы, чем устранять их последствия. Для этого применяются фильтры, очистные сооружения, экологические нормы и контроль за технологиями.
</a:t>
            </a:r>
            <a:endParaRPr lang="en-US" sz="1019" dirty="0"/>
          </a:p>
        </p:txBody>
      </p:sp>
      <p:sp>
        <p:nvSpPr>
          <p:cNvPr id="15" name="Text 5"/>
          <p:cNvSpPr txBox="1"/>
          <p:nvPr/>
        </p:nvSpPr>
        <p:spPr>
          <a:xfrm>
            <a:off x="1899413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территорий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Нарушенные земли, леса, водоёмы и почвы требуют рекультивации и восстановления. Это помогает вернуть территории в хозяйственный оборот и сократить долговременный ущерб природе.
</a:t>
            </a:r>
            <a:endParaRPr lang="en-US" sz="1019" dirty="0"/>
          </a:p>
        </p:txBody>
      </p:sp>
      <p:sp>
        <p:nvSpPr>
          <p:cNvPr id="16" name="Text 6"/>
          <p:cNvSpPr txBox="1"/>
          <p:nvPr/>
        </p:nvSpPr>
        <p:spPr>
          <a:xfrm>
            <a:off x="4736872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цикл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должны по возможности возвращаться в производство как вторичное сырьё. Раздельный сбор и переработка снижают нагрузку на полигоны и уменьшают добычу первичных ресурсов.
</a:t>
            </a:r>
            <a:endParaRPr lang="en-US" sz="10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 нерациональное природопользование: сравнение моделей
</a:t>
            </a:r>
            <a:endParaRPr lang="en-US" sz="196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две модели по ключевым критериям и показывает, почему экологическая и экономическая устойчивость требуют долгосрочного подхода.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Рациональная модель снижает риски и сохраняет потенциал территории, тогда как нерациональная даёт краткий выигрыш ценой будущих потерь.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и экологические обзоры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принимается экологически ответственное решение
</a:t>
            </a:r>
            <a:pPr algn="l" indent="0" marL="0">
              <a:lnSpc>
                <a:spcPct val="90000"/>
              </a:lnSpc>
              <a:buNone/>
            </a:pPr>
            <a:r>
              <a:rPr lang="en-US" sz="8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выборе проекта с учётом экологических и экономических последствий
</a:t>
            </a:r>
            <a:endParaRPr lang="en-US" sz="233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важнейший и уязвимый ресурс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запас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составляет менее 3% мировых запасов, а пригодная для использования доля ещё меньше. Поэтому водные ресурсы относятся к наиболее уязвимым и ценным.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потери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воды, неэффективное орошение и утечки в сетях уменьшают доступные запасы. Даже там, где вода есть, её качество часто становится ограничивающим фактором.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 неравенство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засушливых районах воды не хватает для населения и хозяйства. Проблему усиливают неравномерное распределение рек, озёр и подземных вод по территории.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экономии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водопользование включает капельное орошение, очистку стоков, повторное использование воды и снижение потерь в городских и сельскохозяйственных системах.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позволяет направлять ценные материалы в переработку и уменьшать площадь полигонов. Особенно заметен эффект для бумаги, стекла и металла.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переработка, тем ниже потребность в первичном сырье и экологическая нагрузка. Наибольший резерв улучшения связан с пластиком и органическими отходами.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Отходы, переработка и замкнутый цикл ресурсов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учебным материалам по географии и экологии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720" y="1804000"/>
            <a:ext cx="34545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5130" y="1804000"/>
            <a:ext cx="39480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03668" y="3336371"/>
            <a:ext cx="39480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как регулятор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смягчают климат, удерживают влагу, поглощают углекислый газ и защищают водосборы. Их сохранение поддерживает устойчивость территорий, а вырубка быстро усиливает эрозию, засухи и климатические колебания.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как основа хозяйства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обеспечивают сельское хозяйство, но легко теряют качество из-за эрозии, засоления, загрязнения и неправильной обработки. Их восстановление требует времени, поэтому деградация особенно опасна.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 запас прочности
</a:t>
            </a:r>
            <a:pPr algn="l" indent="0" marL="0">
              <a:lnSpc>
                <a:spcPct val="90000"/>
              </a:lnSpc>
              <a:buNone/>
            </a:pPr>
            <a:r>
              <a:rPr lang="en-US" sz="59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помогает экосистемам переживать засухи, болезни и нашествия вредителей. Когда видов становится меньше, природа хуже самовосстанавливается, а хозяйство теряет природную опору.
</a:t>
            </a:r>
            <a:endParaRPr lang="en-US" sz="1289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капитал: леса, почвы и биоразнообразие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экологической политики и их действие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меры делают загрязнение менее выгодным и поддерживают более чистые технологии.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результативны меры, которые одновременно стимулируют экологичное поведение, ограничивают вред и поддерживаются контролем.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и экологии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сельское хозяйство и продовольственная безопасность
</a:t>
            </a:r>
            <a:endParaRPr lang="en-US" sz="2423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почв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Севооборот, минимальная обработка и защита от эрозии помогают сохранять плодородие. Без этих мер урожайность может временно держаться, но почвенный ресурс быстро истощается.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Капельное орошение и точное планирование полива уменьшают потери воды и делают производство устойчивее в засушливых районах. Это особенно важно при растущей конкуренции за водные ресурсы.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химической нагрузки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внесение удобрений и биологическая защита растений уменьшают загрязнение почв и водоёмов. Такие подходы сохраняют здоровье экосистем и повышают качество сельскохозяйственной продукции.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продовольственная база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безопасность зависит не только от объёма урожая, но и от способности хозяйства сохранять ресурсы на десятилетия. Устойчивые практики делают производство более стабильным.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возобновляемой энергетики сопровождается развитием сетей, накопителей и более гибкого управления спросом.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энергетике идёт постепенно, но именно он определяет снижение выбросов и долгосрочную устойчивость экономики.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будущего: переход от ископаемого топлива к возобновляемым источникам
</a:t>
            </a:r>
            <a:endParaRPr lang="en-US" sz="2736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IEA и IPCC, 2020-е годы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 экологических решений
</a:t>
            </a:r>
            <a:endParaRPr lang="en-US" sz="2590" dirty="0"/>
          </a:p>
        </p:txBody>
      </p:sp>
      <p:sp>
        <p:nvSpPr>
          <p:cNvPr id="11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 экологических решений
</a:t>
            </a:r>
            <a:endParaRPr lang="en-US" sz="2725" dirty="0"/>
          </a:p>
        </p:txBody>
      </p:sp>
      <p:sp>
        <p:nvSpPr>
          <p:cNvPr id="12" name="Text 3"/>
          <p:cNvSpPr txBox="1"/>
          <p:nvPr/>
        </p:nvSpPr>
        <p:spPr>
          <a:xfrm>
            <a:off x="4708924" y="7885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решения
</a:t>
            </a:r>
            <a:pPr algn="l" indent="0" marL="0">
              <a:lnSpc>
                <a:spcPct val="90000"/>
              </a:lnSpc>
              <a:buNone/>
            </a:pPr>
            <a:r>
              <a:rPr lang="en-US" sz="34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общественного транспорта, велодорожек и пешеходных маршрутов снижает выбросы, шум и перегрузку улиц. Городская мобильность становится удобнее, если меньше зависит от личного автомобиля.
</a:t>
            </a:r>
            <a:endParaRPr lang="en-US" sz="958" dirty="0"/>
          </a:p>
        </p:txBody>
      </p:sp>
      <p:sp>
        <p:nvSpPr>
          <p:cNvPr id="13" name="Text 4"/>
          <p:cNvSpPr txBox="1"/>
          <p:nvPr/>
        </p:nvSpPr>
        <p:spPr>
          <a:xfrm>
            <a:off x="4708924" y="16552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Энергоэффективные здания
</a:t>
            </a:r>
            <a:pPr algn="l" indent="0" marL="0">
              <a:lnSpc>
                <a:spcPct val="90000"/>
              </a:lnSpc>
              <a:buNone/>
            </a:pPr>
            <a:r>
              <a:rPr lang="en-US" sz="35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5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Теплоизоляция, современные системы отопления и экономичное освещение сокращают потребление энергии. Для города это означает меньшую нагрузку на сети и снижение расходов жителей и муниципалитета.
</a:t>
            </a:r>
            <a:endParaRPr lang="en-US" sz="972" dirty="0"/>
          </a:p>
        </p:txBody>
      </p:sp>
      <p:sp>
        <p:nvSpPr>
          <p:cNvPr id="14" name="Text 5"/>
          <p:cNvSpPr txBox="1"/>
          <p:nvPr/>
        </p:nvSpPr>
        <p:spPr>
          <a:xfrm>
            <a:off x="4708924" y="25220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инфраструктура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аллеи, зелёные крыши и дворовое озеленение улучшают микроклимат, задерживают пыль и делают городскую среду более комфортной. Природные элементы работают как часть инфраструктуры.
</a:t>
            </a:r>
            <a:endParaRPr lang="en-US" sz="1021" dirty="0"/>
          </a:p>
        </p:txBody>
      </p:sp>
      <p:sp>
        <p:nvSpPr>
          <p:cNvPr id="15" name="Text 6"/>
          <p:cNvSpPr txBox="1"/>
          <p:nvPr/>
        </p:nvSpPr>
        <p:spPr>
          <a:xfrm>
            <a:off x="4708924" y="33888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с отходами
</a:t>
            </a:r>
            <a:pPr algn="l" indent="0" marL="0">
              <a:lnSpc>
                <a:spcPct val="90000"/>
              </a:lnSpc>
              <a:buNone/>
            </a:pPr>
            <a:r>
              <a:rPr lang="en-US" sz="38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и сортировка отходов уменьшают объём захоронения и помогают возвращать материалы в производство. Чем лучше организована система, тем меньше давление на полигоны.
</a:t>
            </a:r>
            <a:endParaRPr lang="en-US" sz="1065" dirty="0"/>
          </a:p>
        </p:txBody>
      </p:sp>
      <p:sp>
        <p:nvSpPr>
          <p:cNvPr id="16" name="Text 7"/>
          <p:cNvSpPr txBox="1"/>
          <p:nvPr/>
        </p:nvSpPr>
        <p:spPr>
          <a:xfrm>
            <a:off x="4708924" y="42556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экологическая культура
</a:t>
            </a:r>
            <a:pPr algn="l" indent="0" marL="0">
              <a:lnSpc>
                <a:spcPct val="90000"/>
              </a:lnSpc>
              <a:buNone/>
            </a:pPr>
            <a:r>
              <a:rPr lang="en-US" sz="37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 жителей усиливает эффект любых программ: чистые дворы, экономия ресурсов и участие в благоустройстве формируют среду, в которой экологические решения становятся нормой.
</a:t>
            </a:r>
            <a:endParaRPr lang="en-US" sz="10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проблемы к устойчивому решению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логику экологически ответственного выбора: от выявления источника воздействия до контроля результата.
</a:t>
            </a:r>
            <a:endParaRPr lang="en-US" sz="29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оценить устойчивость территории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показатель не даёт полной картины: устойчивость определяется сочетанием экологических, экономических и социальных характеристик.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более устойчива, если качество среды высокое, а ресурсоёмкость и нагрузка на природу остаются низкими.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и устойчивому развитию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834" y="2133101"/>
            <a:ext cx="312881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9035" y="2133101"/>
            <a:ext cx="455100" cy="45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624" y="2144917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0512" y="2133101"/>
            <a:ext cx="455100" cy="45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56100" y="2166491"/>
            <a:ext cx="485400" cy="3883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роль в устойчивом развитии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90000"/>
              </a:lnSpc>
              <a:buNone/>
            </a:pPr>
            <a:r>
              <a:rPr lang="en-US" sz="48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экономия воды и электроэнергии снижает нагрузку на природные системы и семейный бюджет. Даже небольшое сокращение расхода в масштабах города даёт заметный эффект.
</a:t>
            </a:r>
            <a:endParaRPr lang="en-US" sz="1163" dirty="0"/>
          </a:p>
        </p:txBody>
      </p:sp>
      <p:sp>
        <p:nvSpPr>
          <p:cNvPr id="11" name="Text 3"/>
          <p:cNvSpPr txBox="1"/>
          <p:nvPr/>
        </p:nvSpPr>
        <p:spPr>
          <a:xfrm>
            <a:off x="2173889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помогает вернуть бумагу, стекло, металл и пластик в хозяйственный цикл. Это уменьшает объём свалок и снижает потребность в первичном сырье.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3462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транспорта
</a:t>
            </a:r>
            <a:pPr algn="l" indent="0" marL="0">
              <a:lnSpc>
                <a:spcPct val="90000"/>
              </a:lnSpc>
              <a:buNone/>
            </a:pPr>
            <a:r>
              <a:rPr lang="en-US" sz="47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транспорт, велосипед и пешие маршруты сокращают выбросы и шум. Такой выбор особенно важен в городе, где транспорт формирует значительную часть экологической нагрузки.
</a:t>
            </a:r>
            <a:endParaRPr lang="en-US" sz="1146" dirty="0"/>
          </a:p>
        </p:txBody>
      </p:sp>
      <p:sp>
        <p:nvSpPr>
          <p:cNvPr id="13" name="Text 5"/>
          <p:cNvSpPr txBox="1"/>
          <p:nvPr/>
        </p:nvSpPr>
        <p:spPr>
          <a:xfrm>
            <a:off x="569536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благоустройстве
</a:t>
            </a:r>
            <a:pPr algn="l" indent="0" marL="0">
              <a:lnSpc>
                <a:spcPct val="90000"/>
              </a:lnSpc>
              <a:buNone/>
            </a:pPr>
            <a:r>
              <a:rPr lang="en-US" sz="48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уход за дворами и поддержка озеленения укрепляют местную среду. Эти действия улучшают микроклимат и делают пространство более комфортным для жизни.
</a:t>
            </a:r>
            <a:endParaRPr lang="en-US" sz="1159" dirty="0"/>
          </a:p>
        </p:txBody>
      </p:sp>
      <p:sp>
        <p:nvSpPr>
          <p:cNvPr id="14" name="Text 6"/>
          <p:cNvSpPr txBox="1"/>
          <p:nvPr/>
        </p:nvSpPr>
        <p:spPr>
          <a:xfrm>
            <a:off x="7456107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ответственность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48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природоохранных правил и поддержка экологических инициатив показывают зрелую позицию гражданина. Осознанное поведение помогает не только лично, но и всему сообществу.
</a:t>
            </a:r>
            <a:endParaRPr lang="en-US" sz="1155" dirty="0"/>
          </a:p>
        </p:txBody>
      </p:sp>
      <p:sp>
        <p:nvSpPr>
          <p:cNvPr id="15" name="Text 7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роль в устойчивом развитии
</a:t>
            </a:r>
            <a:endParaRPr lang="en-US" sz="25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2015: Цели ООН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Повестка устойчивого развития закрепила приоритеты: борьбу с бедностью, чистую энергию, ответственное потребление, сохранение экосистем и защиту климата.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реализация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зависит от совместных действий власти, бизнеса, науки и граждан. Именно согласованность позволяет соединить экологические требования с развитием территорий.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программы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переводят глобальные цели в законы, стандарты, инвестиции и региональные проекты, чтобы меры стали реальными для экономики, природы и населения.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цели и национальные стратегии
</a:t>
            </a:r>
            <a:endParaRPr lang="en-US" sz="26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Природопользование — выбор, от которого зависит будущее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 соединяет экономику, экологию и качество жизни. Если ресурсы использовать бережно и с учётом восстановления, территория получает шанс на долгосрочное устойчивое развитие.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2026-06-02T22:57:12Z</dcterms:created>
  <dcterms:modified xsi:type="dcterms:W3CDTF">2026-06-02T22:57:12Z</dcterms:modified>
</cp:coreProperties>
</file>