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jpe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slideLayout" Target="../slideLayouts/slideLayout1.xml"/><Relationship Id="rId8"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slideLayout" Target="../slideLayouts/slideLayout1.xml"/><Relationship Id="rId6"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png"/><Relationship Id="rId8" Type="http://schemas.openxmlformats.org/officeDocument/2006/relationships/slideLayout" Target="../slideLayouts/slideLayout1.xml"/><Relationship Id="rId9"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jpe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slideLayout" Target="../slideLayouts/slideLayout1.xml"/><Relationship Id="rId9"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png"/><Relationship Id="rId7" Type="http://schemas.openxmlformats.org/officeDocument/2006/relationships/image" Target="../media/image-10-7.png"/><Relationship Id="rId8" Type="http://schemas.openxmlformats.org/officeDocument/2006/relationships/image" Target="../media/image-10-8.png"/><Relationship Id="rId9" Type="http://schemas.openxmlformats.org/officeDocument/2006/relationships/image" Target="../media/image-10-9.png"/><Relationship Id="rId10" Type="http://schemas.openxmlformats.org/officeDocument/2006/relationships/image" Target="../media/image-10-10.png"/><Relationship Id="rId11" Type="http://schemas.openxmlformats.org/officeDocument/2006/relationships/image" Target="../media/image-10-11.png"/><Relationship Id="rId12" Type="http://schemas.openxmlformats.org/officeDocument/2006/relationships/slideLayout" Target="../slideLayouts/slideLayout1.xml"/><Relationship Id="rId13"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slideLayout" Target="../slideLayouts/slideLayout1.xml"/><Relationship Id="rId9"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jpe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slideLayout" Target="../slideLayouts/slideLayout1.xml"/><Relationship Id="rId9"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slideLayout" Target="../slideLayouts/slideLayout1.xml"/><Relationship Id="rId6"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jpeg"/><Relationship Id="rId4" Type="http://schemas.openxmlformats.org/officeDocument/2006/relationships/image" Target="../media/image-16-4.jpeg"/><Relationship Id="rId5" Type="http://schemas.openxmlformats.org/officeDocument/2006/relationships/image" Target="../media/image-16-5.jpeg"/><Relationship Id="rId6" Type="http://schemas.openxmlformats.org/officeDocument/2006/relationships/image" Target="../media/image-16-6.png"/><Relationship Id="rId7" Type="http://schemas.openxmlformats.org/officeDocument/2006/relationships/slideLayout" Target="../slideLayouts/slideLayout1.xml"/><Relationship Id="rId8"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image" Target="../media/image-17-7.png"/><Relationship Id="rId8" Type="http://schemas.openxmlformats.org/officeDocument/2006/relationships/slideLayout" Target="../slideLayouts/slideLayout1.xml"/><Relationship Id="rId9"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jpeg"/><Relationship Id="rId4" Type="http://schemas.openxmlformats.org/officeDocument/2006/relationships/image" Target="../media/image-19-4.jpe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956810" y="745950"/>
            <a:ext cx="4213031" cy="43977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80000" y="180000"/>
            <a:ext cx="4909500" cy="1432500"/>
          </a:xfrm>
          <a:prstGeom prst="rect">
            <a:avLst/>
          </a:prstGeom>
          <a:noFill/>
          <a:ln/>
        </p:spPr>
        <p:txBody>
          <a:bodyPr wrap="square" lIns="0" tIns="0" rIns="0" bIns="0" rtlCol="0" anchor="ctr"/>
          <a:lstStyle/>
          <a:p>
            <a:pPr algn="l" indent="0" marL="0">
              <a:lnSpc>
                <a:spcPct val="90000"/>
              </a:lnSpc>
              <a:buNone/>
            </a:pPr>
            <a:r>
              <a:rPr lang="en-US" sz="3400" b="1" dirty="0">
                <a:solidFill>
                  <a:srgbClr val="FFFFFF"/>
                </a:solidFill>
                <a:latin typeface="Arial" pitchFamily="34" charset="0"/>
                <a:ea typeface="Arial" pitchFamily="34" charset="-122"/>
                <a:cs typeface="Arial" pitchFamily="34" charset="-120"/>
              </a:rPr>
              <a:t>Дыхание: как воздух помогает жить
</a:t>
            </a:r>
            <a:endParaRPr lang="en-US" sz="3400" dirty="0"/>
          </a:p>
        </p:txBody>
      </p:sp>
      <p:sp>
        <p:nvSpPr>
          <p:cNvPr id="6" name="Text 1"/>
          <p:cNvSpPr txBox="1"/>
          <p:nvPr/>
        </p:nvSpPr>
        <p:spPr>
          <a:xfrm>
            <a:off x="180000" y="4798800"/>
            <a:ext cx="2167500" cy="164700"/>
          </a:xfrm>
          <a:prstGeom prst="rect">
            <a:avLst/>
          </a:prstGeom>
          <a:noFill/>
          <a:ln/>
        </p:spPr>
        <p:txBody>
          <a:bodyPr wrap="square" lIns="0" tIns="0" rIns="0" bIns="0" rtlCol="0" anchor="t"/>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
</a:t>
            </a:r>
            <a:endParaRPr lang="en-US" sz="1000" dirty="0"/>
          </a:p>
        </p:txBody>
      </p:sp>
      <p:sp>
        <p:nvSpPr>
          <p:cNvPr id="7" name="Text 2"/>
          <p:cNvSpPr txBox="1"/>
          <p:nvPr/>
        </p:nvSpPr>
        <p:spPr>
          <a:xfrm>
            <a:off x="180000" y="1883775"/>
            <a:ext cx="4082100" cy="1137300"/>
          </a:xfrm>
          <a:prstGeom prst="rect">
            <a:avLst/>
          </a:prstGeom>
          <a:noFill/>
          <a:ln/>
        </p:spPr>
        <p:txBody>
          <a:bodyPr wrap="square" lIns="0" tIns="0" rIns="0" bIns="0" rtlCol="0" anchor="t"/>
          <a:lstStyle/>
          <a:p>
            <a:pPr algn="l" indent="0" marL="0">
              <a:lnSpc>
                <a:spcPct val="115000"/>
              </a:lnSpc>
              <a:buNone/>
            </a:pPr>
            <a:r>
              <a:rPr lang="en-US" sz="1300" dirty="0">
                <a:solidFill>
                  <a:srgbClr val="FFFFFF"/>
                </a:solidFill>
                <a:latin typeface="Arial" pitchFamily="34" charset="0"/>
                <a:ea typeface="Arial" pitchFamily="34" charset="-122"/>
                <a:cs typeface="Arial" pitchFamily="34" charset="-120"/>
              </a:rPr>
              <a:t>Воздух входит в нас и помогает жить, двигаться и расти.
</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20225" y="914904"/>
            <a:ext cx="3706800" cy="3659741"/>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401275"/>
            <a:ext cx="4596000" cy="8880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Почему дыхание важно каждый день
</a:t>
            </a:r>
            <a:endParaRPr lang="en-US" sz="3000" dirty="0"/>
          </a:p>
        </p:txBody>
      </p:sp>
      <p:sp>
        <p:nvSpPr>
          <p:cNvPr id="7" name="Text 1"/>
          <p:cNvSpPr txBox="1"/>
          <p:nvPr/>
        </p:nvSpPr>
        <p:spPr>
          <a:xfrm>
            <a:off x="180000" y="1729950"/>
            <a:ext cx="4158900" cy="11373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Каждая клетка ждёт кислород, чтобы получать энергию. Поэтому мы дышим постоянно: когда играем, отдыхаем и даже спим. Чем активнее тело, тем больше воздуха ему нужно.
</a:t>
            </a:r>
            <a:endParaRPr lang="en-US" sz="1200" dirty="0"/>
          </a:p>
        </p:txBody>
      </p:sp>
      <p:sp>
        <p:nvSpPr>
          <p:cNvPr id="8"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2</a:t>
            </a:r>
            <a:endParaRPr lang="en-US" sz="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401275"/>
            <a:ext cx="6025800" cy="8880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Путь воздуха в организме
</a:t>
            </a:r>
            <a:endParaRPr lang="en-US" sz="3000" dirty="0"/>
          </a:p>
        </p:txBody>
      </p:sp>
      <p:sp>
        <p:nvSpPr>
          <p:cNvPr id="10"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3</a:t>
            </a:r>
            <a:endParaRPr lang="en-US" sz="800" dirty="0"/>
          </a:p>
        </p:txBody>
      </p:sp>
      <p:sp>
        <p:nvSpPr>
          <p:cNvPr id="11" name="Text 2"/>
          <p:cNvSpPr txBox="1"/>
          <p:nvPr/>
        </p:nvSpPr>
        <p:spPr>
          <a:xfrm>
            <a:off x="550700" y="1415650"/>
            <a:ext cx="3555300" cy="636900"/>
          </a:xfrm>
          <a:prstGeom prst="rect">
            <a:avLst/>
          </a:prstGeom>
          <a:noFill/>
          <a:ln/>
        </p:spPr>
        <p:txBody>
          <a:bodyPr wrap="square" lIns="0" tIns="0" rIns="0" bIns="0" rtlCol="0" anchor="t"/>
          <a:lstStyle/>
          <a:p>
            <a:pPr algn="l" indent="0" marL="0">
              <a:lnSpc>
                <a:spcPct val="115000"/>
              </a:lnSpc>
              <a:buNone/>
            </a:pPr>
            <a:r>
              <a:rPr lang="en-US" sz="979" b="1" dirty="0">
                <a:solidFill>
                  <a:srgbClr val="FFFFFF"/>
                </a:solidFill>
                <a:latin typeface="Arial" pitchFamily="34" charset="0"/>
                <a:ea typeface="Arial" pitchFamily="34" charset="-122"/>
                <a:cs typeface="Arial" pitchFamily="34" charset="-120"/>
              </a:rPr>
              <a:t>Вход через нос
</a:t>
            </a:r>
            <a:pPr algn="l" indent="0" marL="0">
              <a:lnSpc>
                <a:spcPct val="115000"/>
              </a:lnSpc>
              <a:buNone/>
            </a:pPr>
            <a:r>
              <a:rPr lang="en-US" sz="71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0" dirty="0">
                <a:solidFill>
                  <a:srgbClr val="FFFFFF"/>
                </a:solidFill>
                <a:latin typeface="Arial" pitchFamily="34" charset="0"/>
                <a:ea typeface="Arial" pitchFamily="34" charset="-122"/>
                <a:cs typeface="Arial" pitchFamily="34" charset="-120"/>
              </a:rPr>
              <a:t>Воздух сначала попадает в нос, а иногда и через рот. В носу он очищается от пыли, согревается и становится влажнее, чтобы не раздражать дыхательные пути.
</a:t>
            </a:r>
            <a:endParaRPr lang="en-US" sz="979" dirty="0"/>
          </a:p>
        </p:txBody>
      </p:sp>
      <p:sp>
        <p:nvSpPr>
          <p:cNvPr id="12" name="Text 3"/>
          <p:cNvSpPr txBox="1"/>
          <p:nvPr/>
        </p:nvSpPr>
        <p:spPr>
          <a:xfrm>
            <a:off x="550700" y="2124400"/>
            <a:ext cx="3555300" cy="636900"/>
          </a:xfrm>
          <a:prstGeom prst="rect">
            <a:avLst/>
          </a:prstGeom>
          <a:noFill/>
          <a:ln/>
        </p:spPr>
        <p:txBody>
          <a:bodyPr wrap="square" lIns="0" tIns="0" rIns="0" bIns="0" rtlCol="0" anchor="t"/>
          <a:lstStyle/>
          <a:p>
            <a:pPr algn="l" indent="0" marL="0">
              <a:lnSpc>
                <a:spcPct val="115000"/>
              </a:lnSpc>
              <a:buNone/>
            </a:pPr>
            <a:r>
              <a:rPr lang="en-US" sz="979" b="1" dirty="0">
                <a:solidFill>
                  <a:srgbClr val="FFFFFF"/>
                </a:solidFill>
                <a:latin typeface="Arial" pitchFamily="34" charset="0"/>
                <a:ea typeface="Arial" pitchFamily="34" charset="-122"/>
                <a:cs typeface="Arial" pitchFamily="34" charset="-120"/>
              </a:rPr>
              <a:t>Дорога внутрь
</a:t>
            </a:r>
            <a:pPr algn="l" indent="0" marL="0">
              <a:lnSpc>
                <a:spcPct val="115000"/>
              </a:lnSpc>
              <a:buNone/>
            </a:pPr>
            <a:r>
              <a:rPr lang="en-US" sz="71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0" dirty="0">
                <a:solidFill>
                  <a:srgbClr val="FFFFFF"/>
                </a:solidFill>
                <a:latin typeface="Arial" pitchFamily="34" charset="0"/>
                <a:ea typeface="Arial" pitchFamily="34" charset="-122"/>
                <a:cs typeface="Arial" pitchFamily="34" charset="-120"/>
              </a:rPr>
              <a:t>Дальше воздух проходит через глотку, гортань и трахею. Эти части помогают ему двигаться в нужном направлении, словно аккуратный коридор внутри тела.
</a:t>
            </a:r>
            <a:endParaRPr lang="en-US" sz="979" dirty="0"/>
          </a:p>
        </p:txBody>
      </p:sp>
      <p:sp>
        <p:nvSpPr>
          <p:cNvPr id="13" name="Text 4"/>
          <p:cNvSpPr txBox="1"/>
          <p:nvPr/>
        </p:nvSpPr>
        <p:spPr>
          <a:xfrm>
            <a:off x="550700" y="2833150"/>
            <a:ext cx="3555300" cy="636900"/>
          </a:xfrm>
          <a:prstGeom prst="rect">
            <a:avLst/>
          </a:prstGeom>
          <a:noFill/>
          <a:ln/>
        </p:spPr>
        <p:txBody>
          <a:bodyPr wrap="square" lIns="0" tIns="0" rIns="0" bIns="0" rtlCol="0" anchor="t"/>
          <a:lstStyle/>
          <a:p>
            <a:pPr algn="l" indent="0" marL="0">
              <a:lnSpc>
                <a:spcPct val="115000"/>
              </a:lnSpc>
              <a:buNone/>
            </a:pPr>
            <a:r>
              <a:rPr lang="en-US" sz="979" b="1" dirty="0">
                <a:solidFill>
                  <a:srgbClr val="FFFFFF"/>
                </a:solidFill>
                <a:latin typeface="Arial" pitchFamily="34" charset="0"/>
                <a:ea typeface="Arial" pitchFamily="34" charset="-122"/>
                <a:cs typeface="Arial" pitchFamily="34" charset="-120"/>
              </a:rPr>
              <a:t>Переход в бронхи
</a:t>
            </a:r>
            <a:pPr algn="l" indent="0" marL="0">
              <a:lnSpc>
                <a:spcPct val="115000"/>
              </a:lnSpc>
              <a:buNone/>
            </a:pPr>
            <a:r>
              <a:rPr lang="en-US" sz="71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0" dirty="0">
                <a:solidFill>
                  <a:srgbClr val="FFFFFF"/>
                </a:solidFill>
                <a:latin typeface="Arial" pitchFamily="34" charset="0"/>
                <a:ea typeface="Arial" pitchFamily="34" charset="-122"/>
                <a:cs typeface="Arial" pitchFamily="34" charset="-120"/>
              </a:rPr>
              <a:t>Затем воздух попадает в бронхи — две веточки, которые ведут к лёгким. Они всё время делятся на более мелкие ходы, доставляя воздух глубже и глубже.
</a:t>
            </a:r>
            <a:endParaRPr lang="en-US" sz="979" dirty="0"/>
          </a:p>
        </p:txBody>
      </p:sp>
      <p:sp>
        <p:nvSpPr>
          <p:cNvPr id="14" name="Text 5"/>
          <p:cNvSpPr txBox="1"/>
          <p:nvPr/>
        </p:nvSpPr>
        <p:spPr>
          <a:xfrm>
            <a:off x="550700" y="3541900"/>
            <a:ext cx="3555300" cy="636900"/>
          </a:xfrm>
          <a:prstGeom prst="rect">
            <a:avLst/>
          </a:prstGeom>
          <a:noFill/>
          <a:ln/>
        </p:spPr>
        <p:txBody>
          <a:bodyPr wrap="square" lIns="0" tIns="0" rIns="0" bIns="0" rtlCol="0" anchor="t"/>
          <a:lstStyle/>
          <a:p>
            <a:pPr algn="l" indent="0" marL="0">
              <a:lnSpc>
                <a:spcPct val="115000"/>
              </a:lnSpc>
              <a:buNone/>
            </a:pPr>
            <a:r>
              <a:rPr lang="en-US" sz="979" b="1" dirty="0">
                <a:solidFill>
                  <a:srgbClr val="FFFFFF"/>
                </a:solidFill>
                <a:latin typeface="Arial" pitchFamily="34" charset="0"/>
                <a:ea typeface="Arial" pitchFamily="34" charset="-122"/>
                <a:cs typeface="Arial" pitchFamily="34" charset="-120"/>
              </a:rPr>
              <a:t>Альвеолы и обмен
</a:t>
            </a:r>
            <a:pPr algn="l" indent="0" marL="0">
              <a:lnSpc>
                <a:spcPct val="115000"/>
              </a:lnSpc>
              <a:buNone/>
            </a:pPr>
            <a:r>
              <a:rPr lang="en-US" sz="71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0" dirty="0">
                <a:solidFill>
                  <a:srgbClr val="FFFFFF"/>
                </a:solidFill>
                <a:latin typeface="Arial" pitchFamily="34" charset="0"/>
                <a:ea typeface="Arial" pitchFamily="34" charset="-122"/>
                <a:cs typeface="Arial" pitchFamily="34" charset="-120"/>
              </a:rPr>
              <a:t>В самом конце пути находятся альвеолы — крошечные пузырьки. Здесь кислород переходит в кровь, а углекислый газ выходит из крови обратно в воздух.
</a:t>
            </a:r>
            <a:endParaRPr lang="en-US" sz="979" dirty="0"/>
          </a:p>
        </p:txBody>
      </p:sp>
      <p:sp>
        <p:nvSpPr>
          <p:cNvPr id="15" name="Text 6"/>
          <p:cNvSpPr txBox="1"/>
          <p:nvPr/>
        </p:nvSpPr>
        <p:spPr>
          <a:xfrm>
            <a:off x="550700" y="4250650"/>
            <a:ext cx="3555300" cy="636900"/>
          </a:xfrm>
          <a:prstGeom prst="rect">
            <a:avLst/>
          </a:prstGeom>
          <a:noFill/>
          <a:ln/>
        </p:spPr>
        <p:txBody>
          <a:bodyPr wrap="square" lIns="0" tIns="0" rIns="0" bIns="0" rtlCol="0" anchor="t"/>
          <a:lstStyle/>
          <a:p>
            <a:pPr algn="l" indent="0" marL="0">
              <a:lnSpc>
                <a:spcPct val="115000"/>
              </a:lnSpc>
              <a:buNone/>
            </a:pPr>
            <a:r>
              <a:rPr lang="en-US" sz="979" b="1" dirty="0">
                <a:solidFill>
                  <a:srgbClr val="FFFFFF"/>
                </a:solidFill>
                <a:latin typeface="Arial" pitchFamily="34" charset="0"/>
                <a:ea typeface="Arial" pitchFamily="34" charset="-122"/>
                <a:cs typeface="Arial" pitchFamily="34" charset="-120"/>
              </a:rPr>
              <a:t>Выход наружу
</a:t>
            </a:r>
            <a:pPr algn="l" indent="0" marL="0">
              <a:lnSpc>
                <a:spcPct val="115000"/>
              </a:lnSpc>
              <a:buNone/>
            </a:pPr>
            <a:r>
              <a:rPr lang="en-US" sz="71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0" dirty="0">
                <a:solidFill>
                  <a:srgbClr val="FFFFFF"/>
                </a:solidFill>
                <a:latin typeface="Arial" pitchFamily="34" charset="0"/>
                <a:ea typeface="Arial" pitchFamily="34" charset="-122"/>
                <a:cs typeface="Arial" pitchFamily="34" charset="-120"/>
              </a:rPr>
              <a:t>После обмена газов ненужный углекислый газ возвращается тем же путём наружу. Так дыхание помогает организму получать нужное и освобождаться от лишнего.
</a:t>
            </a:r>
            <a:endParaRPr lang="en-US" sz="979"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821197" y="808175"/>
            <a:ext cx="3704855" cy="37674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4</a:t>
            </a:r>
            <a:endParaRPr lang="en-US" sz="800" dirty="0"/>
          </a:p>
        </p:txBody>
      </p:sp>
      <p:sp>
        <p:nvSpPr>
          <p:cNvPr id="11" name="Text 1"/>
          <p:cNvSpPr txBox="1"/>
          <p:nvPr/>
        </p:nvSpPr>
        <p:spPr>
          <a:xfrm>
            <a:off x="180000" y="401275"/>
            <a:ext cx="4698300" cy="775800"/>
          </a:xfrm>
          <a:prstGeom prst="rect">
            <a:avLst/>
          </a:prstGeom>
          <a:noFill/>
          <a:ln/>
        </p:spPr>
        <p:txBody>
          <a:bodyPr wrap="square" lIns="0" tIns="0" rIns="0" bIns="0" rtlCol="0" anchor="t"/>
          <a:lstStyle/>
          <a:p>
            <a:pPr algn="l" indent="0" marL="0">
              <a:lnSpc>
                <a:spcPct val="90000"/>
              </a:lnSpc>
              <a:buNone/>
            </a:pPr>
            <a:r>
              <a:rPr lang="en-US" sz="2400" b="1" dirty="0">
                <a:solidFill>
                  <a:srgbClr val="FFFFFF"/>
                </a:solidFill>
                <a:latin typeface="Arial" pitchFamily="34" charset="0"/>
                <a:ea typeface="Arial" pitchFamily="34" charset="-122"/>
                <a:cs typeface="Arial" pitchFamily="34" charset="-120"/>
              </a:rPr>
              <a:t>Лёгкие — главный орган дыхания
</a:t>
            </a:r>
            <a:endParaRPr lang="en-US" sz="2400" dirty="0"/>
          </a:p>
        </p:txBody>
      </p:sp>
      <p:sp>
        <p:nvSpPr>
          <p:cNvPr id="12" name="Text 2"/>
          <p:cNvSpPr txBox="1"/>
          <p:nvPr/>
        </p:nvSpPr>
        <p:spPr>
          <a:xfrm>
            <a:off x="180000" y="1367525"/>
            <a:ext cx="3803100" cy="680100"/>
          </a:xfrm>
          <a:prstGeom prst="rect">
            <a:avLst/>
          </a:prstGeom>
          <a:noFill/>
          <a:ln/>
        </p:spPr>
        <p:txBody>
          <a:bodyPr wrap="square" lIns="0" tIns="0" rIns="0" bIns="0" rtlCol="0" anchor="t"/>
          <a:lstStyle/>
          <a:p>
            <a:pPr algn="l" indent="0" marL="0">
              <a:lnSpc>
                <a:spcPct val="115000"/>
              </a:lnSpc>
              <a:buNone/>
            </a:pPr>
            <a:r>
              <a:rPr lang="en-US" sz="1089" b="1" dirty="0">
                <a:solidFill>
                  <a:srgbClr val="FFFFFF"/>
                </a:solidFill>
                <a:latin typeface="Arial" pitchFamily="34" charset="0"/>
                <a:ea typeface="Arial" pitchFamily="34" charset="-122"/>
                <a:cs typeface="Arial" pitchFamily="34" charset="-120"/>
              </a:rPr>
              <a:t>Два лёгких
</a:t>
            </a:r>
            <a:pPr algn="l" indent="0" marL="0">
              <a:lnSpc>
                <a:spcPct val="115000"/>
              </a:lnSpc>
              <a:buNone/>
            </a:pPr>
            <a:r>
              <a:rPr lang="en-US" sz="59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0" dirty="0">
                <a:solidFill>
                  <a:srgbClr val="FFFFFF"/>
                </a:solidFill>
                <a:latin typeface="Arial" pitchFamily="34" charset="0"/>
                <a:ea typeface="Arial" pitchFamily="34" charset="-122"/>
                <a:cs typeface="Arial" pitchFamily="34" charset="-120"/>
              </a:rPr>
              <a:t>У человека есть правое и левое лёгкое. Правое немного больше, потому что слева в грудной клетке находится место для сердца. Вместе они работают как дружная пара.
</a:t>
            </a:r>
            <a:endParaRPr lang="en-US" sz="1089" dirty="0"/>
          </a:p>
        </p:txBody>
      </p:sp>
      <p:sp>
        <p:nvSpPr>
          <p:cNvPr id="13" name="Text 3"/>
          <p:cNvSpPr txBox="1"/>
          <p:nvPr/>
        </p:nvSpPr>
        <p:spPr>
          <a:xfrm>
            <a:off x="180000" y="2208405"/>
            <a:ext cx="3803100" cy="680100"/>
          </a:xfrm>
          <a:prstGeom prst="rect">
            <a:avLst/>
          </a:prstGeom>
          <a:noFill/>
          <a:ln/>
        </p:spPr>
        <p:txBody>
          <a:bodyPr wrap="square" lIns="0" tIns="0" rIns="0" bIns="0" rtlCol="0" anchor="t"/>
          <a:lstStyle/>
          <a:p>
            <a:pPr algn="l" indent="0" marL="0">
              <a:lnSpc>
                <a:spcPct val="115000"/>
              </a:lnSpc>
              <a:buNone/>
            </a:pPr>
            <a:r>
              <a:rPr lang="en-US" sz="1089" b="1" dirty="0">
                <a:solidFill>
                  <a:srgbClr val="FFFFFF"/>
                </a:solidFill>
                <a:latin typeface="Arial" pitchFamily="34" charset="0"/>
                <a:ea typeface="Arial" pitchFamily="34" charset="-122"/>
                <a:cs typeface="Arial" pitchFamily="34" charset="-120"/>
              </a:rPr>
              <a:t>Мягкая форма
</a:t>
            </a:r>
            <a:pPr algn="l" indent="0" marL="0">
              <a:lnSpc>
                <a:spcPct val="115000"/>
              </a:lnSpc>
              <a:buNone/>
            </a:pPr>
            <a:r>
              <a:rPr lang="en-US" sz="59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0" dirty="0">
                <a:solidFill>
                  <a:srgbClr val="FFFFFF"/>
                </a:solidFill>
                <a:latin typeface="Arial" pitchFamily="34" charset="0"/>
                <a:ea typeface="Arial" pitchFamily="34" charset="-122"/>
                <a:cs typeface="Arial" pitchFamily="34" charset="-120"/>
              </a:rPr>
              <a:t>Лёгкие похожи на мягкие губки: внутри у них много маленьких воздушных пространств. Они не надуваются как шар, а просто наполняются воздухом во время дыхания.
</a:t>
            </a:r>
            <a:endParaRPr lang="en-US" sz="1089" dirty="0"/>
          </a:p>
        </p:txBody>
      </p:sp>
      <p:sp>
        <p:nvSpPr>
          <p:cNvPr id="14" name="Text 4"/>
          <p:cNvSpPr txBox="1"/>
          <p:nvPr/>
        </p:nvSpPr>
        <p:spPr>
          <a:xfrm>
            <a:off x="180000" y="3049279"/>
            <a:ext cx="3803100" cy="680100"/>
          </a:xfrm>
          <a:prstGeom prst="rect">
            <a:avLst/>
          </a:prstGeom>
          <a:noFill/>
          <a:ln/>
        </p:spPr>
        <p:txBody>
          <a:bodyPr wrap="square" lIns="0" tIns="0" rIns="0" bIns="0" rtlCol="0" anchor="t"/>
          <a:lstStyle/>
          <a:p>
            <a:pPr algn="l" indent="0" marL="0">
              <a:lnSpc>
                <a:spcPct val="115000"/>
              </a:lnSpc>
              <a:buNone/>
            </a:pPr>
            <a:r>
              <a:rPr lang="en-US" sz="1089" b="1" dirty="0">
                <a:solidFill>
                  <a:srgbClr val="FFFFFF"/>
                </a:solidFill>
                <a:latin typeface="Arial" pitchFamily="34" charset="0"/>
                <a:ea typeface="Arial" pitchFamily="34" charset="-122"/>
                <a:cs typeface="Arial" pitchFamily="34" charset="-120"/>
              </a:rPr>
              <a:t>Защита грудной клетки
</a:t>
            </a:r>
            <a:pPr algn="l" indent="0" marL="0">
              <a:lnSpc>
                <a:spcPct val="115000"/>
              </a:lnSpc>
              <a:buNone/>
            </a:pPr>
            <a:r>
              <a:rPr lang="en-US" sz="59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0" dirty="0">
                <a:solidFill>
                  <a:srgbClr val="FFFFFF"/>
                </a:solidFill>
                <a:latin typeface="Arial" pitchFamily="34" charset="0"/>
                <a:ea typeface="Arial" pitchFamily="34" charset="-122"/>
                <a:cs typeface="Arial" pitchFamily="34" charset="-120"/>
              </a:rPr>
              <a:t>Лёгкие находятся в грудной клетке, где их защищают рёбра. Это безопасное место помогает им работать спокойно, не встречая лишних ударов и сжатия.
</a:t>
            </a:r>
            <a:endParaRPr lang="en-US" sz="1089" dirty="0"/>
          </a:p>
        </p:txBody>
      </p:sp>
      <p:sp>
        <p:nvSpPr>
          <p:cNvPr id="15" name="Text 5"/>
          <p:cNvSpPr txBox="1"/>
          <p:nvPr/>
        </p:nvSpPr>
        <p:spPr>
          <a:xfrm>
            <a:off x="180000" y="3890154"/>
            <a:ext cx="3803100" cy="680100"/>
          </a:xfrm>
          <a:prstGeom prst="rect">
            <a:avLst/>
          </a:prstGeom>
          <a:noFill/>
          <a:ln/>
        </p:spPr>
        <p:txBody>
          <a:bodyPr wrap="square" lIns="0" tIns="0" rIns="0" bIns="0" rtlCol="0" anchor="t"/>
          <a:lstStyle/>
          <a:p>
            <a:pPr algn="l" indent="0" marL="0">
              <a:lnSpc>
                <a:spcPct val="115000"/>
              </a:lnSpc>
              <a:buNone/>
            </a:pPr>
            <a:r>
              <a:rPr lang="en-US" sz="1089" b="1" dirty="0">
                <a:solidFill>
                  <a:srgbClr val="FFFFFF"/>
                </a:solidFill>
                <a:latin typeface="Arial" pitchFamily="34" charset="0"/>
                <a:ea typeface="Arial" pitchFamily="34" charset="-122"/>
                <a:cs typeface="Arial" pitchFamily="34" charset="-120"/>
              </a:rPr>
              <a:t>Помощники движения
</a:t>
            </a:r>
            <a:pPr algn="l" indent="0" marL="0">
              <a:lnSpc>
                <a:spcPct val="115000"/>
              </a:lnSpc>
              <a:buNone/>
            </a:pPr>
            <a:r>
              <a:rPr lang="en-US" sz="59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0" dirty="0">
                <a:solidFill>
                  <a:srgbClr val="FFFFFF"/>
                </a:solidFill>
                <a:latin typeface="Arial" pitchFamily="34" charset="0"/>
                <a:ea typeface="Arial" pitchFamily="34" charset="-122"/>
                <a:cs typeface="Arial" pitchFamily="34" charset="-120"/>
              </a:rPr>
              <a:t>Сами лёгкие не двигаются как насос. Воздуху помогают входить и выходить рёбра, а ещё диафрагма. Без этих помощников дышать было бы намного труднее.
</a:t>
            </a:r>
            <a:endParaRPr lang="en-US" sz="1089"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362775"/>
            <a:ext cx="69204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Диафрагма — невидимый помощник
</a:t>
            </a:r>
            <a:endParaRPr lang="en-US" sz="2800"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5</a:t>
            </a:r>
            <a:endParaRPr lang="en-US" sz="800" dirty="0"/>
          </a:p>
        </p:txBody>
      </p:sp>
      <p:sp>
        <p:nvSpPr>
          <p:cNvPr id="10" name="Text 2"/>
          <p:cNvSpPr txBox="1"/>
          <p:nvPr/>
        </p:nvSpPr>
        <p:spPr>
          <a:xfrm>
            <a:off x="714200" y="1638567"/>
            <a:ext cx="1889100" cy="10851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Начало вдоха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Диафрагма опускается вниз. Грудная клетка становится шире, и в лёгкие легко входит воздух.
</a:t>
            </a:r>
            <a:endParaRPr lang="en-US" sz="1200" dirty="0"/>
          </a:p>
        </p:txBody>
      </p:sp>
      <p:sp>
        <p:nvSpPr>
          <p:cNvPr id="11" name="Text 3"/>
          <p:cNvSpPr txBox="1"/>
          <p:nvPr/>
        </p:nvSpPr>
        <p:spPr>
          <a:xfrm>
            <a:off x="3560200" y="1805092"/>
            <a:ext cx="1889100" cy="1085100"/>
          </a:xfrm>
          <a:prstGeom prst="rect">
            <a:avLst/>
          </a:prstGeom>
          <a:noFill/>
          <a:ln/>
        </p:spPr>
        <p:txBody>
          <a:bodyPr wrap="square" lIns="0" tIns="0" rIns="0" bIns="0" rtlCol="0" anchor="t"/>
          <a:lstStyle/>
          <a:p>
            <a:pPr algn="l" indent="0" marL="0">
              <a:lnSpc>
                <a:spcPct val="115000"/>
              </a:lnSpc>
              <a:buNone/>
            </a:pPr>
            <a:r>
              <a:rPr lang="en-US" sz="1192" b="1" dirty="0">
                <a:solidFill>
                  <a:srgbClr val="FFFFFF"/>
                </a:solidFill>
                <a:latin typeface="Arial" pitchFamily="34" charset="0"/>
                <a:ea typeface="Arial" pitchFamily="34" charset="-122"/>
                <a:cs typeface="Arial" pitchFamily="34" charset="-120"/>
              </a:rPr>
              <a:t>Спокойная работа
</a:t>
            </a:r>
            <a:pPr algn="l" indent="0" marL="0">
              <a:lnSpc>
                <a:spcPct val="115000"/>
              </a:lnSpc>
              <a:buNone/>
            </a:pPr>
            <a:r>
              <a:rPr lang="en-US" sz="109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92" dirty="0">
                <a:solidFill>
                  <a:srgbClr val="FFFFFF"/>
                </a:solidFill>
                <a:latin typeface="Arial" pitchFamily="34" charset="0"/>
                <a:ea typeface="Arial" pitchFamily="34" charset="-122"/>
                <a:cs typeface="Arial" pitchFamily="34" charset="-120"/>
              </a:rPr>
              <a:t>Во время выдоха диафрагма поднимается. Грудная клетка чуть сужается, и воздух выходит наружу.
</a:t>
            </a:r>
            <a:endParaRPr lang="en-US" sz="1192" dirty="0"/>
          </a:p>
        </p:txBody>
      </p:sp>
      <p:sp>
        <p:nvSpPr>
          <p:cNvPr id="12" name="Text 4"/>
          <p:cNvSpPr txBox="1"/>
          <p:nvPr/>
        </p:nvSpPr>
        <p:spPr>
          <a:xfrm>
            <a:off x="6406200" y="1872517"/>
            <a:ext cx="1889100" cy="10851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Постоянное движение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Эта мышца трудится без перерывов, даже когда мы спим. Она помогает дышать ровно, не уставая.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18760" y="1561900"/>
            <a:ext cx="7906481" cy="3101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8784000" cy="441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происходит вдох и выдох
</a:t>
            </a:r>
            <a:endParaRPr lang="en-US" sz="2800" dirty="0"/>
          </a:p>
        </p:txBody>
      </p:sp>
      <p:sp>
        <p:nvSpPr>
          <p:cNvPr id="7"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6</a:t>
            </a:r>
            <a:endParaRPr lang="en-US" sz="800" dirty="0"/>
          </a:p>
        </p:txBody>
      </p:sp>
      <p:sp>
        <p:nvSpPr>
          <p:cNvPr id="8" name="Text 2"/>
          <p:cNvSpPr txBox="1"/>
          <p:nvPr/>
        </p:nvSpPr>
        <p:spPr>
          <a:xfrm>
            <a:off x="180000" y="696900"/>
            <a:ext cx="8716500" cy="255600"/>
          </a:xfrm>
          <a:prstGeom prst="rect">
            <a:avLst/>
          </a:prstGeom>
          <a:noFill/>
          <a:ln/>
        </p:spPr>
        <p:txBody>
          <a:bodyPr wrap="square" lIns="0" tIns="0" rIns="0" bIns="0" rtlCol="0" anchor="t"/>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Схема показывает, как воздух входит в лёгкие, происходит обмен газов и воздух выходит наружу.
</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795750" y="188537"/>
            <a:ext cx="6237300" cy="8496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Кислород и углекислый газ
</a:t>
            </a:r>
            <a:endParaRPr lang="en-US" sz="3000" dirty="0"/>
          </a:p>
        </p:txBody>
      </p:sp>
      <p:sp>
        <p:nvSpPr>
          <p:cNvPr id="10"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7</a:t>
            </a:r>
            <a:endParaRPr lang="en-US" sz="800" dirty="0"/>
          </a:p>
        </p:txBody>
      </p:sp>
      <p:sp>
        <p:nvSpPr>
          <p:cNvPr id="11" name="Text 2"/>
          <p:cNvSpPr txBox="1"/>
          <p:nvPr/>
        </p:nvSpPr>
        <p:spPr>
          <a:xfrm>
            <a:off x="180000" y="1700925"/>
            <a:ext cx="3020700" cy="10842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Кислород для работы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Кислород нужен клеткам, чтобы они могли получать энергию из пищи. Без него телу трудно двигаться, расти и выполнять даже простые дела.
</a:t>
            </a:r>
            <a:endParaRPr lang="en-US" sz="1200" dirty="0"/>
          </a:p>
        </p:txBody>
      </p:sp>
      <p:sp>
        <p:nvSpPr>
          <p:cNvPr id="12" name="Text 3"/>
          <p:cNvSpPr txBox="1"/>
          <p:nvPr/>
        </p:nvSpPr>
        <p:spPr>
          <a:xfrm>
            <a:off x="3396734" y="1700925"/>
            <a:ext cx="3020700" cy="10842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Что такое углекислый газ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После работы клеток остаётся углекислый газ. Для организма это лишний газ, поэтому его нужно вовремя вывести, чтобы всё работало правильно.
</a:t>
            </a:r>
            <a:endParaRPr lang="en-US" sz="1200" dirty="0"/>
          </a:p>
        </p:txBody>
      </p:sp>
      <p:sp>
        <p:nvSpPr>
          <p:cNvPr id="13" name="Text 4"/>
          <p:cNvSpPr txBox="1"/>
          <p:nvPr/>
        </p:nvSpPr>
        <p:spPr>
          <a:xfrm>
            <a:off x="3396741" y="2975925"/>
            <a:ext cx="3020700" cy="10842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Место обмена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Главный обмен происходит в альвеолах. Там стенки очень тонкие, поэтому газы легко переходят туда, где они нужны организму, без лишней задержки.
</a:t>
            </a:r>
            <a:endParaRPr lang="en-US" sz="1200" dirty="0"/>
          </a:p>
        </p:txBody>
      </p:sp>
      <p:sp>
        <p:nvSpPr>
          <p:cNvPr id="14" name="Text 5"/>
          <p:cNvSpPr txBox="1"/>
          <p:nvPr/>
        </p:nvSpPr>
        <p:spPr>
          <a:xfrm>
            <a:off x="180000" y="2975925"/>
            <a:ext cx="3020700" cy="10842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Роль крови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Кровь похожа на транспорт. Она разносит кислород по всему телу и забирает углекислый газ обратно к лёгким, где он удаляется.
</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80000" y="1150426"/>
            <a:ext cx="5010000" cy="3527549"/>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180000" y="302950"/>
            <a:ext cx="8098500" cy="5631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Почему мы дышим быстрее при беге
</a:t>
            </a:r>
            <a:endParaRPr lang="en-US" sz="3000" dirty="0"/>
          </a:p>
        </p:txBody>
      </p:sp>
      <p:sp>
        <p:nvSpPr>
          <p:cNvPr id="10"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8</a:t>
            </a:r>
            <a:endParaRPr lang="en-US" sz="800" dirty="0"/>
          </a:p>
        </p:txBody>
      </p:sp>
      <p:sp>
        <p:nvSpPr>
          <p:cNvPr id="11" name="Text 2"/>
          <p:cNvSpPr txBox="1"/>
          <p:nvPr/>
        </p:nvSpPr>
        <p:spPr>
          <a:xfrm>
            <a:off x="4715400" y="1150200"/>
            <a:ext cx="3706800" cy="673800"/>
          </a:xfrm>
          <a:prstGeom prst="rect">
            <a:avLst/>
          </a:prstGeom>
          <a:noFill/>
          <a:ln/>
        </p:spPr>
        <p:txBody>
          <a:bodyPr wrap="square" lIns="0" tIns="0" rIns="0" bIns="0" rtlCol="0" anchor="t"/>
          <a:lstStyle/>
          <a:p>
            <a:pPr algn="l" indent="0" marL="0">
              <a:lnSpc>
                <a:spcPct val="115000"/>
              </a:lnSpc>
              <a:buNone/>
            </a:pPr>
            <a:r>
              <a:rPr lang="en-US" sz="1064" b="1" dirty="0">
                <a:solidFill>
                  <a:srgbClr val="FFFFFF"/>
                </a:solidFill>
                <a:latin typeface="Arial" pitchFamily="34" charset="0"/>
                <a:ea typeface="Arial" pitchFamily="34" charset="-122"/>
                <a:cs typeface="Arial" pitchFamily="34" charset="-120"/>
              </a:rPr>
              <a:t>Мышцам нужно больше
</a:t>
            </a:r>
            <a:pPr algn="l" indent="0" marL="0">
              <a:lnSpc>
                <a:spcPct val="115000"/>
              </a:lnSpc>
              <a:buNone/>
            </a:pPr>
            <a:r>
              <a:rPr lang="en-US" sz="62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75" dirty="0">
                <a:solidFill>
                  <a:srgbClr val="FFFFFF"/>
                </a:solidFill>
                <a:latin typeface="Arial" pitchFamily="34" charset="0"/>
                <a:ea typeface="Arial" pitchFamily="34" charset="-122"/>
                <a:cs typeface="Arial" pitchFamily="34" charset="-120"/>
              </a:rPr>
              <a:t>Когда ребёнок бегает, прыгает или играет, мышцы работают активнее и требуют больше кислорода. Организм сразу замечает это и начинает дышать чаще.
</a:t>
            </a:r>
            <a:endParaRPr lang="en-US" sz="1064" dirty="0"/>
          </a:p>
        </p:txBody>
      </p:sp>
      <p:sp>
        <p:nvSpPr>
          <p:cNvPr id="12" name="Text 3"/>
          <p:cNvSpPr txBox="1"/>
          <p:nvPr/>
        </p:nvSpPr>
        <p:spPr>
          <a:xfrm>
            <a:off x="5086100" y="1931497"/>
            <a:ext cx="3706800" cy="673800"/>
          </a:xfrm>
          <a:prstGeom prst="rect">
            <a:avLst/>
          </a:prstGeom>
          <a:noFill/>
          <a:ln/>
        </p:spPr>
        <p:txBody>
          <a:bodyPr wrap="square" lIns="0" tIns="0" rIns="0" bIns="0" rtlCol="0" anchor="t"/>
          <a:lstStyle/>
          <a:p>
            <a:pPr algn="l" indent="0" marL="0">
              <a:lnSpc>
                <a:spcPct val="115000"/>
              </a:lnSpc>
              <a:buNone/>
            </a:pPr>
            <a:r>
              <a:rPr lang="en-US" sz="1064" b="1" dirty="0">
                <a:solidFill>
                  <a:srgbClr val="FFFFFF"/>
                </a:solidFill>
                <a:latin typeface="Arial" pitchFamily="34" charset="0"/>
                <a:ea typeface="Arial" pitchFamily="34" charset="-122"/>
                <a:cs typeface="Arial" pitchFamily="34" charset="-120"/>
              </a:rPr>
              <a:t>Сердце и дыхание
</a:t>
            </a:r>
            <a:pPr algn="l" indent="0" marL="0">
              <a:lnSpc>
                <a:spcPct val="115000"/>
              </a:lnSpc>
              <a:buNone/>
            </a:pPr>
            <a:r>
              <a:rPr lang="en-US" sz="62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75" dirty="0">
                <a:solidFill>
                  <a:srgbClr val="FFFFFF"/>
                </a:solidFill>
                <a:latin typeface="Arial" pitchFamily="34" charset="0"/>
                <a:ea typeface="Arial" pitchFamily="34" charset="-122"/>
                <a:cs typeface="Arial" pitchFamily="34" charset="-120"/>
              </a:rPr>
              <a:t>Сердце ускоряет работу, чтобы быстрее доставлять кислород к мышцам. Дыхание становится глубже, чтобы в лёгкие попадало больше воздуха за один вдох.
</a:t>
            </a:r>
            <a:endParaRPr lang="en-US" sz="1064" dirty="0"/>
          </a:p>
        </p:txBody>
      </p:sp>
      <p:sp>
        <p:nvSpPr>
          <p:cNvPr id="13" name="Text 4"/>
          <p:cNvSpPr txBox="1"/>
          <p:nvPr/>
        </p:nvSpPr>
        <p:spPr>
          <a:xfrm>
            <a:off x="5271438" y="2712797"/>
            <a:ext cx="3706800" cy="673800"/>
          </a:xfrm>
          <a:prstGeom prst="rect">
            <a:avLst/>
          </a:prstGeom>
          <a:noFill/>
          <a:ln/>
        </p:spPr>
        <p:txBody>
          <a:bodyPr wrap="square" lIns="0" tIns="0" rIns="0" bIns="0" rtlCol="0" anchor="t"/>
          <a:lstStyle/>
          <a:p>
            <a:pPr algn="l" indent="0" marL="0">
              <a:lnSpc>
                <a:spcPct val="115000"/>
              </a:lnSpc>
              <a:buNone/>
            </a:pPr>
            <a:r>
              <a:rPr lang="en-US" sz="1064" b="1" dirty="0">
                <a:solidFill>
                  <a:srgbClr val="FFFFFF"/>
                </a:solidFill>
                <a:latin typeface="Arial" pitchFamily="34" charset="0"/>
                <a:ea typeface="Arial" pitchFamily="34" charset="-122"/>
                <a:cs typeface="Arial" pitchFamily="34" charset="-120"/>
              </a:rPr>
              <a:t>Это нормально
</a:t>
            </a:r>
            <a:pPr algn="l" indent="0" marL="0">
              <a:lnSpc>
                <a:spcPct val="115000"/>
              </a:lnSpc>
              <a:buNone/>
            </a:pPr>
            <a:r>
              <a:rPr lang="en-US" sz="62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75" dirty="0">
                <a:solidFill>
                  <a:srgbClr val="FFFFFF"/>
                </a:solidFill>
                <a:latin typeface="Arial" pitchFamily="34" charset="0"/>
                <a:ea typeface="Arial" pitchFamily="34" charset="-122"/>
                <a:cs typeface="Arial" pitchFamily="34" charset="-120"/>
              </a:rPr>
              <a:t>Быстрое дыхание при нагрузке — не ошибка, а полезная помощь телу. После отдыха оно постепенно возвращается к спокойному и ровному ритму.
</a:t>
            </a:r>
            <a:endParaRPr lang="en-US" sz="1064"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362775"/>
            <a:ext cx="69204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Дыхание в покое и при нагрузке
</a:t>
            </a:r>
            <a:endParaRPr lang="en-US" sz="2800"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9</a:t>
            </a:r>
            <a:endParaRPr lang="en-US" sz="800" dirty="0"/>
          </a:p>
        </p:txBody>
      </p:sp>
      <p:sp>
        <p:nvSpPr>
          <p:cNvPr id="10" name="Text 2"/>
          <p:cNvSpPr txBox="1"/>
          <p:nvPr/>
        </p:nvSpPr>
        <p:spPr>
          <a:xfrm>
            <a:off x="840188" y="1987410"/>
            <a:ext cx="1889100" cy="1085100"/>
          </a:xfrm>
          <a:prstGeom prst="rect">
            <a:avLst/>
          </a:prstGeom>
          <a:noFill/>
          <a:ln/>
        </p:spPr>
        <p:txBody>
          <a:bodyPr wrap="square" lIns="0" tIns="0" rIns="0" bIns="0" rtlCol="0" anchor="t"/>
          <a:lstStyle/>
          <a:p>
            <a:pPr algn="l" indent="0" marL="0">
              <a:lnSpc>
                <a:spcPct val="115000"/>
              </a:lnSpc>
              <a:buNone/>
            </a:pPr>
            <a:r>
              <a:rPr lang="en-US" sz="1143" b="1" dirty="0">
                <a:solidFill>
                  <a:srgbClr val="FFFFFF"/>
                </a:solidFill>
                <a:latin typeface="Arial" pitchFamily="34" charset="0"/>
                <a:ea typeface="Arial" pitchFamily="34" charset="-122"/>
                <a:cs typeface="Arial" pitchFamily="34" charset="-120"/>
              </a:rPr>
              <a:t>Спокойный отдых
</a:t>
            </a:r>
            <a:pPr algn="l" indent="0" marL="0">
              <a:lnSpc>
                <a:spcPct val="115000"/>
              </a:lnSpc>
              <a:buNone/>
            </a:pPr>
            <a:r>
              <a:rPr lang="en-US" sz="104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47" dirty="0">
                <a:solidFill>
                  <a:srgbClr val="FFFFFF"/>
                </a:solidFill>
                <a:latin typeface="Arial" pitchFamily="34" charset="0"/>
                <a:ea typeface="Arial" pitchFamily="34" charset="-122"/>
                <a:cs typeface="Arial" pitchFamily="34" charset="-120"/>
              </a:rPr>
              <a:t>Когда мы сидим или лежим, дыхание обычно ровное и медленное. Телу не нужно много воздуха, поэтому всё идёт спокойно и незаметно.
</a:t>
            </a:r>
            <a:endParaRPr lang="en-US" sz="1143" dirty="0"/>
          </a:p>
        </p:txBody>
      </p:sp>
      <p:sp>
        <p:nvSpPr>
          <p:cNvPr id="11" name="Text 3"/>
          <p:cNvSpPr txBox="1"/>
          <p:nvPr/>
        </p:nvSpPr>
        <p:spPr>
          <a:xfrm>
            <a:off x="3521617" y="1856012"/>
            <a:ext cx="1889100" cy="1085100"/>
          </a:xfrm>
          <a:prstGeom prst="rect">
            <a:avLst/>
          </a:prstGeom>
          <a:noFill/>
          <a:ln/>
        </p:spPr>
        <p:txBody>
          <a:bodyPr wrap="square" lIns="0" tIns="0" rIns="0" bIns="0" rtlCol="0" anchor="t"/>
          <a:lstStyle/>
          <a:p>
            <a:pPr algn="l" indent="0" marL="0">
              <a:lnSpc>
                <a:spcPct val="115000"/>
              </a:lnSpc>
              <a:buNone/>
            </a:pPr>
            <a:r>
              <a:rPr lang="en-US" sz="1143" b="1" dirty="0">
                <a:solidFill>
                  <a:srgbClr val="FFFFFF"/>
                </a:solidFill>
                <a:latin typeface="Arial" pitchFamily="34" charset="0"/>
                <a:ea typeface="Arial" pitchFamily="34" charset="-122"/>
                <a:cs typeface="Arial" pitchFamily="34" charset="-120"/>
              </a:rPr>
              <a:t>Активное движение
</a:t>
            </a:r>
            <a:pPr algn="l" indent="0" marL="0">
              <a:lnSpc>
                <a:spcPct val="115000"/>
              </a:lnSpc>
              <a:buNone/>
            </a:pPr>
            <a:r>
              <a:rPr lang="en-US" sz="104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47" dirty="0">
                <a:solidFill>
                  <a:srgbClr val="FFFFFF"/>
                </a:solidFill>
                <a:latin typeface="Arial" pitchFamily="34" charset="0"/>
                <a:ea typeface="Arial" pitchFamily="34" charset="-122"/>
                <a:cs typeface="Arial" pitchFamily="34" charset="-120"/>
              </a:rPr>
              <a:t>При смехе, беге, танцах, волнении или страхе дыхание учащается. Организм словно говорит: «Нужно больше воздуха!»
</a:t>
            </a:r>
            <a:endParaRPr lang="en-US" sz="1143" dirty="0"/>
          </a:p>
        </p:txBody>
      </p:sp>
      <p:sp>
        <p:nvSpPr>
          <p:cNvPr id="12" name="Text 4"/>
          <p:cNvSpPr txBox="1"/>
          <p:nvPr/>
        </p:nvSpPr>
        <p:spPr>
          <a:xfrm>
            <a:off x="6260750" y="2202363"/>
            <a:ext cx="1889100" cy="1085100"/>
          </a:xfrm>
          <a:prstGeom prst="rect">
            <a:avLst/>
          </a:prstGeom>
          <a:noFill/>
          <a:ln/>
        </p:spPr>
        <p:txBody>
          <a:bodyPr wrap="square" lIns="0" tIns="0" rIns="0" bIns="0" rtlCol="0" anchor="t"/>
          <a:lstStyle/>
          <a:p>
            <a:pPr algn="l" indent="0" marL="0">
              <a:lnSpc>
                <a:spcPct val="115000"/>
              </a:lnSpc>
              <a:buNone/>
            </a:pPr>
            <a:r>
              <a:rPr lang="en-US" sz="947" b="1" dirty="0">
                <a:solidFill>
                  <a:srgbClr val="FFFFFF"/>
                </a:solidFill>
                <a:latin typeface="Arial" pitchFamily="34" charset="0"/>
                <a:ea typeface="Arial" pitchFamily="34" charset="-122"/>
                <a:cs typeface="Arial" pitchFamily="34" charset="-120"/>
              </a:rPr>
              <a:t>Возвращение к обычному ритму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68" dirty="0">
                <a:solidFill>
                  <a:srgbClr val="FFFFFF"/>
                </a:solidFill>
                <a:latin typeface="Arial" pitchFamily="34" charset="0"/>
                <a:ea typeface="Arial" pitchFamily="34" charset="-122"/>
                <a:cs typeface="Arial" pitchFamily="34" charset="-120"/>
              </a:rPr>
              <a:t>После нагрузки дыхание постепенно успокаивается. У тренированных людей оно часто становится более глубоким и экономным, словно умеет работать очень умно.
</a:t>
            </a:r>
            <a:endParaRPr lang="en-US" sz="947"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1219766" y="1596471"/>
            <a:ext cx="505800" cy="5058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1992946" y="3129007"/>
            <a:ext cx="379350" cy="5058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5478987" y="1652893"/>
            <a:ext cx="505800" cy="505800"/>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5847028" y="3117266"/>
            <a:ext cx="505800" cy="505800"/>
          </a:xfrm>
          <a:prstGeom prst="rect">
            <a:avLst/>
          </a:prstGeom>
        </p:spPr>
      </p:pic>
      <p:sp>
        <p:nvSpPr>
          <p:cNvPr id="13" name="Text 0"/>
          <p:cNvSpPr txBox="1"/>
          <p:nvPr/>
        </p:nvSpPr>
        <p:spPr>
          <a:xfrm>
            <a:off x="180000" y="362775"/>
            <a:ext cx="69204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нос помогает дышать
</a:t>
            </a:r>
            <a:endParaRPr lang="en-US" sz="2800" dirty="0"/>
          </a:p>
        </p:txBody>
      </p:sp>
      <p:sp>
        <p:nvSpPr>
          <p:cNvPr id="14"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10</a:t>
            </a:r>
            <a:endParaRPr lang="en-US" sz="800" dirty="0"/>
          </a:p>
        </p:txBody>
      </p:sp>
      <p:sp>
        <p:nvSpPr>
          <p:cNvPr id="15" name="Text 2"/>
          <p:cNvSpPr txBox="1"/>
          <p:nvPr/>
        </p:nvSpPr>
        <p:spPr>
          <a:xfrm>
            <a:off x="2328167" y="1354867"/>
            <a:ext cx="1999200" cy="989100"/>
          </a:xfrm>
          <a:prstGeom prst="rect">
            <a:avLst/>
          </a:prstGeom>
          <a:noFill/>
          <a:ln/>
        </p:spPr>
        <p:txBody>
          <a:bodyPr wrap="square" lIns="0" tIns="0" rIns="0" bIns="0" rtlCol="0" anchor="ctr"/>
          <a:lstStyle/>
          <a:p>
            <a:pPr algn="l" indent="0" marL="0">
              <a:lnSpc>
                <a:spcPct val="115000"/>
              </a:lnSpc>
              <a:buNone/>
            </a:pPr>
            <a:r>
              <a:rPr lang="en-US" sz="981" b="1" dirty="0">
                <a:solidFill>
                  <a:srgbClr val="FFFFFF"/>
                </a:solidFill>
                <a:latin typeface="Arial" pitchFamily="34" charset="0"/>
                <a:ea typeface="Arial" pitchFamily="34" charset="-122"/>
                <a:cs typeface="Arial" pitchFamily="34" charset="-120"/>
              </a:rPr>
              <a:t>Задерживает пыль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В носу есть волоски и слизь, которые ловят пыль и мелкие частицы. Так грязь не попадает глубже в дыхательные пути и не мешает дышать.
</a:t>
            </a:r>
            <a:endParaRPr lang="en-US" sz="981" dirty="0"/>
          </a:p>
        </p:txBody>
      </p:sp>
      <p:sp>
        <p:nvSpPr>
          <p:cNvPr id="16" name="Text 3"/>
          <p:cNvSpPr txBox="1"/>
          <p:nvPr/>
        </p:nvSpPr>
        <p:spPr>
          <a:xfrm>
            <a:off x="3038122" y="2887403"/>
            <a:ext cx="1999200" cy="989100"/>
          </a:xfrm>
          <a:prstGeom prst="rect">
            <a:avLst/>
          </a:prstGeom>
          <a:noFill/>
          <a:ln/>
        </p:spPr>
        <p:txBody>
          <a:bodyPr wrap="square" lIns="0" tIns="0" rIns="0" bIns="0" rtlCol="0" anchor="ctr"/>
          <a:lstStyle/>
          <a:p>
            <a:pPr algn="l" indent="0" marL="0">
              <a:lnSpc>
                <a:spcPct val="115000"/>
              </a:lnSpc>
              <a:buNone/>
            </a:pPr>
            <a:r>
              <a:rPr lang="en-US" sz="981" b="1" dirty="0">
                <a:solidFill>
                  <a:srgbClr val="FFFFFF"/>
                </a:solidFill>
                <a:latin typeface="Arial" pitchFamily="34" charset="0"/>
                <a:ea typeface="Arial" pitchFamily="34" charset="-122"/>
                <a:cs typeface="Arial" pitchFamily="34" charset="-120"/>
              </a:rPr>
              <a:t>Увлажняет дыхание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Нос делает воздух влажнее, чтобы он не был слишком сухим. Тогда дыхательным путям легче работать, а внутри меньше раздражения и першения.
</a:t>
            </a:r>
            <a:endParaRPr lang="en-US" sz="981" dirty="0"/>
          </a:p>
        </p:txBody>
      </p:sp>
      <p:sp>
        <p:nvSpPr>
          <p:cNvPr id="17" name="Text 4"/>
          <p:cNvSpPr txBox="1"/>
          <p:nvPr/>
        </p:nvSpPr>
        <p:spPr>
          <a:xfrm>
            <a:off x="6587388" y="1411289"/>
            <a:ext cx="1999200" cy="989100"/>
          </a:xfrm>
          <a:prstGeom prst="rect">
            <a:avLst/>
          </a:prstGeom>
          <a:noFill/>
          <a:ln/>
        </p:spPr>
        <p:txBody>
          <a:bodyPr wrap="square" lIns="0" tIns="0" rIns="0" bIns="0" rtlCol="0" anchor="ctr"/>
          <a:lstStyle/>
          <a:p>
            <a:pPr algn="l" indent="0" marL="0">
              <a:lnSpc>
                <a:spcPct val="115000"/>
              </a:lnSpc>
              <a:buNone/>
            </a:pPr>
            <a:r>
              <a:rPr lang="en-US" sz="981" b="1" dirty="0">
                <a:solidFill>
                  <a:srgbClr val="FFFFFF"/>
                </a:solidFill>
                <a:latin typeface="Arial" pitchFamily="34" charset="0"/>
                <a:ea typeface="Arial" pitchFamily="34" charset="-122"/>
                <a:cs typeface="Arial" pitchFamily="34" charset="-120"/>
              </a:rPr>
              <a:t>Согревает воздух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Когда воздух проходит через нос, он успевает согреться. Это особенно полезно в холодную погоду, потому что горло и лёгкие получают более мягкий воздух.
</a:t>
            </a:r>
            <a:endParaRPr lang="en-US" sz="981" dirty="0"/>
          </a:p>
        </p:txBody>
      </p:sp>
      <p:sp>
        <p:nvSpPr>
          <p:cNvPr id="18" name="Text 5"/>
          <p:cNvSpPr txBox="1"/>
          <p:nvPr/>
        </p:nvSpPr>
        <p:spPr>
          <a:xfrm>
            <a:off x="6955429" y="2875662"/>
            <a:ext cx="1999200" cy="989100"/>
          </a:xfrm>
          <a:prstGeom prst="rect">
            <a:avLst/>
          </a:prstGeom>
          <a:noFill/>
          <a:ln/>
        </p:spPr>
        <p:txBody>
          <a:bodyPr wrap="square" lIns="0" tIns="0" rIns="0" bIns="0" rtlCol="0" anchor="ctr"/>
          <a:lstStyle/>
          <a:p>
            <a:pPr algn="l" indent="0" marL="0">
              <a:lnSpc>
                <a:spcPct val="115000"/>
              </a:lnSpc>
              <a:buNone/>
            </a:pPr>
            <a:r>
              <a:rPr lang="en-US" sz="981" b="1" dirty="0">
                <a:solidFill>
                  <a:srgbClr val="FFFFFF"/>
                </a:solidFill>
                <a:latin typeface="Arial" pitchFamily="34" charset="0"/>
                <a:ea typeface="Arial" pitchFamily="34" charset="-122"/>
                <a:cs typeface="Arial" pitchFamily="34" charset="-120"/>
              </a:rPr>
              <a:t>Помогает защитить тело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99" dirty="0">
                <a:solidFill>
                  <a:srgbClr val="FFFFFF"/>
                </a:solidFill>
                <a:latin typeface="Arial" pitchFamily="34" charset="0"/>
                <a:ea typeface="Arial" pitchFamily="34" charset="-122"/>
                <a:cs typeface="Arial" pitchFamily="34" charset="-120"/>
              </a:rPr>
              <a:t>Если дышать носом, горло и лёгкие лучше защищены от холодного и грязного воздуха. Поэтому нос — настоящий маленький охранник дыхания, хоть и очень скромный.
</a:t>
            </a:r>
            <a:endParaRPr lang="en-US" sz="98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11</a:t>
            </a:r>
            <a:endParaRPr lang="en-US" sz="800" dirty="0"/>
          </a:p>
        </p:txBody>
      </p:sp>
      <p:sp>
        <p:nvSpPr>
          <p:cNvPr id="10" name="Text 1"/>
          <p:cNvSpPr txBox="1"/>
          <p:nvPr/>
        </p:nvSpPr>
        <p:spPr>
          <a:xfrm>
            <a:off x="180000" y="401275"/>
            <a:ext cx="4698300" cy="775800"/>
          </a:xfrm>
          <a:prstGeom prst="rect">
            <a:avLst/>
          </a:prstGeom>
          <a:noFill/>
          <a:ln/>
        </p:spPr>
        <p:txBody>
          <a:bodyPr wrap="square" lIns="0" tIns="0" rIns="0" bIns="0" rtlCol="0" anchor="t"/>
          <a:lstStyle/>
          <a:p>
            <a:pPr algn="l" indent="0" marL="0">
              <a:lnSpc>
                <a:spcPct val="90000"/>
              </a:lnSpc>
              <a:buNone/>
            </a:pPr>
            <a:r>
              <a:rPr lang="en-US" sz="2400" b="1" dirty="0">
                <a:solidFill>
                  <a:srgbClr val="FFFFFF"/>
                </a:solidFill>
                <a:latin typeface="Arial" pitchFamily="34" charset="0"/>
                <a:ea typeface="Arial" pitchFamily="34" charset="-122"/>
                <a:cs typeface="Arial" pitchFamily="34" charset="-120"/>
              </a:rPr>
              <a:t>Что вредит дыханию
</a:t>
            </a:r>
            <a:endParaRPr lang="en-US" sz="2400" dirty="0"/>
          </a:p>
        </p:txBody>
      </p:sp>
      <p:sp>
        <p:nvSpPr>
          <p:cNvPr id="11" name="Text 2"/>
          <p:cNvSpPr txBox="1"/>
          <p:nvPr/>
        </p:nvSpPr>
        <p:spPr>
          <a:xfrm>
            <a:off x="180000" y="4236699"/>
            <a:ext cx="3611700" cy="580200"/>
          </a:xfrm>
          <a:prstGeom prst="rect">
            <a:avLst/>
          </a:prstGeom>
          <a:noFill/>
          <a:ln/>
        </p:spPr>
        <p:txBody>
          <a:bodyPr wrap="square" lIns="0" tIns="0" rIns="0" bIns="0" rtlCol="0" anchor="t"/>
          <a:lstStyle/>
          <a:p>
            <a:pPr algn="l" indent="0" marL="0">
              <a:lnSpc>
                <a:spcPct val="115000"/>
              </a:lnSpc>
              <a:buNone/>
            </a:pPr>
            <a:r>
              <a:rPr lang="en-US" sz="929" b="1" dirty="0">
                <a:solidFill>
                  <a:srgbClr val="FFFFFF"/>
                </a:solidFill>
                <a:latin typeface="Arial" pitchFamily="34" charset="0"/>
                <a:ea typeface="Arial" pitchFamily="34" charset="-122"/>
                <a:cs typeface="Arial" pitchFamily="34" charset="-120"/>
              </a:rPr>
              <a:t>Душная комната
</a:t>
            </a:r>
            <a:pPr algn="l" indent="0" marL="0">
              <a:lnSpc>
                <a:spcPct val="115000"/>
              </a:lnSpc>
              <a:buNone/>
            </a:pPr>
            <a:r>
              <a:rPr lang="en-US" sz="50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45" dirty="0">
                <a:solidFill>
                  <a:srgbClr val="FFFFFF"/>
                </a:solidFill>
                <a:latin typeface="Arial" pitchFamily="34" charset="0"/>
                <a:ea typeface="Arial" pitchFamily="34" charset="-122"/>
                <a:cs typeface="Arial" pitchFamily="34" charset="-120"/>
              </a:rPr>
              <a:t>В непроветренном помещении воздух быстро становится тяжёлым и спертым. Когда кислорода меньше, а углекислого газа больше, человеку труднее дышать, думать и чувствовать себя бодро.
</a:t>
            </a:r>
            <a:endParaRPr lang="en-US" sz="929" dirty="0"/>
          </a:p>
        </p:txBody>
      </p:sp>
      <p:sp>
        <p:nvSpPr>
          <p:cNvPr id="12" name="Text 3"/>
          <p:cNvSpPr txBox="1"/>
          <p:nvPr/>
        </p:nvSpPr>
        <p:spPr>
          <a:xfrm>
            <a:off x="180000" y="1367525"/>
            <a:ext cx="3611700" cy="580200"/>
          </a:xfrm>
          <a:prstGeom prst="rect">
            <a:avLst/>
          </a:prstGeom>
          <a:noFill/>
          <a:ln/>
        </p:spPr>
        <p:txBody>
          <a:bodyPr wrap="square" lIns="0" tIns="0" rIns="0" bIns="0" rtlCol="0" anchor="t"/>
          <a:lstStyle/>
          <a:p>
            <a:pPr algn="l" indent="0" marL="0">
              <a:lnSpc>
                <a:spcPct val="115000"/>
              </a:lnSpc>
              <a:buNone/>
            </a:pPr>
            <a:r>
              <a:rPr lang="en-US" sz="895" b="1" dirty="0">
                <a:solidFill>
                  <a:srgbClr val="FFFFFF"/>
                </a:solidFill>
                <a:latin typeface="Arial" pitchFamily="34" charset="0"/>
                <a:ea typeface="Arial" pitchFamily="34" charset="-122"/>
                <a:cs typeface="Arial" pitchFamily="34" charset="-120"/>
              </a:rPr>
              <a:t>Дым и табак
</a:t>
            </a:r>
            <a:pPr algn="l" indent="0" marL="0">
              <a:lnSpc>
                <a:spcPct val="115000"/>
              </a:lnSpc>
              <a:buNone/>
            </a:pPr>
            <a:r>
              <a:rPr lang="en-US" sz="48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13" dirty="0">
                <a:solidFill>
                  <a:srgbClr val="FFFFFF"/>
                </a:solidFill>
                <a:latin typeface="Arial" pitchFamily="34" charset="0"/>
                <a:ea typeface="Arial" pitchFamily="34" charset="-122"/>
                <a:cs typeface="Arial" pitchFamily="34" charset="-120"/>
              </a:rPr>
              <a:t>Дым раздражает дыхательные пути и мешает воздуху свободно проходить в лёгкие. Особенно вредно находиться рядом с курящими людьми: даже короткое вдыхание дыма неприятно и опасно для здоровья.
</a:t>
            </a:r>
            <a:endParaRPr lang="en-US" sz="895" dirty="0"/>
          </a:p>
        </p:txBody>
      </p:sp>
      <p:sp>
        <p:nvSpPr>
          <p:cNvPr id="13" name="Text 4"/>
          <p:cNvSpPr txBox="1"/>
          <p:nvPr/>
        </p:nvSpPr>
        <p:spPr>
          <a:xfrm>
            <a:off x="180000" y="2802120"/>
            <a:ext cx="3611700" cy="580200"/>
          </a:xfrm>
          <a:prstGeom prst="rect">
            <a:avLst/>
          </a:prstGeom>
          <a:noFill/>
          <a:ln/>
        </p:spPr>
        <p:txBody>
          <a:bodyPr wrap="square" lIns="0" tIns="0" rIns="0" bIns="0" rtlCol="0" anchor="t"/>
          <a:lstStyle/>
          <a:p>
            <a:pPr algn="l" indent="0" marL="0">
              <a:lnSpc>
                <a:spcPct val="115000"/>
              </a:lnSpc>
              <a:buNone/>
            </a:pPr>
            <a:r>
              <a:rPr lang="en-US" sz="929" b="1" dirty="0">
                <a:solidFill>
                  <a:srgbClr val="FFFFFF"/>
                </a:solidFill>
                <a:latin typeface="Arial" pitchFamily="34" charset="0"/>
                <a:ea typeface="Arial" pitchFamily="34" charset="-122"/>
                <a:cs typeface="Arial" pitchFamily="34" charset="-120"/>
              </a:rPr>
              <a:t>Сильные запахи
</a:t>
            </a:r>
            <a:pPr algn="l" indent="0" marL="0">
              <a:lnSpc>
                <a:spcPct val="115000"/>
              </a:lnSpc>
              <a:buNone/>
            </a:pPr>
            <a:r>
              <a:rPr lang="en-US" sz="50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45" dirty="0">
                <a:solidFill>
                  <a:srgbClr val="FFFFFF"/>
                </a:solidFill>
                <a:latin typeface="Arial" pitchFamily="34" charset="0"/>
                <a:ea typeface="Arial" pitchFamily="34" charset="-122"/>
                <a:cs typeface="Arial" pitchFamily="34" charset="-120"/>
              </a:rPr>
              <a:t>Резкие запахи красок, аэрозолей и бытовой химии могут раздражать слизистые оболочки. У чувствительных людей они вызывают чихание, кашель и ощущение, что воздух стал «колючим».
</a:t>
            </a:r>
            <a:endParaRPr lang="en-US" sz="929" dirty="0"/>
          </a:p>
        </p:txBody>
      </p:sp>
      <p:sp>
        <p:nvSpPr>
          <p:cNvPr id="14" name="Text 5"/>
          <p:cNvSpPr txBox="1"/>
          <p:nvPr/>
        </p:nvSpPr>
        <p:spPr>
          <a:xfrm>
            <a:off x="180000" y="3519415"/>
            <a:ext cx="3611700" cy="580200"/>
          </a:xfrm>
          <a:prstGeom prst="rect">
            <a:avLst/>
          </a:prstGeom>
          <a:noFill/>
          <a:ln/>
        </p:spPr>
        <p:txBody>
          <a:bodyPr wrap="square" lIns="0" tIns="0" rIns="0" bIns="0" rtlCol="0" anchor="t"/>
          <a:lstStyle/>
          <a:p>
            <a:pPr algn="l" indent="0" marL="0">
              <a:lnSpc>
                <a:spcPct val="115000"/>
              </a:lnSpc>
              <a:buNone/>
            </a:pPr>
            <a:r>
              <a:rPr lang="en-US" sz="929" b="1" dirty="0">
                <a:solidFill>
                  <a:srgbClr val="FFFFFF"/>
                </a:solidFill>
                <a:latin typeface="Arial" pitchFamily="34" charset="0"/>
                <a:ea typeface="Arial" pitchFamily="34" charset="-122"/>
                <a:cs typeface="Arial" pitchFamily="34" charset="-120"/>
              </a:rPr>
              <a:t>Простуда и аллергия
</a:t>
            </a:r>
            <a:pPr algn="l" indent="0" marL="0">
              <a:lnSpc>
                <a:spcPct val="115000"/>
              </a:lnSpc>
              <a:buNone/>
            </a:pPr>
            <a:r>
              <a:rPr lang="en-US" sz="50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45" dirty="0">
                <a:solidFill>
                  <a:srgbClr val="FFFFFF"/>
                </a:solidFill>
                <a:latin typeface="Arial" pitchFamily="34" charset="0"/>
                <a:ea typeface="Arial" pitchFamily="34" charset="-122"/>
                <a:cs typeface="Arial" pitchFamily="34" charset="-120"/>
              </a:rPr>
              <a:t>При простуде дыхательные пути отекают, а при аллергии организм слишком остро реагирует на пыльцу, шерсть или пыль. Тогда нос может заложить, а дыхание становится шумным и не таким свободным.
</a:t>
            </a:r>
            <a:endParaRPr lang="en-US" sz="929" dirty="0"/>
          </a:p>
        </p:txBody>
      </p:sp>
      <p:sp>
        <p:nvSpPr>
          <p:cNvPr id="15" name="Text 6"/>
          <p:cNvSpPr txBox="1"/>
          <p:nvPr/>
        </p:nvSpPr>
        <p:spPr>
          <a:xfrm>
            <a:off x="180000" y="2084825"/>
            <a:ext cx="3611700" cy="580200"/>
          </a:xfrm>
          <a:prstGeom prst="rect">
            <a:avLst/>
          </a:prstGeom>
          <a:noFill/>
          <a:ln/>
        </p:spPr>
        <p:txBody>
          <a:bodyPr wrap="square" lIns="0" tIns="0" rIns="0" bIns="0" rtlCol="0" anchor="t"/>
          <a:lstStyle/>
          <a:p>
            <a:pPr algn="l" indent="0" marL="0">
              <a:lnSpc>
                <a:spcPct val="115000"/>
              </a:lnSpc>
              <a:buNone/>
            </a:pPr>
            <a:r>
              <a:rPr lang="en-US" sz="929" b="1" dirty="0">
                <a:solidFill>
                  <a:srgbClr val="FFFFFF"/>
                </a:solidFill>
                <a:latin typeface="Arial" pitchFamily="34" charset="0"/>
                <a:ea typeface="Arial" pitchFamily="34" charset="-122"/>
                <a:cs typeface="Arial" pitchFamily="34" charset="-120"/>
              </a:rPr>
              <a:t>Пыль и грязь
</a:t>
            </a:r>
            <a:pPr algn="l" indent="0" marL="0">
              <a:lnSpc>
                <a:spcPct val="115000"/>
              </a:lnSpc>
              <a:buNone/>
            </a:pPr>
            <a:r>
              <a:rPr lang="en-US" sz="50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45" dirty="0">
                <a:solidFill>
                  <a:srgbClr val="FFFFFF"/>
                </a:solidFill>
                <a:latin typeface="Arial" pitchFamily="34" charset="0"/>
                <a:ea typeface="Arial" pitchFamily="34" charset="-122"/>
                <a:cs typeface="Arial" pitchFamily="34" charset="-120"/>
              </a:rPr>
              <a:t>Пыль, грязный воздух и мелкие частицы попадают в нос и горло, из-за чего дыхание становится труднее. Если в комнате давно не убирались, дышать может быть заметно тяжелее.
</a:t>
            </a:r>
            <a:endParaRPr lang="en-US" sz="929"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2868839"/>
            <a:ext cx="8283000" cy="227297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12</a:t>
            </a:r>
            <a:endParaRPr lang="en-US" sz="800" dirty="0"/>
          </a:p>
        </p:txBody>
      </p:sp>
      <p:sp>
        <p:nvSpPr>
          <p:cNvPr id="10" name="Text 1"/>
          <p:cNvSpPr txBox="1"/>
          <p:nvPr/>
        </p:nvSpPr>
        <p:spPr>
          <a:xfrm>
            <a:off x="1795750" y="188537"/>
            <a:ext cx="6237300" cy="8496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Полезные привычки для лёгких
</a:t>
            </a:r>
            <a:endParaRPr lang="en-US" sz="3000" dirty="0"/>
          </a:p>
        </p:txBody>
      </p:sp>
      <p:sp>
        <p:nvSpPr>
          <p:cNvPr id="11" name="Text 2"/>
          <p:cNvSpPr txBox="1"/>
          <p:nvPr/>
        </p:nvSpPr>
        <p:spPr>
          <a:xfrm>
            <a:off x="180000" y="1517350"/>
            <a:ext cx="2101800" cy="1275300"/>
          </a:xfrm>
          <a:prstGeom prst="rect">
            <a:avLst/>
          </a:prstGeom>
          <a:noFill/>
          <a:ln/>
        </p:spPr>
        <p:txBody>
          <a:bodyPr wrap="square" lIns="0" tIns="0" rIns="0" bIns="0" rtlCol="0" anchor="t"/>
          <a:lstStyle/>
          <a:p>
            <a:pPr algn="l" indent="0" marL="0">
              <a:lnSpc>
                <a:spcPct val="115000"/>
              </a:lnSpc>
              <a:buNone/>
            </a:pPr>
            <a:r>
              <a:rPr lang="en-US" sz="1168" b="1" dirty="0">
                <a:solidFill>
                  <a:srgbClr val="FFFFFF"/>
                </a:solidFill>
                <a:latin typeface="Arial" pitchFamily="34" charset="0"/>
                <a:ea typeface="Arial" pitchFamily="34" charset="-122"/>
                <a:cs typeface="Arial" pitchFamily="34" charset="-120"/>
              </a:rPr>
              <a:t>Больше движения
</a:t>
            </a:r>
            <a:pPr algn="l" indent="0" marL="0">
              <a:lnSpc>
                <a:spcPct val="115000"/>
              </a:lnSpc>
              <a:buNone/>
            </a:pPr>
            <a:r>
              <a:rPr lang="en-US" sz="87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71" dirty="0">
                <a:solidFill>
                  <a:srgbClr val="FFFFFF"/>
                </a:solidFill>
                <a:latin typeface="Arial" pitchFamily="34" charset="0"/>
                <a:ea typeface="Arial" pitchFamily="34" charset="-122"/>
                <a:cs typeface="Arial" pitchFamily="34" charset="-120"/>
              </a:rPr>
              <a:t>Прогулки, подвижные игры и спорт помогают лёгким работать активно и тренируют дыхание. Когда тело двигается, оно учится получать больше кислорода и использовать его разумно.
</a:t>
            </a:r>
            <a:endParaRPr lang="en-US" sz="1168" dirty="0"/>
          </a:p>
        </p:txBody>
      </p:sp>
      <p:sp>
        <p:nvSpPr>
          <p:cNvPr id="12" name="Text 3"/>
          <p:cNvSpPr txBox="1"/>
          <p:nvPr/>
        </p:nvSpPr>
        <p:spPr>
          <a:xfrm>
            <a:off x="2384910" y="1517350"/>
            <a:ext cx="2101800" cy="1275300"/>
          </a:xfrm>
          <a:prstGeom prst="rect">
            <a:avLst/>
          </a:prstGeom>
          <a:noFill/>
          <a:ln/>
        </p:spPr>
        <p:txBody>
          <a:bodyPr wrap="square" lIns="0" tIns="0" rIns="0" bIns="0" rtlCol="0" anchor="t"/>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Свежий воздух
</a:t>
            </a:r>
            <a:pPr algn="l" indent="0" marL="0">
              <a:lnSpc>
                <a:spcPct val="115000"/>
              </a:lnSpc>
              <a:buNone/>
            </a:pPr>
            <a:r>
              <a:rPr lang="en-US" sz="9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Проветривание комнаты и прогулки на улице помогают уменьшить духоту и сделать воздух чище. Лёгким легче работать, когда вокруг меньше пыли и неприятных запахов.
</a:t>
            </a:r>
            <a:endParaRPr lang="en-US" sz="1200" dirty="0"/>
          </a:p>
        </p:txBody>
      </p:sp>
      <p:sp>
        <p:nvSpPr>
          <p:cNvPr id="13" name="Text 4"/>
          <p:cNvSpPr txBox="1"/>
          <p:nvPr/>
        </p:nvSpPr>
        <p:spPr>
          <a:xfrm>
            <a:off x="4589820" y="1517350"/>
            <a:ext cx="2101800" cy="1275300"/>
          </a:xfrm>
          <a:prstGeom prst="rect">
            <a:avLst/>
          </a:prstGeom>
          <a:noFill/>
          <a:ln/>
        </p:spPr>
        <p:txBody>
          <a:bodyPr wrap="square" lIns="0" tIns="0" rIns="0" bIns="0" rtlCol="0" anchor="t"/>
          <a:lstStyle/>
          <a:p>
            <a:pPr algn="l" indent="0" marL="0">
              <a:lnSpc>
                <a:spcPct val="115000"/>
              </a:lnSpc>
              <a:buNone/>
            </a:pPr>
            <a:r>
              <a:rPr lang="en-US" sz="1164" b="1" dirty="0">
                <a:solidFill>
                  <a:srgbClr val="FFFFFF"/>
                </a:solidFill>
                <a:latin typeface="Arial" pitchFamily="34" charset="0"/>
                <a:ea typeface="Arial" pitchFamily="34" charset="-122"/>
                <a:cs typeface="Arial" pitchFamily="34" charset="-120"/>
              </a:rPr>
              <a:t>Осознанная осанка
</a:t>
            </a:r>
            <a:pPr algn="l" indent="0" marL="0">
              <a:lnSpc>
                <a:spcPct val="115000"/>
              </a:lnSpc>
              <a:buNone/>
            </a:pPr>
            <a:r>
              <a:rPr lang="en-US" sz="87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67" dirty="0">
                <a:solidFill>
                  <a:srgbClr val="FFFFFF"/>
                </a:solidFill>
                <a:latin typeface="Arial" pitchFamily="34" charset="0"/>
                <a:ea typeface="Arial" pitchFamily="34" charset="-122"/>
                <a:cs typeface="Arial" pitchFamily="34" charset="-120"/>
              </a:rPr>
              <a:t>Прямая спина и свободная грудная клетка помогают воздуху входить и выходить без лишних усилий. Если сильно сутулиться, дышать становится неудобнее, словно воздуху тесно.
</a:t>
            </a:r>
            <a:endParaRPr lang="en-US" sz="1164" dirty="0"/>
          </a:p>
        </p:txBody>
      </p:sp>
      <p:sp>
        <p:nvSpPr>
          <p:cNvPr id="14" name="Text 5"/>
          <p:cNvSpPr txBox="1"/>
          <p:nvPr/>
        </p:nvSpPr>
        <p:spPr>
          <a:xfrm>
            <a:off x="6794729" y="1517350"/>
            <a:ext cx="2101800" cy="1275300"/>
          </a:xfrm>
          <a:prstGeom prst="rect">
            <a:avLst/>
          </a:prstGeom>
          <a:noFill/>
          <a:ln/>
        </p:spPr>
        <p:txBody>
          <a:bodyPr wrap="square" lIns="0" tIns="0" rIns="0" bIns="0" rtlCol="0" anchor="t"/>
          <a:lstStyle/>
          <a:p>
            <a:pPr algn="l" indent="0" marL="0">
              <a:lnSpc>
                <a:spcPct val="115000"/>
              </a:lnSpc>
              <a:buNone/>
            </a:pPr>
            <a:r>
              <a:rPr lang="en-US" sz="1069" b="1" dirty="0">
                <a:solidFill>
                  <a:srgbClr val="FFFFFF"/>
                </a:solidFill>
                <a:latin typeface="Arial" pitchFamily="34" charset="0"/>
                <a:ea typeface="Arial" pitchFamily="34" charset="-122"/>
                <a:cs typeface="Arial" pitchFamily="34" charset="-120"/>
              </a:rPr>
              <a:t>Режим и отдых
</a:t>
            </a:r>
            <a:pPr algn="l" indent="0" marL="0">
              <a:lnSpc>
                <a:spcPct val="115000"/>
              </a:lnSpc>
              <a:buNone/>
            </a:pPr>
            <a:r>
              <a:rPr lang="en-US" sz="80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80" dirty="0">
                <a:solidFill>
                  <a:srgbClr val="FFFFFF"/>
                </a:solidFill>
                <a:latin typeface="Arial" pitchFamily="34" charset="0"/>
                <a:ea typeface="Arial" pitchFamily="34" charset="-122"/>
                <a:cs typeface="Arial" pitchFamily="34" charset="-120"/>
              </a:rPr>
              <a:t>Сон, спокойный ритм дня и достаточно воды поддерживают здоровье дыхательной системы. Отдохнувший организм легче переносит нагрузку и быстрее возвращается к обычному дыханию.
</a:t>
            </a:r>
            <a:endParaRPr lang="en-US" sz="1069"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80000" y="401275"/>
            <a:ext cx="6025800" cy="888000"/>
          </a:xfrm>
          <a:prstGeom prst="rect">
            <a:avLst/>
          </a:prstGeom>
          <a:noFill/>
          <a:ln/>
        </p:spPr>
        <p:txBody>
          <a:bodyPr wrap="square" lIns="0" tIns="0" rIns="0" bIns="0" rtlCol="0" anchor="t"/>
          <a:lstStyle/>
          <a:p>
            <a:pPr algn="l" indent="0" marL="0">
              <a:lnSpc>
                <a:spcPct val="90000"/>
              </a:lnSpc>
              <a:buNone/>
            </a:pPr>
            <a:r>
              <a:rPr lang="en-US" sz="3000" b="1" dirty="0">
                <a:solidFill>
                  <a:srgbClr val="FFFFFF"/>
                </a:solidFill>
                <a:latin typeface="Arial" pitchFamily="34" charset="0"/>
                <a:ea typeface="Arial" pitchFamily="34" charset="-122"/>
                <a:cs typeface="Arial" pitchFamily="34" charset="-120"/>
              </a:rPr>
              <a:t>Дыхательные упражнения для детей
</a:t>
            </a:r>
            <a:endParaRPr lang="en-US" sz="3000" dirty="0"/>
          </a:p>
        </p:txBody>
      </p:sp>
      <p:sp>
        <p:nvSpPr>
          <p:cNvPr id="9"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13</a:t>
            </a:r>
            <a:endParaRPr lang="en-US" sz="800" dirty="0"/>
          </a:p>
        </p:txBody>
      </p:sp>
      <p:sp>
        <p:nvSpPr>
          <p:cNvPr id="10" name="Text 2"/>
          <p:cNvSpPr txBox="1"/>
          <p:nvPr/>
        </p:nvSpPr>
        <p:spPr>
          <a:xfrm>
            <a:off x="550700" y="1502050"/>
            <a:ext cx="3706800" cy="888000"/>
          </a:xfrm>
          <a:prstGeom prst="rect">
            <a:avLst/>
          </a:prstGeom>
          <a:noFill/>
          <a:ln/>
        </p:spPr>
        <p:txBody>
          <a:bodyPr wrap="square" lIns="0" tIns="0" rIns="0" bIns="0" rtlCol="0" anchor="t"/>
          <a:lstStyle/>
          <a:p>
            <a:pPr algn="l" indent="0" marL="0">
              <a:lnSpc>
                <a:spcPct val="115000"/>
              </a:lnSpc>
              <a:buNone/>
            </a:pPr>
            <a:r>
              <a:rPr lang="en-US" sz="1145" b="1" dirty="0">
                <a:solidFill>
                  <a:srgbClr val="FFFFFF"/>
                </a:solidFill>
                <a:latin typeface="Arial" pitchFamily="34" charset="0"/>
                <a:ea typeface="Arial" pitchFamily="34" charset="-122"/>
                <a:cs typeface="Arial" pitchFamily="34" charset="-120"/>
              </a:rPr>
              <a:t>Спокойный вдох и выдох
</a:t>
            </a:r>
            <a:pPr algn="l" indent="0" marL="0">
              <a:lnSpc>
                <a:spcPct val="115000"/>
              </a:lnSpc>
              <a:buNone/>
            </a:pPr>
            <a:r>
              <a:rPr lang="en-US" sz="70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Сначала сделай медленный вдох через нос, а потом длинный выдох через рот. Повтори несколько раз подряд, не торопясь. Такое упражнение помогает успокоиться и услышать свой ритм дыхания.
</a:t>
            </a:r>
            <a:endParaRPr lang="en-US" sz="1145" dirty="0"/>
          </a:p>
        </p:txBody>
      </p:sp>
      <p:sp>
        <p:nvSpPr>
          <p:cNvPr id="11" name="Text 3"/>
          <p:cNvSpPr txBox="1"/>
          <p:nvPr/>
        </p:nvSpPr>
        <p:spPr>
          <a:xfrm>
            <a:off x="550700" y="2676800"/>
            <a:ext cx="3706800" cy="888000"/>
          </a:xfrm>
          <a:prstGeom prst="rect">
            <a:avLst/>
          </a:prstGeom>
          <a:noFill/>
          <a:ln/>
        </p:spPr>
        <p:txBody>
          <a:bodyPr wrap="square" lIns="0" tIns="0" rIns="0" bIns="0" rtlCol="0" anchor="t"/>
          <a:lstStyle/>
          <a:p>
            <a:pPr algn="l" indent="0" marL="0">
              <a:lnSpc>
                <a:spcPct val="115000"/>
              </a:lnSpc>
              <a:buNone/>
            </a:pPr>
            <a:r>
              <a:rPr lang="en-US" sz="1145" b="1" dirty="0">
                <a:solidFill>
                  <a:srgbClr val="FFFFFF"/>
                </a:solidFill>
                <a:latin typeface="Arial" pitchFamily="34" charset="0"/>
                <a:ea typeface="Arial" pitchFamily="34" charset="-122"/>
                <a:cs typeface="Arial" pitchFamily="34" charset="-120"/>
              </a:rPr>
              <a:t>Воображаемый шарик
</a:t>
            </a:r>
            <a:pPr algn="l" indent="0" marL="0">
              <a:lnSpc>
                <a:spcPct val="115000"/>
              </a:lnSpc>
              <a:buNone/>
            </a:pPr>
            <a:r>
              <a:rPr lang="en-US" sz="70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Представь, что надуваешь лёгкий шарик: вдох — и он растёт, выдох — и воздух выходит. Можно считать до трёх или до четырёх, чтобы дыхание стало ровнее и спокойнее.
</a:t>
            </a:r>
            <a:endParaRPr lang="en-US" sz="1145" dirty="0"/>
          </a:p>
        </p:txBody>
      </p:sp>
      <p:sp>
        <p:nvSpPr>
          <p:cNvPr id="12" name="Text 4"/>
          <p:cNvSpPr txBox="1"/>
          <p:nvPr/>
        </p:nvSpPr>
        <p:spPr>
          <a:xfrm>
            <a:off x="550700" y="3851550"/>
            <a:ext cx="3706800" cy="888000"/>
          </a:xfrm>
          <a:prstGeom prst="rect">
            <a:avLst/>
          </a:prstGeom>
          <a:noFill/>
          <a:ln/>
        </p:spPr>
        <p:txBody>
          <a:bodyPr wrap="square" lIns="0" tIns="0" rIns="0" bIns="0" rtlCol="0" anchor="t"/>
          <a:lstStyle/>
          <a:p>
            <a:pPr algn="l" indent="0" marL="0">
              <a:lnSpc>
                <a:spcPct val="115000"/>
              </a:lnSpc>
              <a:buNone/>
            </a:pPr>
            <a:r>
              <a:rPr lang="en-US" sz="1145" b="1" dirty="0">
                <a:solidFill>
                  <a:srgbClr val="FFFFFF"/>
                </a:solidFill>
                <a:latin typeface="Arial" pitchFamily="34" charset="0"/>
                <a:ea typeface="Arial" pitchFamily="34" charset="-122"/>
                <a:cs typeface="Arial" pitchFamily="34" charset="-120"/>
              </a:rPr>
              <a:t>Задуй свечу
</a:t>
            </a:r>
            <a:pPr algn="l" indent="0" marL="0">
              <a:lnSpc>
                <a:spcPct val="115000"/>
              </a:lnSpc>
              <a:buNone/>
            </a:pPr>
            <a:r>
              <a:rPr lang="en-US" sz="70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57" dirty="0">
                <a:solidFill>
                  <a:srgbClr val="FFFFFF"/>
                </a:solidFill>
                <a:latin typeface="Arial" pitchFamily="34" charset="0"/>
                <a:ea typeface="Arial" pitchFamily="34" charset="-122"/>
                <a:cs typeface="Arial" pitchFamily="34" charset="-120"/>
              </a:rPr>
              <a:t>Сделай короткий вдох носом, а затем плавно «задуй свечу» длинной струёй воздуха. Это упражнение удобно выполнять перед контрольной, после игры или когда нужно собраться с мыслями.
</a:t>
            </a:r>
            <a:endParaRPr lang="en-US" sz="1145"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18760" y="1561900"/>
            <a:ext cx="7906481" cy="31017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80000" y="180000"/>
            <a:ext cx="8784000" cy="441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беречь дыхание каждый день
</a:t>
            </a:r>
            <a:endParaRPr lang="en-US" sz="2800" dirty="0"/>
          </a:p>
        </p:txBody>
      </p:sp>
      <p:sp>
        <p:nvSpPr>
          <p:cNvPr id="7"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14</a:t>
            </a:r>
            <a:endParaRPr lang="en-US" sz="800" dirty="0"/>
          </a:p>
        </p:txBody>
      </p:sp>
      <p:sp>
        <p:nvSpPr>
          <p:cNvPr id="8" name="Text 2"/>
          <p:cNvSpPr txBox="1"/>
          <p:nvPr/>
        </p:nvSpPr>
        <p:spPr>
          <a:xfrm>
            <a:off x="180000" y="696900"/>
            <a:ext cx="8716500" cy="255600"/>
          </a:xfrm>
          <a:prstGeom prst="rect">
            <a:avLst/>
          </a:prstGeom>
          <a:noFill/>
          <a:ln/>
        </p:spPr>
        <p:txBody>
          <a:bodyPr wrap="square" lIns="0" tIns="0" rIns="0" bIns="0" rtlCol="0" anchor="t"/>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Ежедневные привычки помогают дыханию, а тревожные симптомы показывают, когда нужна помощь взрослого и врача.
</a:t>
            </a:r>
            <a:endParaRPr lang="en-US" sz="11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15</a:t>
            </a:r>
            <a:endParaRPr lang="en-US" sz="800" dirty="0"/>
          </a:p>
        </p:txBody>
      </p:sp>
      <p:sp>
        <p:nvSpPr>
          <p:cNvPr id="10" name="Text 1"/>
          <p:cNvSpPr txBox="1"/>
          <p:nvPr/>
        </p:nvSpPr>
        <p:spPr>
          <a:xfrm>
            <a:off x="180000" y="401275"/>
            <a:ext cx="4698300" cy="775800"/>
          </a:xfrm>
          <a:prstGeom prst="rect">
            <a:avLst/>
          </a:prstGeom>
          <a:noFill/>
          <a:ln/>
        </p:spPr>
        <p:txBody>
          <a:bodyPr wrap="square" lIns="0" tIns="0" rIns="0" bIns="0" rtlCol="0" anchor="t"/>
          <a:lstStyle/>
          <a:p>
            <a:pPr algn="l" indent="0" marL="0">
              <a:lnSpc>
                <a:spcPct val="90000"/>
              </a:lnSpc>
              <a:buNone/>
            </a:pPr>
            <a:r>
              <a:rPr lang="en-US" sz="2400" b="1" dirty="0">
                <a:solidFill>
                  <a:srgbClr val="FFFFFF"/>
                </a:solidFill>
                <a:latin typeface="Arial" pitchFamily="34" charset="0"/>
                <a:ea typeface="Arial" pitchFamily="34" charset="-122"/>
                <a:cs typeface="Arial" pitchFamily="34" charset="-120"/>
              </a:rPr>
              <a:t>Когда дыхание меняется
</a:t>
            </a:r>
            <a:endParaRPr lang="en-US" sz="2400" dirty="0"/>
          </a:p>
        </p:txBody>
      </p:sp>
      <p:sp>
        <p:nvSpPr>
          <p:cNvPr id="11" name="Text 2"/>
          <p:cNvSpPr txBox="1"/>
          <p:nvPr/>
        </p:nvSpPr>
        <p:spPr>
          <a:xfrm>
            <a:off x="180000" y="1367525"/>
            <a:ext cx="3803100" cy="680100"/>
          </a:xfrm>
          <a:prstGeom prst="rect">
            <a:avLst/>
          </a:prstGeom>
          <a:noFill/>
          <a:ln/>
        </p:spPr>
        <p:txBody>
          <a:bodyPr wrap="square" lIns="0" tIns="0" rIns="0" bIns="0" rtlCol="0" anchor="t"/>
          <a:lstStyle/>
          <a:p>
            <a:pPr algn="l" indent="0" marL="0">
              <a:lnSpc>
                <a:spcPct val="115000"/>
              </a:lnSpc>
              <a:buNone/>
            </a:pPr>
            <a:r>
              <a:rPr lang="en-US" sz="1089" b="1" dirty="0">
                <a:solidFill>
                  <a:srgbClr val="FFFFFF"/>
                </a:solidFill>
                <a:latin typeface="Arial" pitchFamily="34" charset="0"/>
                <a:ea typeface="Arial" pitchFamily="34" charset="-122"/>
                <a:cs typeface="Arial" pitchFamily="34" charset="-120"/>
              </a:rPr>
              <a:t>Во сне и покое
</a:t>
            </a:r>
            <a:pPr algn="l" indent="0" marL="0">
              <a:lnSpc>
                <a:spcPct val="115000"/>
              </a:lnSpc>
              <a:buNone/>
            </a:pPr>
            <a:r>
              <a:rPr lang="en-US" sz="59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0" dirty="0">
                <a:solidFill>
                  <a:srgbClr val="FFFFFF"/>
                </a:solidFill>
                <a:latin typeface="Arial" pitchFamily="34" charset="0"/>
                <a:ea typeface="Arial" pitchFamily="34" charset="-122"/>
                <a:cs typeface="Arial" pitchFamily="34" charset="-120"/>
              </a:rPr>
              <a:t>Когда человек спит или отдыхает, дыхание обычно становится медленнее и спокойнее. Организм не спешит, поэтому ему нужно меньше воздуха, чем во время игры или бега.
</a:t>
            </a:r>
            <a:endParaRPr lang="en-US" sz="1089" dirty="0"/>
          </a:p>
        </p:txBody>
      </p:sp>
      <p:sp>
        <p:nvSpPr>
          <p:cNvPr id="12" name="Text 3"/>
          <p:cNvSpPr txBox="1"/>
          <p:nvPr/>
        </p:nvSpPr>
        <p:spPr>
          <a:xfrm>
            <a:off x="180000" y="2208405"/>
            <a:ext cx="3803100" cy="680100"/>
          </a:xfrm>
          <a:prstGeom prst="rect">
            <a:avLst/>
          </a:prstGeom>
          <a:noFill/>
          <a:ln/>
        </p:spPr>
        <p:txBody>
          <a:bodyPr wrap="square" lIns="0" tIns="0" rIns="0" bIns="0" rtlCol="0" anchor="t"/>
          <a:lstStyle/>
          <a:p>
            <a:pPr algn="l" indent="0" marL="0">
              <a:lnSpc>
                <a:spcPct val="115000"/>
              </a:lnSpc>
              <a:buNone/>
            </a:pPr>
            <a:r>
              <a:rPr lang="en-US" sz="1089" b="1" dirty="0">
                <a:solidFill>
                  <a:srgbClr val="FFFFFF"/>
                </a:solidFill>
                <a:latin typeface="Arial" pitchFamily="34" charset="0"/>
                <a:ea typeface="Arial" pitchFamily="34" charset="-122"/>
                <a:cs typeface="Arial" pitchFamily="34" charset="-120"/>
              </a:rPr>
              <a:t>При сильных чувствах
</a:t>
            </a:r>
            <a:pPr algn="l" indent="0" marL="0">
              <a:lnSpc>
                <a:spcPct val="115000"/>
              </a:lnSpc>
              <a:buNone/>
            </a:pPr>
            <a:r>
              <a:rPr lang="en-US" sz="59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0" dirty="0">
                <a:solidFill>
                  <a:srgbClr val="FFFFFF"/>
                </a:solidFill>
                <a:latin typeface="Arial" pitchFamily="34" charset="0"/>
                <a:ea typeface="Arial" pitchFamily="34" charset="-122"/>
                <a:cs typeface="Arial" pitchFamily="34" charset="-120"/>
              </a:rPr>
              <a:t>Смех, страх, волнение или плач могут заметно изменить дыхание. Оно становится чаще, короче или неровнее, потому что тело сразу откликается на настроение.
</a:t>
            </a:r>
            <a:endParaRPr lang="en-US" sz="1089" dirty="0"/>
          </a:p>
        </p:txBody>
      </p:sp>
      <p:sp>
        <p:nvSpPr>
          <p:cNvPr id="13" name="Text 4"/>
          <p:cNvSpPr txBox="1"/>
          <p:nvPr/>
        </p:nvSpPr>
        <p:spPr>
          <a:xfrm>
            <a:off x="180000" y="3049279"/>
            <a:ext cx="3803100" cy="680100"/>
          </a:xfrm>
          <a:prstGeom prst="rect">
            <a:avLst/>
          </a:prstGeom>
          <a:noFill/>
          <a:ln/>
        </p:spPr>
        <p:txBody>
          <a:bodyPr wrap="square" lIns="0" tIns="0" rIns="0" bIns="0" rtlCol="0" anchor="t"/>
          <a:lstStyle/>
          <a:p>
            <a:pPr algn="l" indent="0" marL="0">
              <a:lnSpc>
                <a:spcPct val="115000"/>
              </a:lnSpc>
              <a:buNone/>
            </a:pPr>
            <a:r>
              <a:rPr lang="en-US" sz="1089" b="1" dirty="0">
                <a:solidFill>
                  <a:srgbClr val="FFFFFF"/>
                </a:solidFill>
                <a:latin typeface="Arial" pitchFamily="34" charset="0"/>
                <a:ea typeface="Arial" pitchFamily="34" charset="-122"/>
                <a:cs typeface="Arial" pitchFamily="34" charset="-120"/>
              </a:rPr>
              <a:t>Во время болезни
</a:t>
            </a:r>
            <a:pPr algn="l" indent="0" marL="0">
              <a:lnSpc>
                <a:spcPct val="115000"/>
              </a:lnSpc>
              <a:buNone/>
            </a:pPr>
            <a:r>
              <a:rPr lang="en-US" sz="59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0" dirty="0">
                <a:solidFill>
                  <a:srgbClr val="FFFFFF"/>
                </a:solidFill>
                <a:latin typeface="Arial" pitchFamily="34" charset="0"/>
                <a:ea typeface="Arial" pitchFamily="34" charset="-122"/>
                <a:cs typeface="Arial" pitchFamily="34" charset="-120"/>
              </a:rPr>
              <a:t>При кашле, простуде или аллергии дыхание может стать шумным, тяжёлым и не таким свободным. Это знак, что дыхательным путям сейчас непросто и им нужна забота.
</a:t>
            </a:r>
            <a:endParaRPr lang="en-US" sz="1089" dirty="0"/>
          </a:p>
        </p:txBody>
      </p:sp>
      <p:sp>
        <p:nvSpPr>
          <p:cNvPr id="14" name="Text 5"/>
          <p:cNvSpPr txBox="1"/>
          <p:nvPr/>
        </p:nvSpPr>
        <p:spPr>
          <a:xfrm>
            <a:off x="180000" y="3890154"/>
            <a:ext cx="3803100" cy="680100"/>
          </a:xfrm>
          <a:prstGeom prst="rect">
            <a:avLst/>
          </a:prstGeom>
          <a:noFill/>
          <a:ln/>
        </p:spPr>
        <p:txBody>
          <a:bodyPr wrap="square" lIns="0" tIns="0" rIns="0" bIns="0" rtlCol="0" anchor="t"/>
          <a:lstStyle/>
          <a:p>
            <a:pPr algn="l" indent="0" marL="0">
              <a:lnSpc>
                <a:spcPct val="115000"/>
              </a:lnSpc>
              <a:buNone/>
            </a:pPr>
            <a:r>
              <a:rPr lang="en-US" sz="1089" b="1" dirty="0">
                <a:solidFill>
                  <a:srgbClr val="FFFFFF"/>
                </a:solidFill>
                <a:latin typeface="Arial" pitchFamily="34" charset="0"/>
                <a:ea typeface="Arial" pitchFamily="34" charset="-122"/>
                <a:cs typeface="Arial" pitchFamily="34" charset="-120"/>
              </a:rPr>
              <a:t>У детей и взрослых
</a:t>
            </a:r>
            <a:pPr algn="l" indent="0" marL="0">
              <a:lnSpc>
                <a:spcPct val="115000"/>
              </a:lnSpc>
              <a:buNone/>
            </a:pPr>
            <a:r>
              <a:rPr lang="en-US" sz="59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90" dirty="0">
                <a:solidFill>
                  <a:srgbClr val="FFFFFF"/>
                </a:solidFill>
                <a:latin typeface="Arial" pitchFamily="34" charset="0"/>
                <a:ea typeface="Arial" pitchFamily="34" charset="-122"/>
                <a:cs typeface="Arial" pitchFamily="34" charset="-120"/>
              </a:rPr>
              <a:t>У детей дыхание обычно чаще, чем у взрослых, потому что их организм растёт и быстрее расходует силы. С возрастом ритм постепенно становится более спокойным и ровным.
</a:t>
            </a:r>
            <a:endParaRPr lang="en-US" sz="1089"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16175" y="1219242"/>
            <a:ext cx="2088600" cy="1760217"/>
          </a:xfrm>
          <a:prstGeom prst="rect">
            <a:avLst/>
          </a:prstGeom>
        </p:spPr>
      </p:pic>
      <p:pic>
        <p:nvPicPr>
          <p:cNvPr id="5" name="Image 3" descr="preencoded.png">    </p:cNvPr>
          <p:cNvPicPr>
            <a:picLocks noChangeAspect="1"/>
          </p:cNvPicPr>
          <p:nvPr/>
        </p:nvPicPr>
        <p:blipFill>
          <a:blip r:embed="rId4"/>
          <a:stretch>
            <a:fillRect/>
          </a:stretch>
        </p:blipFill>
        <p:spPr>
          <a:xfrm>
            <a:off x="3362025" y="1219242"/>
            <a:ext cx="2088600" cy="1760217"/>
          </a:xfrm>
          <a:prstGeom prst="rect">
            <a:avLst/>
          </a:prstGeom>
        </p:spPr>
      </p:pic>
      <p:pic>
        <p:nvPicPr>
          <p:cNvPr id="6" name="Image 4" descr="preencoded.png">    </p:cNvPr>
          <p:cNvPicPr>
            <a:picLocks noChangeAspect="1"/>
          </p:cNvPicPr>
          <p:nvPr/>
        </p:nvPicPr>
        <p:blipFill>
          <a:blip r:embed="rId5"/>
          <a:stretch>
            <a:fillRect/>
          </a:stretch>
        </p:blipFill>
        <p:spPr>
          <a:xfrm>
            <a:off x="6007875" y="1195692"/>
            <a:ext cx="2088600" cy="176021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1996850" y="362775"/>
            <a:ext cx="59541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Интересные факты о дыхании
</a:t>
            </a:r>
            <a:endParaRPr lang="en-US" sz="2800" dirty="0"/>
          </a:p>
        </p:txBody>
      </p:sp>
      <p:sp>
        <p:nvSpPr>
          <p:cNvPr id="9" name="Text 1"/>
          <p:cNvSpPr txBox="1"/>
          <p:nvPr/>
        </p:nvSpPr>
        <p:spPr>
          <a:xfrm>
            <a:off x="815924" y="3241625"/>
            <a:ext cx="1889100" cy="1085100"/>
          </a:xfrm>
          <a:prstGeom prst="rect">
            <a:avLst/>
          </a:prstGeom>
          <a:noFill/>
          <a:ln/>
        </p:spPr>
        <p:txBody>
          <a:bodyPr wrap="square" lIns="0" tIns="0" rIns="0" bIns="0" rtlCol="0" anchor="t"/>
          <a:lstStyle/>
          <a:p>
            <a:pPr algn="l" indent="0" marL="0">
              <a:lnSpc>
                <a:spcPct val="115000"/>
              </a:lnSpc>
              <a:buNone/>
            </a:pPr>
            <a:r>
              <a:rPr lang="en-US" sz="819" b="1" dirty="0">
                <a:solidFill>
                  <a:srgbClr val="FFFFFF"/>
                </a:solidFill>
                <a:latin typeface="Arial" pitchFamily="34" charset="0"/>
                <a:ea typeface="Arial" pitchFamily="34" charset="-122"/>
                <a:cs typeface="Arial" pitchFamily="34" charset="-120"/>
              </a:rPr>
              <a:t>Сколько раз дышит человек за день
</a:t>
            </a:r>
            <a:pPr algn="l" indent="0" marL="0">
              <a:lnSpc>
                <a:spcPct val="115000"/>
              </a:lnSpc>
              <a:buNone/>
            </a:pPr>
            <a:r>
              <a:rPr lang="en-US" sz="751"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51" dirty="0">
                <a:solidFill>
                  <a:srgbClr val="FFFFFF"/>
                </a:solidFill>
                <a:latin typeface="Arial" pitchFamily="34" charset="0"/>
                <a:ea typeface="Arial" pitchFamily="34" charset="-122"/>
                <a:cs typeface="Arial" pitchFamily="34" charset="-120"/>
              </a:rPr>
              <a:t>Человек делает вдохи и выдохи множество раз даже тогда, когда совсем не замечает этого. Дыхание идёт тихо и исправно, как маленький помощник, который никогда не уходит на перемену. Стоит лишь подняться по лестнице, и оно сразу становится заметнее.
</a:t>
            </a:r>
            <a:endParaRPr lang="en-US" sz="819" dirty="0"/>
          </a:p>
        </p:txBody>
      </p:sp>
      <p:sp>
        <p:nvSpPr>
          <p:cNvPr id="10" name="Text 2"/>
          <p:cNvSpPr txBox="1"/>
          <p:nvPr/>
        </p:nvSpPr>
        <p:spPr>
          <a:xfrm>
            <a:off x="3461774" y="3241625"/>
            <a:ext cx="1889100" cy="1085100"/>
          </a:xfrm>
          <a:prstGeom prst="rect">
            <a:avLst/>
          </a:prstGeom>
          <a:noFill/>
          <a:ln/>
        </p:spPr>
        <p:txBody>
          <a:bodyPr wrap="square" lIns="0" tIns="0" rIns="0" bIns="0" rtlCol="0" anchor="t"/>
          <a:lstStyle/>
          <a:p>
            <a:pPr algn="l" indent="0" marL="0">
              <a:lnSpc>
                <a:spcPct val="115000"/>
              </a:lnSpc>
              <a:buNone/>
            </a:pPr>
            <a:r>
              <a:rPr lang="en-US" sz="812" b="1" dirty="0">
                <a:solidFill>
                  <a:srgbClr val="FFFFFF"/>
                </a:solidFill>
                <a:latin typeface="Arial" pitchFamily="34" charset="0"/>
                <a:ea typeface="Arial" pitchFamily="34" charset="-122"/>
                <a:cs typeface="Arial" pitchFamily="34" charset="-120"/>
              </a:rPr>
              <a:t>Лёгкие умеют хранить воздух
</a:t>
            </a:r>
            <a:pPr algn="l" indent="0" marL="0">
              <a:lnSpc>
                <a:spcPct val="115000"/>
              </a:lnSpc>
              <a:buNone/>
            </a:pPr>
            <a:r>
              <a:rPr lang="en-US" sz="74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44" dirty="0">
                <a:solidFill>
                  <a:srgbClr val="FFFFFF"/>
                </a:solidFill>
                <a:latin typeface="Arial" pitchFamily="34" charset="0"/>
                <a:ea typeface="Arial" pitchFamily="34" charset="-122"/>
                <a:cs typeface="Arial" pitchFamily="34" charset="-120"/>
              </a:rPr>
              <a:t>Лёгкие похожи на мягкие губки: они могут вместить довольно много воздуха, но используют его постепенно. Когда ребёнок говорит или поёт, воздух расходуется очень аккуратно, словно из аккуратного воздушного запаса. Вот почему длинная фраза требует хорошего дыхания.
</a:t>
            </a:r>
            <a:endParaRPr lang="en-US" sz="812" dirty="0"/>
          </a:p>
        </p:txBody>
      </p:sp>
      <p:sp>
        <p:nvSpPr>
          <p:cNvPr id="11" name="Text 3"/>
          <p:cNvSpPr txBox="1"/>
          <p:nvPr/>
        </p:nvSpPr>
        <p:spPr>
          <a:xfrm>
            <a:off x="6107624" y="3289800"/>
            <a:ext cx="1889100" cy="1085100"/>
          </a:xfrm>
          <a:prstGeom prst="rect">
            <a:avLst/>
          </a:prstGeom>
          <a:noFill/>
          <a:ln/>
        </p:spPr>
        <p:txBody>
          <a:bodyPr wrap="square" lIns="0" tIns="0" rIns="0" bIns="0" rtlCol="0" anchor="t"/>
          <a:lstStyle/>
          <a:p>
            <a:pPr algn="l" indent="0" marL="0">
              <a:lnSpc>
                <a:spcPct val="115000"/>
              </a:lnSpc>
              <a:buNone/>
            </a:pPr>
            <a:r>
              <a:rPr lang="en-US" sz="824" b="1" dirty="0">
                <a:solidFill>
                  <a:srgbClr val="FFFFFF"/>
                </a:solidFill>
                <a:latin typeface="Arial" pitchFamily="34" charset="0"/>
                <a:ea typeface="Arial" pitchFamily="34" charset="-122"/>
                <a:cs typeface="Arial" pitchFamily="34" charset="-120"/>
              </a:rPr>
              <a:t>Почему дыхание помогает говорить
</a:t>
            </a:r>
            <a:pPr algn="l" indent="0" marL="0">
              <a:lnSpc>
                <a:spcPct val="115000"/>
              </a:lnSpc>
              <a:buNone/>
            </a:pPr>
            <a:r>
              <a:rPr lang="en-US" sz="755"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55" dirty="0">
                <a:solidFill>
                  <a:srgbClr val="FFFFFF"/>
                </a:solidFill>
                <a:latin typeface="Arial" pitchFamily="34" charset="0"/>
                <a:ea typeface="Arial" pitchFamily="34" charset="-122"/>
                <a:cs typeface="Arial" pitchFamily="34" charset="-120"/>
              </a:rPr>
              <a:t>Без дыхания нельзя не только жить, но и говорить, петь или читать вслух. Воздух нужен голосу, как топливо маленькой музыкальной машине. Поэтому перед выступлением полезно сделать спокойный вдох и не торопиться с первым словом.
</a:t>
            </a:r>
            <a:endParaRPr lang="en-US" sz="824" dirty="0"/>
          </a:p>
        </p:txBody>
      </p:sp>
      <p:sp>
        <p:nvSpPr>
          <p:cNvPr id="12" name="Text 4"/>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16</a:t>
            </a:r>
            <a:endParaRPr lang="en-US" sz="8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449675" y="1987767"/>
            <a:ext cx="529800" cy="470933"/>
          </a:xfrm>
          <a:prstGeom prst="rect">
            <a:avLst/>
          </a:prstGeom>
        </p:spPr>
      </p:pic>
      <p:pic>
        <p:nvPicPr>
          <p:cNvPr id="6" name="Image 4" descr="preencoded.png">    </p:cNvPr>
          <p:cNvPicPr>
            <a:picLocks noChangeAspect="1"/>
          </p:cNvPicPr>
          <p:nvPr/>
        </p:nvPicPr>
        <p:blipFill>
          <a:blip r:embed="rId5"/>
          <a:stretch>
            <a:fillRect/>
          </a:stretch>
        </p:blipFill>
        <p:spPr>
          <a:xfrm>
            <a:off x="4856897" y="2184339"/>
            <a:ext cx="521100" cy="521100"/>
          </a:xfrm>
          <a:prstGeom prst="rect">
            <a:avLst/>
          </a:prstGeom>
        </p:spPr>
      </p:pic>
      <p:pic>
        <p:nvPicPr>
          <p:cNvPr id="7" name="Image 5" descr="preencoded.png">    </p:cNvPr>
          <p:cNvPicPr>
            <a:picLocks noChangeAspect="1"/>
          </p:cNvPicPr>
          <p:nvPr/>
        </p:nvPicPr>
        <p:blipFill>
          <a:blip r:embed="rId6"/>
          <a:stretch>
            <a:fillRect/>
          </a:stretch>
        </p:blipFill>
        <p:spPr>
          <a:xfrm>
            <a:off x="1374827" y="3371128"/>
            <a:ext cx="529800" cy="470933"/>
          </a:xfrm>
          <a:prstGeom prst="rect">
            <a:avLst/>
          </a:prstGeom>
        </p:spPr>
      </p:pic>
      <p:pic>
        <p:nvPicPr>
          <p:cNvPr id="8" name="Image 6" descr="preencoded.png">    </p:cNvPr>
          <p:cNvPicPr>
            <a:picLocks noChangeAspect="1"/>
          </p:cNvPicPr>
          <p:nvPr/>
        </p:nvPicPr>
        <p:blipFill>
          <a:blip r:embed="rId7"/>
          <a:stretch>
            <a:fillRect/>
          </a:stretch>
        </p:blipFill>
        <p:spPr>
          <a:xfrm>
            <a:off x="5188839" y="3446120"/>
            <a:ext cx="521100" cy="521100"/>
          </a:xfrm>
          <a:prstGeom prst="rect">
            <a:avLst/>
          </a:prstGeom>
        </p:spPr>
      </p:pic>
      <p:sp>
        <p:nvSpPr>
          <p:cNvPr id="9" name="Text 0"/>
          <p:cNvSpPr txBox="1"/>
          <p:nvPr/>
        </p:nvSpPr>
        <p:spPr>
          <a:xfrm>
            <a:off x="180000" y="362775"/>
            <a:ext cx="69204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Дыхание у людей и животных
</a:t>
            </a:r>
            <a:endParaRPr lang="en-US" sz="2800" dirty="0"/>
          </a:p>
        </p:txBody>
      </p:sp>
      <p:sp>
        <p:nvSpPr>
          <p:cNvPr id="10" name="Text 1"/>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17</a:t>
            </a:r>
            <a:endParaRPr lang="en-US" sz="800" dirty="0"/>
          </a:p>
        </p:txBody>
      </p:sp>
      <p:sp>
        <p:nvSpPr>
          <p:cNvPr id="11" name="Text 2"/>
          <p:cNvSpPr txBox="1"/>
          <p:nvPr/>
        </p:nvSpPr>
        <p:spPr>
          <a:xfrm>
            <a:off x="2113584" y="1713798"/>
            <a:ext cx="2059200" cy="1018800"/>
          </a:xfrm>
          <a:prstGeom prst="rect">
            <a:avLst/>
          </a:prstGeom>
          <a:noFill/>
          <a:ln/>
        </p:spPr>
        <p:txBody>
          <a:bodyPr wrap="square" lIns="0" tIns="0" rIns="0" bIns="0" rtlCol="0" anchor="ctr"/>
          <a:lstStyle/>
          <a:p>
            <a:pPr algn="l" indent="0" marL="0">
              <a:lnSpc>
                <a:spcPct val="115000"/>
              </a:lnSpc>
              <a:buNone/>
            </a:pPr>
            <a:r>
              <a:rPr lang="en-US" sz="1011" b="1" dirty="0">
                <a:solidFill>
                  <a:srgbClr val="FFFFFF"/>
                </a:solidFill>
                <a:latin typeface="Arial" pitchFamily="34" charset="0"/>
                <a:ea typeface="Arial" pitchFamily="34" charset="-122"/>
                <a:cs typeface="Arial" pitchFamily="34" charset="-120"/>
              </a:rPr>
              <a:t>Рыбы
</a:t>
            </a:r>
            <a:pPr algn="l" indent="0" marL="0">
              <a:lnSpc>
                <a:spcPct val="115000"/>
              </a:lnSpc>
              <a:buNone/>
            </a:pPr>
            <a:r>
              <a:rPr lang="en-US" sz="92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26" dirty="0">
                <a:solidFill>
                  <a:srgbClr val="FFFFFF"/>
                </a:solidFill>
                <a:latin typeface="Arial" pitchFamily="34" charset="0"/>
                <a:ea typeface="Arial" pitchFamily="34" charset="-122"/>
                <a:cs typeface="Arial" pitchFamily="34" charset="-120"/>
              </a:rPr>
              <a:t>Рыбы получают кислород из воды с помощью жабр. Их дыхание устроено иначе, чем у людей, но задача та же самая: взять нужный газ для жизни.
</a:t>
            </a:r>
            <a:endParaRPr lang="en-US" sz="1011" dirty="0"/>
          </a:p>
        </p:txBody>
      </p:sp>
      <p:sp>
        <p:nvSpPr>
          <p:cNvPr id="12" name="Text 3"/>
          <p:cNvSpPr txBox="1"/>
          <p:nvPr/>
        </p:nvSpPr>
        <p:spPr>
          <a:xfrm>
            <a:off x="5516456" y="1935454"/>
            <a:ext cx="2059200" cy="1018800"/>
          </a:xfrm>
          <a:prstGeom prst="rect">
            <a:avLst/>
          </a:prstGeom>
          <a:noFill/>
          <a:ln/>
        </p:spPr>
        <p:txBody>
          <a:bodyPr wrap="square" lIns="0" tIns="0" rIns="0" bIns="0" rtlCol="0" anchor="ctr"/>
          <a:lstStyle/>
          <a:p>
            <a:pPr algn="l" indent="0" marL="0">
              <a:lnSpc>
                <a:spcPct val="115000"/>
              </a:lnSpc>
              <a:buNone/>
            </a:pPr>
            <a:r>
              <a:rPr lang="en-US" sz="964" b="1" dirty="0">
                <a:solidFill>
                  <a:srgbClr val="FFFFFF"/>
                </a:solidFill>
                <a:latin typeface="Arial" pitchFamily="34" charset="0"/>
                <a:ea typeface="Arial" pitchFamily="34" charset="-122"/>
                <a:cs typeface="Arial" pitchFamily="34" charset="-120"/>
              </a:rPr>
              <a:t>Насекомые
</a:t>
            </a:r>
            <a:pPr algn="l" indent="0" marL="0">
              <a:lnSpc>
                <a:spcPct val="115000"/>
              </a:lnSpc>
              <a:buNone/>
            </a:pPr>
            <a:r>
              <a:rPr lang="en-US" sz="884"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84" dirty="0">
                <a:solidFill>
                  <a:srgbClr val="FFFFFF"/>
                </a:solidFill>
                <a:latin typeface="Arial" pitchFamily="34" charset="0"/>
                <a:ea typeface="Arial" pitchFamily="34" charset="-122"/>
                <a:cs typeface="Arial" pitchFamily="34" charset="-120"/>
              </a:rPr>
              <a:t>У насекомых есть дыхательные трубочки, по которым воздух поступает внутрь тела. Они маленькие, но очень важные: без них насекомое не сможет нормально жить и двигаться.
</a:t>
            </a:r>
            <a:endParaRPr lang="en-US" sz="964" dirty="0"/>
          </a:p>
        </p:txBody>
      </p:sp>
      <p:sp>
        <p:nvSpPr>
          <p:cNvPr id="13" name="Text 4"/>
          <p:cNvSpPr txBox="1"/>
          <p:nvPr/>
        </p:nvSpPr>
        <p:spPr>
          <a:xfrm>
            <a:off x="2038736" y="3097159"/>
            <a:ext cx="2059200" cy="1018800"/>
          </a:xfrm>
          <a:prstGeom prst="rect">
            <a:avLst/>
          </a:prstGeom>
          <a:noFill/>
          <a:ln/>
        </p:spPr>
        <p:txBody>
          <a:bodyPr wrap="square" lIns="0" tIns="0" rIns="0" bIns="0" rtlCol="0" anchor="ctr"/>
          <a:lstStyle/>
          <a:p>
            <a:pPr algn="l" indent="0" marL="0">
              <a:lnSpc>
                <a:spcPct val="115000"/>
              </a:lnSpc>
              <a:buNone/>
            </a:pPr>
            <a:r>
              <a:rPr lang="en-US" sz="1011" b="1" dirty="0">
                <a:solidFill>
                  <a:srgbClr val="FFFFFF"/>
                </a:solidFill>
                <a:latin typeface="Arial" pitchFamily="34" charset="0"/>
                <a:ea typeface="Arial" pitchFamily="34" charset="-122"/>
                <a:cs typeface="Arial" pitchFamily="34" charset="-120"/>
              </a:rPr>
              <a:t>Земноводные
</a:t>
            </a:r>
            <a:pPr algn="l" indent="0" marL="0">
              <a:lnSpc>
                <a:spcPct val="115000"/>
              </a:lnSpc>
              <a:buNone/>
            </a:pPr>
            <a:r>
              <a:rPr lang="en-US" sz="926"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26" dirty="0">
                <a:solidFill>
                  <a:srgbClr val="FFFFFF"/>
                </a:solidFill>
                <a:latin typeface="Arial" pitchFamily="34" charset="0"/>
                <a:ea typeface="Arial" pitchFamily="34" charset="-122"/>
                <a:cs typeface="Arial" pitchFamily="34" charset="-120"/>
              </a:rPr>
              <a:t>Лягушки и другие земноводные могут дышать и кожей, и лёгкими. Это помогает им приспосабливаться к жизни и на суше, и рядом с водой.
</a:t>
            </a:r>
            <a:endParaRPr lang="en-US" sz="1011" dirty="0"/>
          </a:p>
        </p:txBody>
      </p:sp>
      <p:sp>
        <p:nvSpPr>
          <p:cNvPr id="14" name="Text 5"/>
          <p:cNvSpPr txBox="1"/>
          <p:nvPr/>
        </p:nvSpPr>
        <p:spPr>
          <a:xfrm>
            <a:off x="5848398" y="3197234"/>
            <a:ext cx="2059200" cy="1018800"/>
          </a:xfrm>
          <a:prstGeom prst="rect">
            <a:avLst/>
          </a:prstGeom>
          <a:noFill/>
          <a:ln/>
        </p:spPr>
        <p:txBody>
          <a:bodyPr wrap="square" lIns="0" tIns="0" rIns="0" bIns="0" rtlCol="0" anchor="ctr"/>
          <a:lstStyle/>
          <a:p>
            <a:pPr algn="l" indent="0" marL="0">
              <a:lnSpc>
                <a:spcPct val="115000"/>
              </a:lnSpc>
              <a:buNone/>
            </a:pPr>
            <a:r>
              <a:rPr lang="en-US" sz="989" b="1" dirty="0">
                <a:solidFill>
                  <a:srgbClr val="FFFFFF"/>
                </a:solidFill>
                <a:latin typeface="Arial" pitchFamily="34" charset="0"/>
                <a:ea typeface="Arial" pitchFamily="34" charset="-122"/>
                <a:cs typeface="Arial" pitchFamily="34" charset="-120"/>
              </a:rPr>
              <a:t>Общий признак жизни
</a:t>
            </a:r>
            <a:pPr algn="l" indent="0" marL="0">
              <a:lnSpc>
                <a:spcPct val="115000"/>
              </a:lnSpc>
              <a:buNone/>
            </a:pPr>
            <a:r>
              <a:rPr lang="en-US" sz="907"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907" dirty="0">
                <a:solidFill>
                  <a:srgbClr val="FFFFFF"/>
                </a:solidFill>
                <a:latin typeface="Arial" pitchFamily="34" charset="0"/>
                <a:ea typeface="Arial" pitchFamily="34" charset="-122"/>
                <a:cs typeface="Arial" pitchFamily="34" charset="-120"/>
              </a:rPr>
              <a:t>У каждого живого существа свой способ получать кислород, но смысл один: без дыхания жизнь невозможна. Поэтому дыхание считают общим признаком всех живых организмов.
</a:t>
            </a:r>
            <a:endParaRPr lang="en-US" sz="989"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38525" y="1225025"/>
            <a:ext cx="4225500" cy="1365000"/>
          </a:xfrm>
          <a:prstGeom prst="rect">
            <a:avLst/>
          </a:prstGeom>
          <a:noFill/>
          <a:ln/>
        </p:spPr>
        <p:txBody>
          <a:bodyPr wrap="square" lIns="0" tIns="0" rIns="0" bIns="0" rtlCol="0" anchor="ctr"/>
          <a:lstStyle/>
          <a:p>
            <a:pPr algn="ctr" indent="0" marL="0">
              <a:lnSpc>
                <a:spcPct val="90000"/>
              </a:lnSpc>
              <a:buNone/>
            </a:pPr>
            <a:r>
              <a:rPr lang="en-US" sz="9600" b="1" dirty="0">
                <a:solidFill>
                  <a:srgbClr val="FFFFFF"/>
                </a:solidFill>
                <a:latin typeface="Arial" pitchFamily="34" charset="0"/>
                <a:ea typeface="Arial" pitchFamily="34" charset="-122"/>
                <a:cs typeface="Arial" pitchFamily="34" charset="-120"/>
              </a:rPr>
              <a:t>12–20
</a:t>
            </a:r>
            <a:endParaRPr lang="en-US" sz="9600" dirty="0"/>
          </a:p>
        </p:txBody>
      </p:sp>
      <p:sp>
        <p:nvSpPr>
          <p:cNvPr id="6" name="Text 1"/>
          <p:cNvSpPr txBox="1"/>
          <p:nvPr/>
        </p:nvSpPr>
        <p:spPr>
          <a:xfrm>
            <a:off x="180000" y="2066350"/>
            <a:ext cx="3317400" cy="10107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Спокойное дыхание помогает сосредоточиться и не волноваться. Когда дыхание сбивается, медленный выдох словно нажимает кнопку «тише», возвращая телу и мыслям спокойный ритм.
</a:t>
            </a:r>
            <a:endParaRPr lang="en-US" sz="1200" dirty="0"/>
          </a:p>
        </p:txBody>
      </p:sp>
      <p:sp>
        <p:nvSpPr>
          <p:cNvPr id="7" name="Text 2"/>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18</a:t>
            </a:r>
            <a:endParaRPr lang="en-US" sz="800" dirty="0"/>
          </a:p>
        </p:txBody>
      </p:sp>
      <p:sp>
        <p:nvSpPr>
          <p:cNvPr id="8" name="Text 3"/>
          <p:cNvSpPr txBox="1"/>
          <p:nvPr/>
        </p:nvSpPr>
        <p:spPr>
          <a:xfrm>
            <a:off x="180000" y="3802400"/>
            <a:ext cx="3453900" cy="228300"/>
          </a:xfrm>
          <a:prstGeom prst="rect">
            <a:avLst/>
          </a:prstGeom>
          <a:noFill/>
          <a:ln/>
        </p:spPr>
        <p:txBody>
          <a:bodyPr wrap="square" lIns="0" tIns="0" rIns="0" bIns="0" rtlCol="0" anchor="t"/>
          <a:lstStyle/>
          <a:p>
            <a:pPr algn="l" indent="0" marL="0">
              <a:lnSpc>
                <a:spcPct val="115000"/>
              </a:lnSpc>
              <a:buNone/>
            </a:pPr>
            <a:r>
              <a:rPr lang="en-US" sz="781" i="1" dirty="0">
                <a:solidFill>
                  <a:srgbClr val="FFFFFF"/>
                </a:solidFill>
                <a:latin typeface="Arial" pitchFamily="34" charset="0"/>
                <a:ea typeface="Arial" pitchFamily="34" charset="-122"/>
                <a:cs typeface="Arial" pitchFamily="34" charset="-120"/>
              </a:rPr>
              <a:t>Средние значения частоты дыхания в покое из учебных материалов по физиологии человека
</a:t>
            </a:r>
            <a:endParaRPr lang="en-US" sz="781" dirty="0"/>
          </a:p>
        </p:txBody>
      </p:sp>
      <p:sp>
        <p:nvSpPr>
          <p:cNvPr id="9" name="Text 4"/>
          <p:cNvSpPr txBox="1"/>
          <p:nvPr/>
        </p:nvSpPr>
        <p:spPr>
          <a:xfrm>
            <a:off x="5069425" y="2691751"/>
            <a:ext cx="3563700" cy="1255800"/>
          </a:xfrm>
          <a:prstGeom prst="rect">
            <a:avLst/>
          </a:prstGeom>
          <a:noFill/>
          <a:ln/>
        </p:spPr>
        <p:txBody>
          <a:bodyPr wrap="square" lIns="0" tIns="0" rIns="0" bIns="0" rtlCol="0" anchor="t"/>
          <a:lstStyle/>
          <a:p>
            <a:pPr algn="ctr" indent="0" marL="0">
              <a:lnSpc>
                <a:spcPct val="90000"/>
              </a:lnSpc>
              <a:buNone/>
            </a:pPr>
            <a:r>
              <a:rPr lang="en-US" sz="2800" b="1" dirty="0">
                <a:solidFill>
                  <a:srgbClr val="FFFFFF"/>
                </a:solidFill>
                <a:latin typeface="Arial" pitchFamily="34" charset="0"/>
                <a:ea typeface="Arial" pitchFamily="34" charset="-122"/>
                <a:cs typeface="Arial" pitchFamily="34" charset="-120"/>
              </a:rPr>
              <a:t>вдохов в минуту человек обычно делает в покое.
</a:t>
            </a:r>
            <a:endParaRPr lang="en-US" sz="2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74331" y="1076030"/>
            <a:ext cx="2684054" cy="2623768"/>
          </a:xfrm>
          <a:prstGeom prst="rect">
            <a:avLst/>
          </a:prstGeom>
        </p:spPr>
      </p:pic>
      <p:pic>
        <p:nvPicPr>
          <p:cNvPr id="4" name="Image 2" descr="preencoded.png">    </p:cNvPr>
          <p:cNvPicPr>
            <a:picLocks noChangeAspect="1"/>
          </p:cNvPicPr>
          <p:nvPr/>
        </p:nvPicPr>
        <p:blipFill>
          <a:blip r:embed="rId3"/>
          <a:stretch>
            <a:fillRect/>
          </a:stretch>
        </p:blipFill>
        <p:spPr>
          <a:xfrm>
            <a:off x="3378292" y="1075714"/>
            <a:ext cx="2682274" cy="2711400"/>
          </a:xfrm>
          <a:prstGeom prst="rect">
            <a:avLst/>
          </a:prstGeom>
        </p:spPr>
      </p:pic>
      <p:pic>
        <p:nvPicPr>
          <p:cNvPr id="5" name="Image 3" descr="preencoded.png">    </p:cNvPr>
          <p:cNvPicPr>
            <a:picLocks noChangeAspect="1"/>
          </p:cNvPicPr>
          <p:nvPr/>
        </p:nvPicPr>
        <p:blipFill>
          <a:blip r:embed="rId4"/>
          <a:stretch>
            <a:fillRect/>
          </a:stretch>
        </p:blipFill>
        <p:spPr>
          <a:xfrm>
            <a:off x="6295478" y="1067289"/>
            <a:ext cx="2682274" cy="27114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04880" y="3868714"/>
            <a:ext cx="2022955" cy="871200"/>
          </a:xfrm>
          <a:prstGeom prst="rect">
            <a:avLst/>
          </a:prstGeom>
          <a:noFill/>
          <a:ln/>
        </p:spPr>
        <p:txBody>
          <a:bodyPr wrap="square" lIns="0" tIns="0" rIns="0" bIns="0" rtlCol="0" anchor="t"/>
          <a:lstStyle/>
          <a:p>
            <a:pPr algn="l" indent="0" marL="0">
              <a:lnSpc>
                <a:spcPct val="115000"/>
              </a:lnSpc>
              <a:buNone/>
            </a:pPr>
            <a:r>
              <a:rPr lang="en-US" sz="805" b="1" dirty="0">
                <a:solidFill>
                  <a:srgbClr val="FFFFFF"/>
                </a:solidFill>
                <a:latin typeface="Arial" pitchFamily="34" charset="0"/>
                <a:ea typeface="Arial" pitchFamily="34" charset="-122"/>
                <a:cs typeface="Arial" pitchFamily="34" charset="-120"/>
              </a:rPr>
              <a:t>Когда нужен взрослый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38" dirty="0">
                <a:solidFill>
                  <a:srgbClr val="FFFFFF"/>
                </a:solidFill>
                <a:latin typeface="Arial" pitchFamily="34" charset="0"/>
                <a:ea typeface="Arial" pitchFamily="34" charset="-122"/>
                <a:cs typeface="Arial" pitchFamily="34" charset="-120"/>
              </a:rPr>
              <a:t>Если ребёнок почувствовал сильную одышку, свист при дыхании или заметил посинение губ, нужно сразу позвать взрослого. В такой момент не стоит бегать и пугаться: спокойный голос и быстрая помощь важнее всего.
</a:t>
            </a:r>
            <a:endParaRPr lang="en-US" sz="805" dirty="0"/>
          </a:p>
        </p:txBody>
      </p:sp>
      <p:sp>
        <p:nvSpPr>
          <p:cNvPr id="10" name="Text 1"/>
          <p:cNvSpPr txBox="1"/>
          <p:nvPr/>
        </p:nvSpPr>
        <p:spPr>
          <a:xfrm>
            <a:off x="3707943" y="3885564"/>
            <a:ext cx="2022955" cy="871200"/>
          </a:xfrm>
          <a:prstGeom prst="rect">
            <a:avLst/>
          </a:prstGeom>
          <a:noFill/>
          <a:ln/>
        </p:spPr>
        <p:txBody>
          <a:bodyPr wrap="square" lIns="0" tIns="0" rIns="0" bIns="0" rtlCol="0" anchor="t"/>
          <a:lstStyle/>
          <a:p>
            <a:pPr algn="l" indent="0" marL="0">
              <a:lnSpc>
                <a:spcPct val="115000"/>
              </a:lnSpc>
              <a:buNone/>
            </a:pPr>
            <a:r>
              <a:rPr lang="en-US" sz="839" b="1" dirty="0">
                <a:solidFill>
                  <a:srgbClr val="FFFFFF"/>
                </a:solidFill>
                <a:latin typeface="Arial" pitchFamily="34" charset="0"/>
                <a:ea typeface="Arial" pitchFamily="34" charset="-122"/>
                <a:cs typeface="Arial" pitchFamily="34" charset="-120"/>
              </a:rPr>
              <a:t>Как вести себя спокойно
</a:t>
            </a:r>
            <a:pPr algn="l" indent="0" marL="0">
              <a:lnSpc>
                <a:spcPct val="115000"/>
              </a:lnSpc>
              <a:buNone/>
            </a:pPr>
            <a:r>
              <a:rPr lang="en-US" sz="76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69" dirty="0">
                <a:solidFill>
                  <a:srgbClr val="FFFFFF"/>
                </a:solidFill>
                <a:latin typeface="Arial" pitchFamily="34" charset="0"/>
                <a:ea typeface="Arial" pitchFamily="34" charset="-122"/>
                <a:cs typeface="Arial" pitchFamily="34" charset="-120"/>
              </a:rPr>
              <a:t>При тяжёлом дыхании лучше сесть удобно, расправить плечи и постараться не делать резких движений. Глубокий, спокойный вдох может помочь, но главное — не оставаться одному и сразу обратиться за помощью.
</a:t>
            </a:r>
            <a:endParaRPr lang="en-US" sz="839" dirty="0"/>
          </a:p>
        </p:txBody>
      </p:sp>
      <p:sp>
        <p:nvSpPr>
          <p:cNvPr id="11" name="Text 2"/>
          <p:cNvSpPr txBox="1"/>
          <p:nvPr/>
        </p:nvSpPr>
        <p:spPr>
          <a:xfrm>
            <a:off x="6625129" y="3877139"/>
            <a:ext cx="2022955" cy="871200"/>
          </a:xfrm>
          <a:prstGeom prst="rect">
            <a:avLst/>
          </a:prstGeom>
          <a:noFill/>
          <a:ln/>
        </p:spPr>
        <p:txBody>
          <a:bodyPr wrap="square" lIns="0" tIns="0" rIns="0" bIns="0" rtlCol="0" anchor="t"/>
          <a:lstStyle/>
          <a:p>
            <a:pPr algn="l" indent="0" marL="0">
              <a:lnSpc>
                <a:spcPct val="115000"/>
              </a:lnSpc>
              <a:buNone/>
            </a:pPr>
            <a:r>
              <a:rPr lang="en-US" sz="898" b="1" dirty="0">
                <a:solidFill>
                  <a:srgbClr val="FFFFFF"/>
                </a:solidFill>
                <a:latin typeface="Arial" pitchFamily="34" charset="0"/>
                <a:ea typeface="Arial" pitchFamily="34" charset="-122"/>
                <a:cs typeface="Arial" pitchFamily="34" charset="-120"/>
              </a:rPr>
              <a:t>Почему нельзя ждать
</a:t>
            </a:r>
            <a:pPr algn="l" indent="0" marL="0">
              <a:lnSpc>
                <a:spcPct val="115000"/>
              </a:lnSpc>
              <a:buNone/>
            </a:pPr>
            <a:r>
              <a:rPr lang="en-US" sz="823"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823" dirty="0">
                <a:solidFill>
                  <a:srgbClr val="FFFFFF"/>
                </a:solidFill>
                <a:latin typeface="Arial" pitchFamily="34" charset="0"/>
                <a:ea typeface="Arial" pitchFamily="34" charset="-122"/>
                <a:cs typeface="Arial" pitchFamily="34" charset="-120"/>
              </a:rPr>
              <a:t>Долгий кашель, боль или ощущение, что воздуха не хватает, — это сигнал, который нельзя игнорировать. Родители, учитель или врач помогут понять причину и подскажут, что делать дальше.
</a:t>
            </a:r>
            <a:endParaRPr lang="en-US" sz="898" dirty="0"/>
          </a:p>
        </p:txBody>
      </p:sp>
      <p:sp>
        <p:nvSpPr>
          <p:cNvPr id="12" name="Text 3"/>
          <p:cNvSpPr txBox="1"/>
          <p:nvPr/>
        </p:nvSpPr>
        <p:spPr>
          <a:xfrm>
            <a:off x="180000" y="362775"/>
            <a:ext cx="5954100" cy="6186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Если дыхание затруднено
</a:t>
            </a:r>
            <a:endParaRPr lang="en-US" sz="2800" dirty="0"/>
          </a:p>
        </p:txBody>
      </p:sp>
      <p:sp>
        <p:nvSpPr>
          <p:cNvPr id="13" name="Text 4"/>
          <p:cNvSpPr txBox="1"/>
          <p:nvPr/>
        </p:nvSpPr>
        <p:spPr>
          <a:xfrm>
            <a:off x="7745075" y="4707800"/>
            <a:ext cx="1219200" cy="255600"/>
          </a:xfrm>
          <a:prstGeom prst="rect">
            <a:avLst/>
          </a:prstGeom>
          <a:noFill/>
          <a:ln/>
        </p:spPr>
        <p:txBody>
          <a:bodyPr wrap="square" lIns="0" tIns="0" rIns="0" bIns="0" rtlCol="0" anchor="ctr"/>
          <a:lstStyle/>
          <a:p>
            <a:pPr algn="r" indent="0" marL="0">
              <a:lnSpc>
                <a:spcPct val="115000"/>
              </a:lnSpc>
              <a:buNone/>
            </a:pPr>
            <a:r>
              <a:rPr lang="en-US" sz="800" dirty="0">
                <a:solidFill>
                  <a:srgbClr val="FFFFFF"/>
                </a:solidFill>
                <a:latin typeface="Arial" pitchFamily="34" charset="0"/>
                <a:ea typeface="Arial" pitchFamily="34" charset="-122"/>
                <a:cs typeface="Arial" pitchFamily="34" charset="-120"/>
              </a:rPr>
              <a:t>19</a:t>
            </a:r>
            <a:endParaRPr lang="en-US"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928100" y="978525"/>
            <a:ext cx="5287800" cy="2368500"/>
          </a:xfrm>
          <a:prstGeom prst="rect">
            <a:avLst/>
          </a:prstGeom>
          <a:noFill/>
          <a:ln/>
        </p:spPr>
        <p:txBody>
          <a:bodyPr wrap="square" lIns="0" tIns="0" rIns="0" bIns="0" rtlCol="0" anchor="ctr"/>
          <a:lstStyle/>
          <a:p>
            <a:pPr algn="ctr" indent="0" marL="0">
              <a:lnSpc>
                <a:spcPct val="90000"/>
              </a:lnSpc>
              <a:buNone/>
            </a:pPr>
            <a:r>
              <a:rPr lang="en-US" sz="3660" b="1" dirty="0">
                <a:solidFill>
                  <a:srgbClr val="FFFFFF"/>
                </a:solidFill>
                <a:latin typeface="Arial" pitchFamily="34" charset="0"/>
                <a:ea typeface="Arial" pitchFamily="34" charset="-122"/>
                <a:cs typeface="Arial" pitchFamily="34" charset="-120"/>
              </a:rPr>
              <a:t>Дыхание — наш ежедневный помощник
</a:t>
            </a:r>
            <a:pPr algn="ctr" indent="0" marL="0">
              <a:lnSpc>
                <a:spcPct val="90000"/>
              </a:lnSpc>
              <a:buNone/>
            </a:pPr>
            <a:r>
              <a:rPr lang="en-US" sz="3660" b="1" dirty="0">
                <a:solidFill>
                  <a:srgbClr val="FFFFFF"/>
                </a:solidFill>
                <a:latin typeface="Arial" pitchFamily="34" charset="0"/>
                <a:ea typeface="Arial" pitchFamily="34" charset="-122"/>
                <a:cs typeface="Arial" pitchFamily="34" charset="-120"/>
              </a:rPr>
              <a:t>
</a:t>
            </a:r>
            <a:pPr algn="ctr" indent="0" marL="0">
              <a:lnSpc>
                <a:spcPct val="115000"/>
              </a:lnSpc>
              <a:buNone/>
            </a:pPr>
            <a:r>
              <a:rPr lang="en-US" sz="1286" dirty="0">
                <a:solidFill>
                  <a:srgbClr val="FFFFFF"/>
                </a:solidFill>
                <a:latin typeface="Arial" pitchFamily="34" charset="0"/>
                <a:ea typeface="Arial" pitchFamily="34" charset="-122"/>
                <a:cs typeface="Arial" pitchFamily="34" charset="-120"/>
              </a:rPr>
              <a:t>Дыхание незаметно работает каждую секунду: приносит кислород, убирает лишний углекислый газ и помогает телу быть сильным. Если беречь воздух, двигаться и отдыхать, лёгким будет легче трудиться.
</a:t>
            </a:r>
            <a:endParaRPr lang="en-US" sz="366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2026-05-26T02:24:42Z</dcterms:created>
  <dcterms:modified xsi:type="dcterms:W3CDTF">2026-05-26T02:24:42Z</dcterms:modified>
</cp:coreProperties>
</file>