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jpeg"/><Relationship Id="rId5" Type="http://schemas.openxmlformats.org/officeDocument/2006/relationships/image" Target="../media/image-15-5.jpeg"/><Relationship Id="rId6" Type="http://schemas.openxmlformats.org/officeDocument/2006/relationships/image" Target="../media/image-15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image" Target="../media/image-17-10.png"/><Relationship Id="rId11" Type="http://schemas.openxmlformats.org/officeDocument/2006/relationships/image" Target="../media/image-17-11.png"/><Relationship Id="rId12" Type="http://schemas.openxmlformats.org/officeDocument/2006/relationships/image" Target="../media/image-17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25" y="1958022"/>
            <a:ext cx="4347000" cy="273385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450000"/>
            <a:ext cx="8244000" cy="10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Действительные причастия настоящего времени
</a:t>
            </a:r>
            <a:endParaRPr lang="en-US" sz="3212" dirty="0"/>
          </a:p>
        </p:txBody>
      </p:sp>
      <p:sp>
        <p:nvSpPr>
          <p:cNvPr id="5" name="Text 1"/>
          <p:cNvSpPr txBox="1"/>
          <p:nvPr/>
        </p:nvSpPr>
        <p:spPr>
          <a:xfrm>
            <a:off x="5217550" y="4500900"/>
            <a:ext cx="26286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6" name="Text 2"/>
          <p:cNvSpPr txBox="1"/>
          <p:nvPr/>
        </p:nvSpPr>
        <p:spPr>
          <a:xfrm>
            <a:off x="5217550" y="3501125"/>
            <a:ext cx="3476400" cy="80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 предмета через его действие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9527" y="0"/>
            <a:ext cx="3927946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2605175"/>
            <a:ext cx="3931800" cy="88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глагола к причастию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37716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понять новую тему, вспомним глагол, прилагательное и спряжение. Действительное причастие соединяет их признаки: оно обозначает действие предмета и отвечает на вопросы какой? какая? какое? какие?.
</a:t>
            </a:r>
            <a:endParaRPr lang="en-US" sz="10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8809" y="0"/>
            <a:ext cx="4329782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450025" y="449800"/>
            <a:ext cx="3931800" cy="88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34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действительное причастие настоящего времени
</a:t>
            </a:r>
            <a:endParaRPr lang="en-US" sz="2344" dirty="0"/>
          </a:p>
        </p:txBody>
      </p:sp>
      <p:sp>
        <p:nvSpPr>
          <p:cNvPr id="9" name="Text 2"/>
          <p:cNvSpPr txBox="1"/>
          <p:nvPr/>
        </p:nvSpPr>
        <p:spPr>
          <a:xfrm>
            <a:off x="450025" y="1769575"/>
            <a:ext cx="39318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Особая форма глагола
</a:t>
            </a:r>
            <a:pPr algn="l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Действительное причастие настоящего времени — это форма глагола, которая сохраняет связь с действием, но обозначает не само действие, а признак предмета по этому действию.
</a:t>
            </a:r>
            <a:endParaRPr lang="en-US" sz="1120" dirty="0"/>
          </a:p>
        </p:txBody>
      </p:sp>
      <p:sp>
        <p:nvSpPr>
          <p:cNvPr id="10" name="Text 3"/>
          <p:cNvSpPr txBox="1"/>
          <p:nvPr/>
        </p:nvSpPr>
        <p:spPr>
          <a:xfrm>
            <a:off x="450025" y="2772468"/>
            <a:ext cx="39318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Действие в настоящем
</a:t>
            </a:r>
            <a:pPr algn="l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Оно показывает, что предмет сам выполняет действие сейчас или делает это регулярно: читающий ученик, играющие дети, поющий соловей. Поэтому в значении всегда есть движение и активность.
</a:t>
            </a:r>
            <a:endParaRPr lang="en-US" sz="1120" dirty="0"/>
          </a:p>
        </p:txBody>
      </p:sp>
      <p:sp>
        <p:nvSpPr>
          <p:cNvPr id="11" name="Text 4"/>
          <p:cNvSpPr txBox="1"/>
          <p:nvPr/>
        </p:nvSpPr>
        <p:spPr>
          <a:xfrm>
            <a:off x="450025" y="3775360"/>
            <a:ext cx="39318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Сходство с прилагательным
</a:t>
            </a:r>
            <a:pPr algn="l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форме причастие изменяется как прилагательное: по родам, числам и падежам. Благодаря этому оно легко согласуется с существительным и делает описание точным и выразительным.
</a:t>
            </a:r>
            <a:endParaRPr lang="en-US" sz="112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97129" y="0"/>
            <a:ext cx="4550792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450025" y="449800"/>
            <a:ext cx="36531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какие вопросы отвечает причастие и что оно обозначает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810775" y="2328046"/>
            <a:ext cx="3292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 по действию
</a:t>
            </a:r>
            <a:pPr algn="l" indent="0" marL="0">
              <a:lnSpc>
                <a:spcPct val="115000"/>
              </a:lnSpc>
              <a:buNone/>
            </a:pPr>
            <a:r>
              <a:rPr lang="en-US" sz="4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слова называют признак предмета не вообще, а через действие, которое он выполняет. Поэтому в них всегда слышится значение процесса, происходящего сейчас или повторяющегося.
</a:t>
            </a:r>
            <a:endParaRPr lang="en-US" sz="849" dirty="0"/>
          </a:p>
        </p:txBody>
      </p:sp>
      <p:sp>
        <p:nvSpPr>
          <p:cNvPr id="11" name="Text 3"/>
          <p:cNvSpPr txBox="1"/>
          <p:nvPr/>
        </p:nvSpPr>
        <p:spPr>
          <a:xfrm>
            <a:off x="810775" y="3167979"/>
            <a:ext cx="3292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Точные примеры
</a:t>
            </a:r>
            <a:pPr algn="l" indent="0" marL="0">
              <a:lnSpc>
                <a:spcPct val="115000"/>
              </a:lnSpc>
              <a:buNone/>
            </a:pPr>
            <a:r>
              <a:rPr lang="en-US" sz="4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сочетаниях шумящий лес, тающий снег, светящиеся окна причастия уточняют, какой именно предмет описывается. Они делают речь живой и помогают представить картину яснее.
</a:t>
            </a:r>
            <a:endParaRPr lang="en-US" sz="894" dirty="0"/>
          </a:p>
        </p:txBody>
      </p:sp>
      <p:sp>
        <p:nvSpPr>
          <p:cNvPr id="12" name="Text 4"/>
          <p:cNvSpPr txBox="1"/>
          <p:nvPr/>
        </p:nvSpPr>
        <p:spPr>
          <a:xfrm>
            <a:off x="810775" y="1488100"/>
            <a:ext cx="3292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формы
</a:t>
            </a:r>
            <a:pPr algn="l" indent="0" marL="0">
              <a:lnSpc>
                <a:spcPct val="115000"/>
              </a:lnSpc>
              <a:buNone/>
            </a:pPr>
            <a:r>
              <a:rPr lang="en-US" sz="4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Действительные причастия настоящего времени отвечают на те же вопросы, что и прилагательные: какой? какая? какое? какие? Это помогает быстро заметить их в предложении.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810775" y="4007912"/>
            <a:ext cx="3292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в тексте
</a:t>
            </a:r>
            <a:pPr algn="l" indent="0" marL="0">
              <a:lnSpc>
                <a:spcPct val="115000"/>
              </a:lnSpc>
              <a:buNone/>
            </a:pPr>
            <a:r>
              <a:rPr lang="en-US" sz="4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Причастия экономят слова и одновременно передают больше смысла. Одно слово может заменить целое описание, поэтому они часто встречаются в художественных и учебных текстах.
</a:t>
            </a:r>
            <a:endParaRPr lang="en-US" sz="88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00" y="2073251"/>
            <a:ext cx="8244000" cy="261789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450000"/>
            <a:ext cx="8244000" cy="4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8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образуется действительное причастие настоящего времени
</a:t>
            </a:r>
            <a:endParaRPr lang="en-US" sz="2285" dirty="0"/>
          </a:p>
        </p:txBody>
      </p:sp>
      <p:sp>
        <p:nvSpPr>
          <p:cNvPr id="6" name="Text 2"/>
          <p:cNvSpPr txBox="1"/>
          <p:nvPr/>
        </p:nvSpPr>
        <p:spPr>
          <a:xfrm>
            <a:off x="450025" y="990000"/>
            <a:ext cx="82440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схема образования формы от глагола несовершенного вида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38" y="1697995"/>
            <a:ext cx="4122000" cy="20252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72025" y="450000"/>
            <a:ext cx="4122000" cy="85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Суффиксы действительных причастий настоящего времени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450002" y="1697350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суффикса определяется спряжением глагола и его формой 3-го лица множественного числа. Это помогает избежать орфографических ошибок.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50000" y="2776197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обоих спряжений существует по две типичные модели суффиксов; главное — сначала определить спряжение, а уже потом писать причастие.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72013" y="4525712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Школьное правило образования действительных причастий настоящего времени
</a:t>
            </a:r>
            <a:endParaRPr lang="en-US" sz="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00" y="1198513"/>
            <a:ext cx="8244000" cy="186702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9988" y="450000"/>
            <a:ext cx="82440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спряжения и суффикса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4035225"/>
            <a:ext cx="38970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таблице показано, как форма 3-го лица множественного числа помогает выбрать суффикс причастия.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797000" y="4035300"/>
            <a:ext cx="38970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 зависит не от внешнего вида слова, а от спряжения исходного глагола и его формы настоящего времени.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0000" y="3251288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Школьное правило образования причастий
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50" y="4324"/>
            <a:ext cx="9144000" cy="224135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455350" y="2700000"/>
            <a:ext cx="8244000" cy="5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причастие берет от глагола и от прилагательного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3300604" y="3445850"/>
            <a:ext cx="2542800" cy="12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прилагательного
</a:t>
            </a:r>
            <a:pPr algn="l" indent="0" marL="0">
              <a:lnSpc>
                <a:spcPct val="115000"/>
              </a:lnSpc>
              <a:buNone/>
            </a:pPr>
            <a:r>
              <a:rPr lang="en-US" sz="7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прилагательного причастие наследует род, число и падеж. Благодаря этому оно согласуется с существительным и может изменяться в предложении по тем же моделям.
</a:t>
            </a:r>
            <a:endParaRPr lang="en-US" sz="1291" dirty="0"/>
          </a:p>
        </p:txBody>
      </p:sp>
      <p:sp>
        <p:nvSpPr>
          <p:cNvPr id="10" name="Text 3"/>
          <p:cNvSpPr txBox="1"/>
          <p:nvPr/>
        </p:nvSpPr>
        <p:spPr>
          <a:xfrm>
            <a:off x="6151235" y="3445850"/>
            <a:ext cx="2542800" cy="12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работа в речи
</a:t>
            </a:r>
            <a:pPr algn="l" indent="0" marL="0">
              <a:lnSpc>
                <a:spcPct val="115000"/>
              </a:lnSpc>
              <a:buNone/>
            </a:pPr>
            <a:r>
              <a:rPr lang="en-US" sz="7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формах поющий, поющая, поющее, поющие видно, как одна основа меняется по роду и числу. Это делает причастие удобным для точного описания предметов.
</a:t>
            </a:r>
            <a:endParaRPr lang="en-US" sz="1386" dirty="0"/>
          </a:p>
        </p:txBody>
      </p:sp>
      <p:sp>
        <p:nvSpPr>
          <p:cNvPr id="11" name="Text 4"/>
          <p:cNvSpPr txBox="1"/>
          <p:nvPr/>
        </p:nvSpPr>
        <p:spPr>
          <a:xfrm>
            <a:off x="449962" y="3445850"/>
            <a:ext cx="2542800" cy="12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Глагольные признаки
</a:t>
            </a:r>
            <a:pPr algn="l" indent="0" marL="0">
              <a:lnSpc>
                <a:spcPct val="115000"/>
              </a:lnSpc>
              <a:buNone/>
            </a:pPr>
            <a:r>
              <a:rPr lang="en-US" sz="7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глагола причастие получает вид, время и залог. Именно поэтому оно связано с действием и показывает, что признак предмета возник через это действие.
</a:t>
            </a:r>
            <a:endParaRPr lang="en-US" sz="1386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0" y="2892484"/>
            <a:ext cx="9144000" cy="22502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проверить написание суффикса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632793" y="1353238"/>
            <a:ext cx="2469000" cy="12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Найти исходный глагол
</a:t>
            </a:r>
            <a:pPr algn="l" indent="0" marL="0">
              <a:lnSpc>
                <a:spcPct val="115000"/>
              </a:lnSpc>
              <a:buNone/>
            </a:pPr>
            <a:r>
              <a:rPr lang="en-US" sz="6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нужно установить, от какого глагола образовано причастие. Без этого легко выбрать неверный суффикс и перепутать формы 1-го и 2-го спряжения.
</a:t>
            </a:r>
            <a:endParaRPr lang="en-US" sz="1167" dirty="0"/>
          </a:p>
        </p:txBody>
      </p:sp>
      <p:sp>
        <p:nvSpPr>
          <p:cNvPr id="10" name="Text 3"/>
          <p:cNvSpPr txBox="1"/>
          <p:nvPr/>
        </p:nvSpPr>
        <p:spPr>
          <a:xfrm>
            <a:off x="3428891" y="1353238"/>
            <a:ext cx="2469000" cy="12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Проверить форму множественного числа
</a:t>
            </a:r>
            <a:pPr algn="l" indent="0" marL="0">
              <a:lnSpc>
                <a:spcPct val="115000"/>
              </a:lnSpc>
              <a:buNone/>
            </a:pPr>
            <a:r>
              <a:rPr lang="en-US" sz="6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определяют форму 3-го лица множественного числа настоящего времени: пишут, клеят, слышат. По ней становится ясно, какой суффикс нужен в причастии.
</a:t>
            </a:r>
            <a:endParaRPr lang="en-US" sz="1167" dirty="0"/>
          </a:p>
        </p:txBody>
      </p:sp>
      <p:sp>
        <p:nvSpPr>
          <p:cNvPr id="11" name="Text 4"/>
          <p:cNvSpPr txBox="1"/>
          <p:nvPr/>
        </p:nvSpPr>
        <p:spPr>
          <a:xfrm>
            <a:off x="6224993" y="1353238"/>
            <a:ext cx="2469000" cy="12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Записать слово без ошибки
</a:t>
            </a:r>
            <a:pPr algn="l" indent="0" marL="0">
              <a:lnSpc>
                <a:spcPct val="115000"/>
              </a:lnSpc>
              <a:buNone/>
            </a:pPr>
            <a:r>
              <a:rPr lang="en-US" sz="6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проверки пишут: пишущий, клеящий, слышащий. Такой способ помогает быстро и уверенно выбирать правильный вариант и не смешивать похожие формы.
</a:t>
            </a:r>
            <a:endParaRPr lang="en-US" sz="1178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8809" y="0"/>
            <a:ext cx="4329782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450025" y="449800"/>
            <a:ext cx="3931800" cy="88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Правописание не с действительными причастиями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450025" y="1769575"/>
            <a:ext cx="39318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Слитное написание
</a:t>
            </a:r>
            <a:pPr algn="l" indent="0" marL="0">
              <a:lnSpc>
                <a:spcPct val="115000"/>
              </a:lnSpc>
              <a:buNone/>
            </a:pPr>
            <a:r>
              <a:rPr lang="en-US" sz="7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не причастие пишется слитно, если слово без не не употребляется или получает новое значение. Так пишутся формы негодующий, ненавидящий.
</a:t>
            </a:r>
            <a:endParaRPr lang="en-US" sz="1286" dirty="0"/>
          </a:p>
        </p:txBody>
      </p:sp>
      <p:sp>
        <p:nvSpPr>
          <p:cNvPr id="10" name="Text 3"/>
          <p:cNvSpPr txBox="1"/>
          <p:nvPr/>
        </p:nvSpPr>
        <p:spPr>
          <a:xfrm>
            <a:off x="450025" y="2772468"/>
            <a:ext cx="39318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Раздельное написание
</a:t>
            </a:r>
            <a:pPr algn="l" indent="0" marL="0">
              <a:lnSpc>
                <a:spcPct val="115000"/>
              </a:lnSpc>
              <a:buNone/>
            </a:pPr>
            <a:r>
              <a:rPr lang="en-US" sz="7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Раздельно не пишется при противопоставлении: не читающий, а слушающий. Такой вариант подчёркивает, что один признак заменяется другим.
</a:t>
            </a:r>
            <a:endParaRPr lang="en-US" sz="1278" dirty="0"/>
          </a:p>
        </p:txBody>
      </p:sp>
      <p:sp>
        <p:nvSpPr>
          <p:cNvPr id="11" name="Text 4"/>
          <p:cNvSpPr txBox="1"/>
          <p:nvPr/>
        </p:nvSpPr>
        <p:spPr>
          <a:xfrm>
            <a:off x="450025" y="3775360"/>
            <a:ext cx="39318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Слова-усилители
</a:t>
            </a:r>
            <a:pPr algn="l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есть слова вовсе не, далеко не, ничуть не, написание тоже остаётся раздельным: вовсе не читающий ученик. Эти слова усиливают отрицание и делают его заметнее.
</a:t>
            </a:r>
            <a:endParaRPr lang="en-US" sz="112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38" y="1697995"/>
            <a:ext cx="4122000" cy="20252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72025" y="450000"/>
            <a:ext cx="4122000" cy="85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чаще встречаются причастия в речи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450002" y="1697350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такие формы встречаются в описаниях, где важны точность и наглядность: в тексте они сразу показывают признак предмета через действие.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50000" y="2776197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Причастия распределяются по разным тематическим описаниям почти равномерно, потому что одинаково удобны для краткой и выразительной характеристики.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72013" y="4525712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из темы «Действительные причастия настоящего времени»
</a:t>
            </a:r>
            <a:endParaRPr lang="en-US" sz="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25" y="2243869"/>
            <a:ext cx="4122000" cy="93351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450000"/>
            <a:ext cx="4122000" cy="85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Причастие в предложении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5540727" y="1697375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причастие связано с определяемым словом и какую синтаксическую роль обычно выполняет.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5540725" y="2776222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примерах причастие зависит от существительного и уточняет его признак, оставаясь определением.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0000" y="4525712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по теме «Причастие в предложении»
</a:t>
            </a:r>
            <a:endParaRPr lang="en-US" sz="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97129" y="0"/>
            <a:ext cx="4550792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450025" y="449800"/>
            <a:ext cx="3653100" cy="1017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Причастный оборот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810775" y="2812175"/>
            <a:ext cx="3292200" cy="8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он работает в речи
</a:t>
            </a:r>
            <a:pPr algn="l" indent="0" marL="0">
              <a:lnSpc>
                <a:spcPct val="115000"/>
              </a:lnSpc>
              <a:buNone/>
            </a:pPr>
            <a:r>
              <a:rPr lang="en-US" sz="5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оборот делает описание точнее и помогает избежать лишних слов. В предложении он обычно стоит рядом с существительным, которое поясняет, и относится именно к нему.
</a:t>
            </a:r>
            <a:endParaRPr lang="en-US" sz="997" dirty="0"/>
          </a:p>
        </p:txBody>
      </p:sp>
      <p:sp>
        <p:nvSpPr>
          <p:cNvPr id="10" name="Text 3"/>
          <p:cNvSpPr txBox="1"/>
          <p:nvPr/>
        </p:nvSpPr>
        <p:spPr>
          <a:xfrm>
            <a:off x="810775" y="3887700"/>
            <a:ext cx="3292200" cy="8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нужны запятые
</a:t>
            </a:r>
            <a:pPr algn="l" indent="0" marL="0">
              <a:lnSpc>
                <a:spcPct val="115000"/>
              </a:lnSpc>
              <a:buNone/>
            </a:pPr>
            <a:r>
              <a:rPr lang="en-US" sz="5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причастный оборот стоит после определяемого слова, его выделяют запятыми. Это помогает читателю быстрее увидеть границы оборота и правильно понять смысл предложения.
</a:t>
            </a:r>
            <a:endParaRPr lang="en-US" sz="997" dirty="0"/>
          </a:p>
        </p:txBody>
      </p:sp>
      <p:sp>
        <p:nvSpPr>
          <p:cNvPr id="11" name="Text 4"/>
          <p:cNvSpPr txBox="1"/>
          <p:nvPr/>
        </p:nvSpPr>
        <p:spPr>
          <a:xfrm>
            <a:off x="810775" y="1736650"/>
            <a:ext cx="3292200" cy="8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входит в оборот
</a:t>
            </a:r>
            <a:pPr algn="l" indent="0" marL="0">
              <a:lnSpc>
                <a:spcPct val="115000"/>
              </a:lnSpc>
              <a:buNone/>
            </a:pPr>
            <a:r>
              <a:rPr lang="en-US" sz="5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Причастный оборот состоит из причастия и зависимых слов. Вместе они обозначают один общий признак предмета и отвечают на вопрос к определяемому слову как к целому.
</a:t>
            </a:r>
            <a:endParaRPr lang="en-US" sz="997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00" y="2073251"/>
            <a:ext cx="8244000" cy="261789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450000"/>
            <a:ext cx="8244000" cy="4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найти причастие в тексте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450025" y="990000"/>
            <a:ext cx="82440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помогает отличить причастие от других частей речи и проверить его форму.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0000" y="2701245"/>
            <a:ext cx="2747700" cy="199100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97793" y="2701137"/>
            <a:ext cx="2748000" cy="199122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45896" y="2701137"/>
            <a:ext cx="2748000" cy="1991227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50000" y="450000"/>
            <a:ext cx="82440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образовании причастий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596200" y="1350000"/>
            <a:ext cx="24555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Неверный суффикс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ученик видит знакомый корень и торопится подобрать суффикс наугад. Тогда появляются формы вроде «пишащий» или «строющий», хотя правильными будут «пишущий» и «строящий».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3344393" y="1350000"/>
            <a:ext cx="24555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Путаница со спряжением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Ошибка возникает, когда не проверяют форму 3-го лица множественного числа. Из-за этого к глаголу первого спряжения могут добавить суффикс второго, а затем получить неправильное причастие.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6092496" y="1350000"/>
            <a:ext cx="24555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Смешение с деепричастием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причастие путают с другой глагольной формой и теряют его связь с существительным. Важно помнить: причастие называет признак предмета, а не самостоятельное добавочное действие.
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38" y="1697995"/>
            <a:ext cx="4122000" cy="20252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72025" y="450000"/>
            <a:ext cx="4122000" cy="85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причастие похоже на прилагательное и чем отличается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450002" y="1697350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Сходство особенно заметно в изменении по падежам и в согласовании с существительным. Различие помогает понять смысл формы в конкретном предложении.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50000" y="2776197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Причастие сочетает признаки двух частей речи, но сохраняет связь с действием, поэтому его легко отличить по значению и происхождению.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72013" y="4525712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признаков по теме морфологии, 6 класс
</a:t>
            </a:r>
            <a:endParaRPr lang="en-US" sz="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46296" y="1580032"/>
            <a:ext cx="449100" cy="449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60966" y="2401195"/>
            <a:ext cx="419738" cy="4797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246285" y="3277909"/>
            <a:ext cx="449100" cy="3992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290948" y="4074102"/>
            <a:ext cx="359775" cy="4797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450000" y="450000"/>
            <a:ext cx="8244000" cy="6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причастия нужны в разных стилях речи
</a:t>
            </a:r>
            <a:endParaRPr lang="en-US" sz="2400" dirty="0"/>
          </a:p>
        </p:txBody>
      </p:sp>
      <p:sp>
        <p:nvSpPr>
          <p:cNvPr id="1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16" name="Text 2"/>
          <p:cNvSpPr txBox="1"/>
          <p:nvPr/>
        </p:nvSpPr>
        <p:spPr>
          <a:xfrm>
            <a:off x="3070392" y="1509076"/>
            <a:ext cx="3904200" cy="5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Художественная речь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Причастия помогают создавать живые образы и делать описание более зрительным. Фразы вроде «мерцающий снег» или «шепчущие листья» звучат выразительно и легко запоминаются.
</a:t>
            </a:r>
            <a:endParaRPr lang="en-US" sz="800" dirty="0"/>
          </a:p>
        </p:txBody>
      </p:sp>
      <p:sp>
        <p:nvSpPr>
          <p:cNvPr id="17" name="Text 3"/>
          <p:cNvSpPr txBox="1"/>
          <p:nvPr/>
        </p:nvSpPr>
        <p:spPr>
          <a:xfrm>
            <a:off x="3070381" y="2345535"/>
            <a:ext cx="3904200" cy="5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Научный стиль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научных текстах причастия помогают назвать признак точно и без лишних слов. Они подходят для описания процессов, свойств и состояний, например в словосочетаниях «испаряющаяся жидкость».
</a:t>
            </a:r>
            <a:endParaRPr lang="en-US" sz="800" dirty="0"/>
          </a:p>
        </p:txBody>
      </p:sp>
      <p:sp>
        <p:nvSpPr>
          <p:cNvPr id="18" name="Text 4"/>
          <p:cNvSpPr txBox="1"/>
          <p:nvPr/>
        </p:nvSpPr>
        <p:spPr>
          <a:xfrm>
            <a:off x="3070381" y="3181993"/>
            <a:ext cx="3904200" cy="5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тексты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учебнике причастия делают определение короче и понятнее. Вместо длинного объяснения можно сказать «движущаяся частица» или «вращающийся механизм».
</a:t>
            </a:r>
            <a:endParaRPr lang="en-US" sz="800" dirty="0"/>
          </a:p>
        </p:txBody>
      </p:sp>
      <p:sp>
        <p:nvSpPr>
          <p:cNvPr id="19" name="Text 5"/>
          <p:cNvSpPr txBox="1"/>
          <p:nvPr/>
        </p:nvSpPr>
        <p:spPr>
          <a:xfrm>
            <a:off x="3070381" y="4018437"/>
            <a:ext cx="3904200" cy="5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Краткость и точность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формы уплотняют текст: одна часть слова передаёт и признак, и связь с действием. Поэтому сообщение становится точнее и не перегружается повторениями.
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17325" y="1162275"/>
            <a:ext cx="5709351" cy="1939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9988" y="450000"/>
            <a:ext cx="82440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Мини-словарь примеров для запоминания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4035225"/>
            <a:ext cx="38970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Пары помогут быстро увидеть, от каких глаголов образуются действительные причастия настоящего времени и как выбирается суффикс.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797000" y="4035300"/>
            <a:ext cx="38970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3-го лица множественного числа помогает выбрать суффикс без ошибки и проверить, к какому спряжению относится глагол.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0000" y="3251288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 теме «Действительные причастия настоящего времени»
</a:t>
            </a:r>
            <a:endParaRPr lang="en-US" sz="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00" y="2073251"/>
            <a:ext cx="8244000" cy="261789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450000"/>
            <a:ext cx="8244000" cy="4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образования и проверки причастия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450025" y="990000"/>
            <a:ext cx="82440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 для правильного образования формы и проверки написания.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50000" y="450000"/>
            <a:ext cx="8244000" cy="233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43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о действительных причастиях настоящего времени
</a:t>
            </a:r>
            <a:endParaRPr lang="en-US" sz="4312" dirty="0"/>
          </a:p>
        </p:txBody>
      </p:sp>
      <p:sp>
        <p:nvSpPr>
          <p:cNvPr id="4" name="Text 1"/>
          <p:cNvSpPr txBox="1"/>
          <p:nvPr/>
        </p:nvSpPr>
        <p:spPr>
          <a:xfrm>
            <a:off x="450000" y="3707950"/>
            <a:ext cx="4122000" cy="98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Действительные причастия настоящего времени помогают назвать признак предмета через его собственное действие. Зная спряжение, суффикс и зависимые слова, легко образовать форму без ошибки и точно использовать её в речи.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2026-05-28T04:39:19Z</dcterms:created>
  <dcterms:modified xsi:type="dcterms:W3CDTF">2026-05-28T04:39:19Z</dcterms:modified>
</cp:coreProperties>
</file>