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image" Target="../media/image-7-6.jpe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jpeg"/><Relationship Id="rId8" Type="http://schemas.openxmlformats.org/officeDocument/2006/relationships/image" Target="../media/image-10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image" Target="../media/image-11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98" y="0"/>
            <a:ext cx="2968205" cy="4180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92672" y="4502319"/>
            <a:ext cx="5938500" cy="190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Космос летит по своему расписанию — от старта до долгой жизни на орбите.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600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392672" y="484753"/>
            <a:ext cx="6840300" cy="341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 космических полётов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32530" y="0"/>
            <a:ext cx="5758739" cy="6864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50575" y="2591575"/>
            <a:ext cx="4866600" cy="329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Юрий Гагарин впервые облетел Землю, полёт длился всего 108 минут. Сегодня люди живут и работают в космосе неделями и месяцами, а каждый старт требует точного расчёта и подготовки.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450575" y="487150"/>
            <a:ext cx="5066700" cy="16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первого полёта к жизни на орбите
</a:t>
            </a:r>
            <a:endParaRPr lang="en-US" sz="3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несколько минут двигатель выводит корабль на нужную высоту и скорость, без которой полёт не получится.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учебные материалы о выводе аппаратов на орбиту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8–10 минут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именно столько ракета поднимается к орбите после старта.
</a:t>
            </a:r>
            <a:endParaRPr lang="en-US" sz="4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575" y="1143462"/>
            <a:ext cx="5400600" cy="52634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до орбиты Земли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585300" y="1252275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Нужна огромная скорость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упасть обратно, корабль должен разогнаться до орбитальной скорости. Это очень быстрое движение помогает ему удерживаться над Землёй и лететь вокруг планеты, а не вниз.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6585300" y="4710670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Круг за полтора часа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такой высоте МКС облетает Землю примерно за 90 минут. Пока на Земле идёт один длинный урок, станция успевает сделать несколько быстрых кругов вокруг планеты.
</a:t>
            </a:r>
            <a:endParaRPr lang="en-US" sz="1800" dirty="0"/>
          </a:p>
        </p:txBody>
      </p:sp>
      <p:sp>
        <p:nvSpPr>
          <p:cNvPr id="12" name="Text 4"/>
          <p:cNvSpPr txBox="1"/>
          <p:nvPr/>
        </p:nvSpPr>
        <p:spPr>
          <a:xfrm>
            <a:off x="6585300" y="2981472"/>
            <a:ext cx="5073300" cy="165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Орбита совсем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Низкая орбита проходит примерно в 200–400 километрах над Землёй. Это кажется небольшим расстоянием, но добраться туда можно только при мощном старте и точном расчёте траектории.
</a:t>
            </a:r>
            <a:endParaRPr lang="en-US" sz="1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0786" y="2261850"/>
            <a:ext cx="202125" cy="32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3398" y="3434163"/>
            <a:ext cx="276900" cy="276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33398" y="4579396"/>
            <a:ext cx="276900" cy="316457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833398" y="5764225"/>
            <a:ext cx="276900" cy="276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2" name="Text 1"/>
          <p:cNvSpPr txBox="1"/>
          <p:nvPr/>
        </p:nvSpPr>
        <p:spPr>
          <a:xfrm>
            <a:off x="450575" y="487150"/>
            <a:ext cx="10933500" cy="111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космосе всё иначе
</a:t>
            </a:r>
            <a:endParaRPr lang="en-US" sz="3200" dirty="0"/>
          </a:p>
        </p:txBody>
      </p:sp>
      <p:sp>
        <p:nvSpPr>
          <p:cNvPr id="13" name="Text 2"/>
          <p:cNvSpPr txBox="1"/>
          <p:nvPr/>
        </p:nvSpPr>
        <p:spPr>
          <a:xfrm>
            <a:off x="1535150" y="20494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 ведёт себя по-другому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космосе почти нет воздуха, поэтому там не слышно привычного громкого грохота, как на Земле. Звук не может путешествовать без воздуха, будто ему не на чем ехать.
</a:t>
            </a:r>
            <a:endParaRPr lang="en-US" sz="1700" dirty="0"/>
          </a:p>
        </p:txBody>
      </p:sp>
      <p:sp>
        <p:nvSpPr>
          <p:cNvPr id="14" name="Text 3"/>
          <p:cNvSpPr txBox="1"/>
          <p:nvPr/>
        </p:nvSpPr>
        <p:spPr>
          <a:xfrm>
            <a:off x="1535150" y="3214488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Предметы начинают плавать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невесомости вещи не падают на пол, а медленно дрейфуют. Космонавтам приходится ловить их рукой и крепить всё на специальных местах, чтобы ничего не уплыло слишком далеко.
</a:t>
            </a:r>
            <a:endParaRPr lang="en-US" sz="1700" dirty="0"/>
          </a:p>
        </p:txBody>
      </p:sp>
      <p:sp>
        <p:nvSpPr>
          <p:cNvPr id="15" name="Text 4"/>
          <p:cNvSpPr txBox="1"/>
          <p:nvPr/>
        </p:nvSpPr>
        <p:spPr>
          <a:xfrm>
            <a:off x="1535150" y="437950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становятся осторожными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Вместо шага по полу космонавт отталкивается руками от стен и поручней. Внутри станции всё делают медленно и аккуратно, чтобы не улететь в соседний отсек.
</a:t>
            </a:r>
            <a:endParaRPr lang="en-US" sz="1700" dirty="0"/>
          </a:p>
        </p:txBody>
      </p:sp>
      <p:sp>
        <p:nvSpPr>
          <p:cNvPr id="16" name="Text 5"/>
          <p:cNvSpPr txBox="1"/>
          <p:nvPr/>
        </p:nvSpPr>
        <p:spPr>
          <a:xfrm>
            <a:off x="1535150" y="5544550"/>
            <a:ext cx="98490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восходит много раз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орбите за одни земные сутки можно увидеть около 16 рассветов. Это значит, что день и ночь меняются очень быстро, как в космическом мультфильме с ускорением.
</a:t>
            </a:r>
            <a:endParaRPr lang="en-US" sz="17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день работы на орбите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1294925" y="2513800"/>
            <a:ext cx="3169200" cy="11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Утренний подъём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начинается по расписанию: космонавты просыпаются, умываются и проверяют, всё ли в порядке с оборудованием и самочувствием.
</a:t>
            </a:r>
            <a:endParaRPr lang="en-US" sz="1700" dirty="0"/>
          </a:p>
        </p:txBody>
      </p:sp>
      <p:sp>
        <p:nvSpPr>
          <p:cNvPr id="9" name="Text 2"/>
          <p:cNvSpPr txBox="1"/>
          <p:nvPr/>
        </p:nvSpPr>
        <p:spPr>
          <a:xfrm>
            <a:off x="2846725" y="4977950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опыты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наступает время экспериментов. Космонавты выращивают растения, изучают материалы и наблюдают, как ведут себя предметы в невесомости.
</a:t>
            </a:r>
            <a:endParaRPr lang="en-US" sz="1700" dirty="0"/>
          </a:p>
        </p:txBody>
      </p:sp>
      <p:sp>
        <p:nvSpPr>
          <p:cNvPr id="10" name="Text 3"/>
          <p:cNvSpPr txBox="1"/>
          <p:nvPr/>
        </p:nvSpPr>
        <p:spPr>
          <a:xfrm>
            <a:off x="6308925" y="3869025"/>
            <a:ext cx="31692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9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станции
</a:t>
            </a:r>
            <a:pPr algn="l" indent="0" marL="0">
              <a:lnSpc>
                <a:spcPct val="115000"/>
              </a:lnSpc>
              <a:buNone/>
            </a:pPr>
            <a:r>
              <a:rPr lang="en-US" sz="662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3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середине дня они осматривают приборы, выполняют мелкий ремонт и передают данные на Землю. На орбите важно замечать даже маленькие изменения.
</a:t>
            </a:r>
            <a:endParaRPr lang="en-US" sz="1609" dirty="0"/>
          </a:p>
        </p:txBody>
      </p:sp>
      <p:sp>
        <p:nvSpPr>
          <p:cNvPr id="11" name="Text 4"/>
          <p:cNvSpPr txBox="1"/>
          <p:nvPr/>
        </p:nvSpPr>
        <p:spPr>
          <a:xfrm>
            <a:off x="8423100" y="2208150"/>
            <a:ext cx="3016800" cy="117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и отдых
</a:t>
            </a:r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Вечером остаются упражнения, ужин, связь с Землёй и отдых. Сон тоже по графику, потому что в космосе каждая минута нужна для дела.
</a:t>
            </a:r>
            <a:endParaRPr lang="en-US" sz="1700" dirty="0"/>
          </a:p>
        </p:txBody>
      </p:sp>
      <p:sp>
        <p:nvSpPr>
          <p:cNvPr id="12" name="Text 5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25" y="1157022"/>
            <a:ext cx="3681600" cy="24879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975" y="1157022"/>
            <a:ext cx="3681600" cy="24879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036150" y="1157022"/>
            <a:ext cx="3681600" cy="24879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станции у каждого космонавта есть своё место для сна. Это не обычная кровать, а небольшой отсек или спальный мешок, который крепят к стене. Так человек не улетает во сне и может спокойно отдыхать после насыщенного дня.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45057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Спать в невесомости
</a:t>
            </a:r>
            <a:endParaRPr lang="en-US" sz="2000" dirty="0"/>
          </a:p>
        </p:txBody>
      </p:sp>
      <p:sp>
        <p:nvSpPr>
          <p:cNvPr id="12" name="Text 3"/>
          <p:cNvSpPr txBox="1"/>
          <p:nvPr/>
        </p:nvSpPr>
        <p:spPr>
          <a:xfrm>
            <a:off x="4248825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МКС похожа на большой научный дом, где всё наполнено кнопками, экранами и проводами. Космонавты работают за столами, проверяют аппаратуру и проводят опыты. Каждый предмет закреплён, чтобы не плавал по станции, словно хитрый шарик.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4248825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Рабочий день среди приборов
</a:t>
            </a:r>
            <a:endParaRPr lang="en-US" sz="2000" dirty="0"/>
          </a:p>
        </p:txBody>
      </p:sp>
      <p:sp>
        <p:nvSpPr>
          <p:cNvPr id="14" name="Text 5"/>
          <p:cNvSpPr txBox="1"/>
          <p:nvPr/>
        </p:nvSpPr>
        <p:spPr>
          <a:xfrm>
            <a:off x="8036000" y="4861575"/>
            <a:ext cx="3681600" cy="17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мышцы и кости не слабели, на МКС каждый день занимаются на тренажёрах. После работы можно поесть в небольшой кухне и поговорить с Землёй. Жизнь там необычная, но очень похожая на настоящий дом.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8036000" y="3840676"/>
            <a:ext cx="36816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Тренажёры и маленькая кухня
</a:t>
            </a:r>
            <a:endParaRPr lang="en-US" sz="2000" dirty="0"/>
          </a:p>
        </p:txBody>
      </p:sp>
      <p:sp>
        <p:nvSpPr>
          <p:cNvPr id="16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устроена жизнь на МКС
</a:t>
            </a:r>
            <a:endParaRPr lang="en-US" sz="3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долгие полёты человека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7968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Валерий Поляков провёл в космосе 437 суток на станции «Мир». Это почти полтора года вдали от дома, где каждый день был расписан по минутам и подчинён строгому режиму.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642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 выдержки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82382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Долгий полёт возможен только при хорошей подготовке: нужны запасы еды, воды, воздуха, а ещё тренировки и поддержка врачей. Без этого даже самый смелый космос быстро устал бы.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86056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продержаться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517500" y="5113675"/>
            <a:ext cx="3135900" cy="128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миссии на МКС длятся около 180 суток. За это время космонавты успевают выполнить много исследований, привыкнуть к невесомости и научиться жить в космическом доме как команда.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4884925" y="4449375"/>
            <a:ext cx="27681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Обычная длительность экспедиций
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космос влияет на тело и время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невесомости любое действие требует привычки. Нужно аккуратно поворачиваться, хвататься за поручни и контролировать каждое движение, чтобы не улететь в сторону.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Движения становятся медленнее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Космонавтам важно вовремя спать, есть и делать упражнения. Если не отдыхать, тело быстрее устаёт, а работать и думать становится труднее.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 по графику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орбите мышцы и кости не нагружаются так, как на Земле. Поэтому каждый день нужны тренировки, чтобы после полёта тело снова легко держалось на ногах.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Мышцы должны тренироваться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посадки на Землю человеку не сразу удобно ходить и бегать. Организму нужно несколько дней, чтобы снова привыкнуть к обычной тяжести и привычному ритму.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тоже требует времени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725" y="1237107"/>
            <a:ext cx="3682800" cy="323683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230787" y="1237107"/>
            <a:ext cx="3682800" cy="323683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010849" y="1237107"/>
            <a:ext cx="3682800" cy="3236836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 Луны лететь намного дольше, чем на орбиту Земли. Обычно путь занимает около трёх дней, и за это время космический корабль должен лететь точно, спокойно и без ошибок. Луна кажется близкой, но дорога к ней уже требует терпения.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452279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дня до Луны
</a:t>
            </a:r>
            <a:endParaRPr lang="en-US" sz="1500" dirty="0"/>
          </a:p>
        </p:txBody>
      </p:sp>
      <p:sp>
        <p:nvSpPr>
          <p:cNvPr id="13" name="Text 3"/>
          <p:cNvSpPr txBox="1"/>
          <p:nvPr/>
        </p:nvSpPr>
        <p:spPr>
          <a:xfrm>
            <a:off x="4230637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«Аполлон-11» в 1969 году длился 8 дней 3 часа 18 минут вместе с посадкой на Луну и возвращением. Это было настоящее большое путешествие, где всё рассчитывали заранее, как очень сложный поход с точной картой.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232341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«Аполлон-11» и большое путешествие
</a:t>
            </a:r>
            <a:endParaRPr lang="en-US" sz="1500" dirty="0"/>
          </a:p>
        </p:txBody>
      </p:sp>
      <p:sp>
        <p:nvSpPr>
          <p:cNvPr id="15" name="Text 5"/>
          <p:cNvSpPr txBox="1"/>
          <p:nvPr/>
        </p:nvSpPr>
        <p:spPr>
          <a:xfrm>
            <a:off x="8010699" y="5242625"/>
            <a:ext cx="3681000" cy="135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дальнего полёта нужны топливо, запасы еды, воды и воздуха, а ещё очень точный расчёт. Чем дальше цель, тем важнее не спешка, а аккуратность. В космосе даже маленькая ошибка может стать большой.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8012403" y="4631700"/>
            <a:ext cx="3677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цель, тем больше забот
</a:t>
            </a:r>
            <a:endParaRPr lang="en-US" sz="1500" dirty="0"/>
          </a:p>
        </p:txBody>
      </p:sp>
      <p:sp>
        <p:nvSpPr>
          <p:cNvPr id="17" name="Text 7"/>
          <p:cNvSpPr txBox="1"/>
          <p:nvPr/>
        </p:nvSpPr>
        <p:spPr>
          <a:xfrm>
            <a:off x="442250" y="487150"/>
            <a:ext cx="112173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Луне занимает больше времени
</a:t>
            </a:r>
            <a:endParaRPr lang="en-US" sz="3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3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к Марсу и другим планетам
</a:t>
            </a:r>
            <a:endParaRPr lang="en-US" sz="3200" dirty="0"/>
          </a:p>
        </p:txBody>
      </p:sp>
      <p:sp>
        <p:nvSpPr>
          <p:cNvPr id="14" name="Text 2"/>
          <p:cNvSpPr txBox="1"/>
          <p:nvPr/>
        </p:nvSpPr>
        <p:spPr>
          <a:xfrm>
            <a:off x="949313" y="185281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дорога
</a:t>
            </a:r>
            <a:endParaRPr lang="en-US" sz="1200" dirty="0"/>
          </a:p>
        </p:txBody>
      </p:sp>
      <p:sp>
        <p:nvSpPr>
          <p:cNvPr id="15" name="Text 3"/>
          <p:cNvSpPr txBox="1"/>
          <p:nvPr/>
        </p:nvSpPr>
        <p:spPr>
          <a:xfrm>
            <a:off x="949325" y="213183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Полёт к Марсу обычно идёт около 6–9 месяцев в одну сторону. Это уже не короткий прыжок, а длинное путешествие, где важно терпение, внимание и хорошая подготовка.
</a:t>
            </a:r>
            <a:endParaRPr lang="en-US" sz="1000" dirty="0"/>
          </a:p>
        </p:txBody>
      </p:sp>
      <p:sp>
        <p:nvSpPr>
          <p:cNvPr id="16" name="Text 4"/>
          <p:cNvSpPr txBox="1"/>
          <p:nvPr/>
        </p:nvSpPr>
        <p:spPr>
          <a:xfrm>
            <a:off x="949313" y="29676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Запасы на борту
</a:t>
            </a:r>
            <a:endParaRPr lang="en-US" sz="1200" dirty="0"/>
          </a:p>
        </p:txBody>
      </p:sp>
      <p:sp>
        <p:nvSpPr>
          <p:cNvPr id="17" name="Text 5"/>
          <p:cNvSpPr txBox="1"/>
          <p:nvPr/>
        </p:nvSpPr>
        <p:spPr>
          <a:xfrm>
            <a:off x="949325" y="32466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такой миссии берут воду, еду, воздух и всё нужное для жизни. Чем дальше цель, тем важнее заранее рассчитать каждый килограмм груза, чтобы ничего не забыть.
</a:t>
            </a:r>
            <a:endParaRPr lang="en-US" sz="1000" dirty="0"/>
          </a:p>
        </p:txBody>
      </p:sp>
      <p:sp>
        <p:nvSpPr>
          <p:cNvPr id="18" name="Text 6"/>
          <p:cNvSpPr txBox="1"/>
          <p:nvPr/>
        </p:nvSpPr>
        <p:spPr>
          <a:xfrm>
            <a:off x="949313" y="4082512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труднее
</a:t>
            </a:r>
            <a:endParaRPr lang="en-US" sz="1200" dirty="0"/>
          </a:p>
        </p:txBody>
      </p:sp>
      <p:sp>
        <p:nvSpPr>
          <p:cNvPr id="19" name="Text 7"/>
          <p:cNvSpPr txBox="1"/>
          <p:nvPr/>
        </p:nvSpPr>
        <p:spPr>
          <a:xfrm>
            <a:off x="949325" y="4361537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большой дистанции путь становится сложнее: надо учитывать топливо, связь с Землёй и возможные задержки. Дальний космос не любит спешку и требует точных решений.
</a:t>
            </a:r>
            <a:endParaRPr lang="en-US" sz="1000" dirty="0"/>
          </a:p>
        </p:txBody>
      </p:sp>
      <p:sp>
        <p:nvSpPr>
          <p:cNvPr id="20" name="Text 8"/>
          <p:cNvSpPr txBox="1"/>
          <p:nvPr/>
        </p:nvSpPr>
        <p:spPr>
          <a:xfrm>
            <a:off x="949313" y="5197363"/>
            <a:ext cx="4992300" cy="2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 тренировки
</a:t>
            </a:r>
            <a:endParaRPr lang="en-US" sz="1200" dirty="0"/>
          </a:p>
        </p:txBody>
      </p:sp>
      <p:sp>
        <p:nvSpPr>
          <p:cNvPr id="21" name="Text 9"/>
          <p:cNvSpPr txBox="1"/>
          <p:nvPr/>
        </p:nvSpPr>
        <p:spPr>
          <a:xfrm>
            <a:off x="949325" y="5476388"/>
            <a:ext cx="5114100" cy="4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полётом космонавты долго учатся работать вместе и действовать спокойно в любой ситуации. Это похоже на очень серьёзный поход, где у каждого есть важная задача.
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космонавты не стартуют каждый день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1175750" y="1653729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Планета на нужном месте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учёные ждут правильного положения Земли и цели полёта. Если выбрать неподходящий день, путь станет длиннее и потребует больше топлива.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2463550" y="3300051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Окно запуска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Подходящий момент для старта открывается не всегда, а только на определённое время. Такое окно запуска может случаться раз в несколько месяцев.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8500" y="4970836"/>
            <a:ext cx="5073300" cy="13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старт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всё совпадает, ракета уходит в полёт по расписанию. Тогда миссия проходит быстрее и безопаснее, а космонавты экономят силы и время.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5500" y="1092994"/>
            <a:ext cx="11379300" cy="28781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Космический день по минутам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7935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напряжённой работы космонавтам нужно время на сон и восстановление. На орбите отдых особенно важен, потому что усталость может помешать точным действиям и хорошему самочувствию.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128329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Сон и отдых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48424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часть дня занимают научные эксперименты, наблюдения и проверка приборов. Каждое задание записано заранее, чтобы экипаж успевал выполнить всё без спешки и ошибок.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408817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и опыты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89126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мышцы и кости не слабели в невесомости, космонавты каждый день занимаются на тренажёрах. Это помогает им оставаться сильными и бодрыми даже вдали от Земли.
</a:t>
            </a:r>
            <a:endParaRPr lang="en-US" sz="1100" dirty="0"/>
          </a:p>
        </p:txBody>
      </p:sp>
      <p:sp>
        <p:nvSpPr>
          <p:cNvPr id="16" name="Text 7"/>
          <p:cNvSpPr txBox="1"/>
          <p:nvPr/>
        </p:nvSpPr>
        <p:spPr>
          <a:xfrm>
            <a:off x="6893060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Тренировки для здоровья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9094011" y="5000004"/>
            <a:ext cx="2361600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расписании есть время на еду, уборку и разговоры с Землёй. Такие короткие, но важные дела помогают экипажу жить спокойно и не путаться в делах.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9697945" y="4449375"/>
            <a:ext cx="1757400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и связь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D8D8D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156" y="2440875"/>
            <a:ext cx="218400" cy="218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8394" y="4715950"/>
            <a:ext cx="197925" cy="226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44106" y="2440875"/>
            <a:ext cx="218400" cy="2184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0" name="Text 1"/>
          <p:cNvSpPr txBox="1"/>
          <p:nvPr/>
        </p:nvSpPr>
        <p:spPr>
          <a:xfrm>
            <a:off x="450575" y="487150"/>
            <a:ext cx="112005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следят за временем в космосе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511450" y="2990875"/>
            <a:ext cx="53628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85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кораблях и станциях используют очень точные часы. Они помогают не перепутать время связи, начала работы и важных научных действий, где даже минута имеет значение.
</a:t>
            </a:r>
            <a:endParaRPr lang="en-US" sz="1485" dirty="0"/>
          </a:p>
        </p:txBody>
      </p:sp>
      <p:sp>
        <p:nvSpPr>
          <p:cNvPr id="12" name="Text 3"/>
          <p:cNvSpPr txBox="1"/>
          <p:nvPr/>
        </p:nvSpPr>
        <p:spPr>
          <a:xfrm>
            <a:off x="1166275" y="2297100"/>
            <a:ext cx="4706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часы
</a:t>
            </a:r>
            <a:endParaRPr lang="en-US" sz="1700" dirty="0"/>
          </a:p>
        </p:txBody>
      </p:sp>
      <p:sp>
        <p:nvSpPr>
          <p:cNvPr id="13" name="Text 4"/>
          <p:cNvSpPr txBox="1"/>
          <p:nvPr/>
        </p:nvSpPr>
        <p:spPr>
          <a:xfrm>
            <a:off x="511450" y="5253200"/>
            <a:ext cx="112005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день заранее распланирован по минутам. Это помогает космонавтам работать дружно, успевать всё нужное и не забывать о безопасности во время полёта.
</a:t>
            </a:r>
            <a:endParaRPr lang="en-US" sz="1500" dirty="0"/>
          </a:p>
        </p:txBody>
      </p:sp>
      <p:sp>
        <p:nvSpPr>
          <p:cNvPr id="14" name="Text 5"/>
          <p:cNvSpPr txBox="1"/>
          <p:nvPr/>
        </p:nvSpPr>
        <p:spPr>
          <a:xfrm>
            <a:off x="1166275" y="4573225"/>
            <a:ext cx="105282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расписание
</a:t>
            </a:r>
            <a:endParaRPr lang="en-US" sz="1700" dirty="0"/>
          </a:p>
        </p:txBody>
      </p:sp>
      <p:sp>
        <p:nvSpPr>
          <p:cNvPr id="15" name="Text 6"/>
          <p:cNvSpPr txBox="1"/>
          <p:nvPr/>
        </p:nvSpPr>
        <p:spPr>
          <a:xfrm>
            <a:off x="6414050" y="2990875"/>
            <a:ext cx="5280600" cy="86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время нужно, чтобы экипаж и центр управления понимали друг друга без ошибок. Так сообщения приходят вовремя, а команды звучат ясно и спокойно.
</a:t>
            </a:r>
            <a:endParaRPr lang="en-US" sz="1500" dirty="0"/>
          </a:p>
        </p:txBody>
      </p:sp>
      <p:sp>
        <p:nvSpPr>
          <p:cNvPr id="16" name="Text 7"/>
          <p:cNvSpPr txBox="1"/>
          <p:nvPr/>
        </p:nvSpPr>
        <p:spPr>
          <a:xfrm>
            <a:off x="7068875" y="2297100"/>
            <a:ext cx="4625700" cy="50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Землёй
</a:t>
            </a:r>
            <a:endParaRPr lang="en-US" sz="17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33425" y="2363600"/>
            <a:ext cx="43050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огромная скорость помогает аппарату быстро подлетать к Солнцу и собирать важные данные. В космосе иногда нужно не только далеко, но и очень быстро.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3644525" y="4674150"/>
            <a:ext cx="49182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NASA, миссия Parker Solar Probe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581075" y="2363600"/>
            <a:ext cx="4773600" cy="164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более 600 000 км/ч
</a:t>
            </a:r>
            <a:pPr algn="ctr" indent="0" marL="0">
              <a:lnSpc>
                <a:spcPct val="120004"/>
              </a:lnSpc>
              <a:buNone/>
            </a:pPr>
            <a:r>
              <a:rPr lang="en-US" sz="1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20004"/>
              </a:lnSpc>
              <a:buNone/>
            </a:pPr>
            <a:r>
              <a:rPr lang="en-US" sz="20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скорость развивал зонд Parker Solar Probe
</a:t>
            </a:r>
            <a:endParaRPr lang="en-US" sz="4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24654" y="1177200"/>
            <a:ext cx="5362991" cy="5497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1"/>
          <p:cNvSpPr txBox="1"/>
          <p:nvPr/>
        </p:nvSpPr>
        <p:spPr>
          <a:xfrm>
            <a:off x="450575" y="487150"/>
            <a:ext cx="10566000" cy="537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расстояние меняет полёт
</a:t>
            </a:r>
            <a:endParaRPr lang="en-US" sz="3200" dirty="0"/>
          </a:p>
        </p:txBody>
      </p:sp>
      <p:sp>
        <p:nvSpPr>
          <p:cNvPr id="12" name="Text 2"/>
          <p:cNvSpPr txBox="1"/>
          <p:nvPr/>
        </p:nvSpPr>
        <p:spPr>
          <a:xfrm>
            <a:off x="949325" y="185005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Сигнал идёт дольше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949325" y="222070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находится цель, тем больше времени нужно сообщению с Земли. До Марса сигнал идёт от 4 до 24 минут в одну сторону, поэтому ответы приходят не сразу.
</a:t>
            </a:r>
            <a:endParaRPr lang="en-US" sz="1100" dirty="0"/>
          </a:p>
        </p:txBody>
      </p:sp>
      <p:sp>
        <p:nvSpPr>
          <p:cNvPr id="14" name="Text 4"/>
          <p:cNvSpPr txBox="1"/>
          <p:nvPr/>
        </p:nvSpPr>
        <p:spPr>
          <a:xfrm>
            <a:off x="949325" y="3376229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на месте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949325" y="3746875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Из-за задержки связи космонавтам и роботам часто приходится действовать самостоятельно. Они не могут каждый раз ждать подсказки с Земли, как в обычной игре.
</a:t>
            </a:r>
            <a:endParaRPr lang="en-US" sz="1100" dirty="0"/>
          </a:p>
        </p:txBody>
      </p:sp>
      <p:sp>
        <p:nvSpPr>
          <p:cNvPr id="16" name="Text 6"/>
          <p:cNvSpPr txBox="1"/>
          <p:nvPr/>
        </p:nvSpPr>
        <p:spPr>
          <a:xfrm>
            <a:off x="949325" y="4902404"/>
            <a:ext cx="4992300" cy="32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— тем сложнее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949325" y="5273050"/>
            <a:ext cx="4992300" cy="69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8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дальнем космосе нужно думать не только о скорости, но и о запасе сил, топлива и терпения. Большое расстояние делает полёт более долгим и требовательным.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экономить время в космосе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2702800" y="185720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Автоматическая стыковка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системы помогают кораблю аккуратно подлетать и соединяться со станцией. Это снижает риск ошибки и освобождает экипаж от долгих ручных операций.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2702800" y="3233025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компьютеры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Бортовые компьютеры берут на себя часть расчётов и следят за полётом. Они быстро обрабатывают данные и помогают людям не тратить время на сложную рутину.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2702800" y="4608850"/>
            <a:ext cx="74481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Роботы-помощники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выполняют опасные и тяжёлые задачи там, где человеку было бы трудно или небезопасно. Благодаря им космонавты могут больше времени уделять науке и наблюдениям.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8F5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96801" y="4124250"/>
            <a:ext cx="38397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 за минуты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Полет начинается очень быстро: ракета взлетает, и привычное земное время будто сжимается. Несколько минут — и путешествие уже в самом разгаре.
</a:t>
            </a:r>
            <a:endParaRPr lang="en-US" sz="1800" dirty="0"/>
          </a:p>
        </p:txBody>
      </p:sp>
      <p:sp>
        <p:nvSpPr>
          <p:cNvPr id="6" name="Text 1"/>
          <p:cNvSpPr txBox="1"/>
          <p:nvPr/>
        </p:nvSpPr>
        <p:spPr>
          <a:xfrm>
            <a:off x="4254725" y="1977500"/>
            <a:ext cx="38397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на орбите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наступают дни и недели работы на станции. Здесь можно увидеть много рассветов за один земной день, а обычный распорядок становится совсем необычным.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7735550" y="4124250"/>
            <a:ext cx="3839700" cy="153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домой
</a:t>
            </a:r>
            <a:pPr algn="l" indent="0" marL="0">
              <a:lnSpc>
                <a:spcPct val="115000"/>
              </a:lnSpc>
              <a:buNone/>
            </a:pPr>
            <a:r>
              <a:rPr lang="en-US" sz="6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посадки космонавты снова привыкают к Земле. Время как будто меняет ритм ещё раз, и тело учится жить в обычной тяжести.
</a:t>
            </a:r>
            <a:endParaRPr lang="en-US" sz="1800" dirty="0"/>
          </a:p>
        </p:txBody>
      </p:sp>
      <p:sp>
        <p:nvSpPr>
          <p:cNvPr id="8" name="Text 3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0575" y="487150"/>
            <a:ext cx="106899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полёт похож на маленькое приключение во времени
</a:t>
            </a:r>
            <a:endParaRPr lang="en-US" sz="3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500" y="1195328"/>
            <a:ext cx="11379300" cy="2878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1439900" y="257625"/>
            <a:ext cx="589800" cy="7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450575" y="487150"/>
            <a:ext cx="10566000" cy="58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космических путешествий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461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создают более быстрые и экономичные двигатели. Они помогут тратить меньше времени на дорогу и делать дальние полёты безопаснее для людей.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461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двигатели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2909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Будущие корабли станут лучше помогать экипажу в полёте. Автоматика возьмёт на себя больше задач, а космонавты смогут сосредоточиться на главном.
</a:t>
            </a:r>
            <a:endParaRPr lang="en-US" sz="1100" dirty="0"/>
          </a:p>
        </p:txBody>
      </p:sp>
      <p:sp>
        <p:nvSpPr>
          <p:cNvPr id="11" name="Text 5"/>
          <p:cNvSpPr txBox="1"/>
          <p:nvPr/>
        </p:nvSpPr>
        <p:spPr>
          <a:xfrm>
            <a:off x="32909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Умные корабли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613568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хотят сократить время полётов к Луне и Марсу. Чем удобнее маршрут, тем легче людям работать и возвращаться домой без лишней усталости.
</a:t>
            </a:r>
            <a:endParaRPr lang="en-US" sz="1100" dirty="0"/>
          </a:p>
        </p:txBody>
      </p:sp>
      <p:sp>
        <p:nvSpPr>
          <p:cNvPr id="13" name="Text 7"/>
          <p:cNvSpPr txBox="1"/>
          <p:nvPr/>
        </p:nvSpPr>
        <p:spPr>
          <a:xfrm>
            <a:off x="613567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 Луне и Марсу
</a:t>
            </a:r>
            <a:endParaRPr lang="en-US" sz="1300" dirty="0"/>
          </a:p>
        </p:txBody>
      </p:sp>
      <p:sp>
        <p:nvSpPr>
          <p:cNvPr id="14" name="Text 8"/>
          <p:cNvSpPr txBox="1"/>
          <p:nvPr/>
        </p:nvSpPr>
        <p:spPr>
          <a:xfrm>
            <a:off x="8980436" y="4915398"/>
            <a:ext cx="2663985" cy="140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миссии могут быть длиннее по расстоянию, но спокойнее для экипажа. В будущем космос должен стать местом, где людям проще жить и трудиться.
</a:t>
            </a:r>
            <a:endParaRPr lang="en-US" sz="1100" dirty="0"/>
          </a:p>
        </p:txBody>
      </p:sp>
      <p:sp>
        <p:nvSpPr>
          <p:cNvPr id="15" name="Text 9"/>
          <p:cNvSpPr txBox="1"/>
          <p:nvPr/>
        </p:nvSpPr>
        <p:spPr>
          <a:xfrm>
            <a:off x="8980429" y="4364777"/>
            <a:ext cx="2663985" cy="39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D27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комфорта
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D277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30325" y="2826433"/>
            <a:ext cx="6353700" cy="26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Космическое время зависит от цели, скорости и расстояния. На орбиту выходят быстро, к Луне летят несколько дней, а к Марсу — много месяцев. Но всё становится возможным, если хорошо подготовиться.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30325" y="664450"/>
            <a:ext cx="8943900" cy="128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7F5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выводы о времени космических полётов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2026-05-26T05:38:42Z</dcterms:created>
  <dcterms:modified xsi:type="dcterms:W3CDTF">2026-05-26T05:38:42Z</dcterms:modified>
</cp:coreProperties>
</file>