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image" Target="../media/image-7-9.jpe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image" Target="../media/image-9-9.jpe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5695" y="0"/>
            <a:ext cx="505811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275" y="206227"/>
            <a:ext cx="4158600" cy="11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живого и роль систематики
</a:t>
            </a:r>
            <a:endParaRPr lang="en-US" sz="3231" dirty="0"/>
          </a:p>
        </p:txBody>
      </p:sp>
      <p:sp>
        <p:nvSpPr>
          <p:cNvPr id="6" name="Text 1"/>
          <p:cNvSpPr txBox="1"/>
          <p:nvPr/>
        </p:nvSpPr>
        <p:spPr>
          <a:xfrm>
            <a:off x="229275" y="1796850"/>
            <a:ext cx="4579500" cy="15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мир разнообразен и изучается систематикой — наукой о классификации организмов.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9E9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257078"/>
            <a:ext cx="4567800" cy="3693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45250" y="1256725"/>
            <a:ext cx="3924300" cy="3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древних времён учёные классифицировали живое. Линней в XVIII веке создал систему наименования видов. Сегодня известно более 1,7 млн видов, и их число растёт.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изучения живых организмов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85800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25" y="1147794"/>
            <a:ext cx="2122200" cy="2033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87340" y="1147708"/>
            <a:ext cx="2122200" cy="20330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17447" y="1147708"/>
            <a:ext cx="2122200" cy="20330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47550" y="1147794"/>
            <a:ext cx="2122200" cy="20330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0045" y="3538101"/>
            <a:ext cx="21102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— основа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11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создают кислород и пищу, украшая Землю разными формами — от высоких деревьев до нежных трав. Например, дуб и одуванчик отличаются строением и ролью в природе.
</a:t>
            </a:r>
            <a:endParaRPr lang="en-US" sz="1037" dirty="0"/>
          </a:p>
        </p:txBody>
      </p:sp>
      <p:sp>
        <p:nvSpPr>
          <p:cNvPr id="9" name="Text 1"/>
          <p:cNvSpPr txBox="1"/>
          <p:nvPr/>
        </p:nvSpPr>
        <p:spPr>
          <a:xfrm>
            <a:off x="2411516" y="3537443"/>
            <a:ext cx="21102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— разнообразие движущихся существ
</a:t>
            </a:r>
            <a:pPr algn="l" indent="0" marL="0">
              <a:lnSpc>
                <a:spcPct val="115000"/>
              </a:lnSpc>
              <a:buNone/>
            </a:pPr>
            <a:r>
              <a:rPr lang="en-US" sz="11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варьируются от мелких бактерий до крупных млекопитающих. Амурский тигр и воробей — примеры разных адаптаций к окружающей среде.
</a:t>
            </a:r>
            <a:endParaRPr lang="en-US" sz="1025" dirty="0"/>
          </a:p>
        </p:txBody>
      </p:sp>
      <p:sp>
        <p:nvSpPr>
          <p:cNvPr id="10" name="Text 2"/>
          <p:cNvSpPr txBox="1"/>
          <p:nvPr/>
        </p:nvSpPr>
        <p:spPr>
          <a:xfrm>
            <a:off x="4629239" y="3537443"/>
            <a:ext cx="21102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9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— загадочные организмы
</a:t>
            </a:r>
            <a:pPr algn="l" indent="0" marL="0">
              <a:lnSpc>
                <a:spcPct val="115000"/>
              </a:lnSpc>
              <a:buNone/>
            </a:pPr>
            <a:r>
              <a:rPr lang="en-US" sz="11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— это отдельное царство живых, включающее шляпочные и плесневые виды, которые играют важную роль в разложении органики.
</a:t>
            </a:r>
            <a:endParaRPr lang="en-US" sz="1099" dirty="0"/>
          </a:p>
        </p:txBody>
      </p:sp>
      <p:sp>
        <p:nvSpPr>
          <p:cNvPr id="11" name="Text 3"/>
          <p:cNvSpPr txBox="1"/>
          <p:nvPr/>
        </p:nvSpPr>
        <p:spPr>
          <a:xfrm>
            <a:off x="6859345" y="3537668"/>
            <a:ext cx="21102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5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 — невидимые помощники
</a:t>
            </a:r>
            <a:pPr algn="l" indent="0" marL="0">
              <a:lnSpc>
                <a:spcPct val="115000"/>
              </a:lnSpc>
              <a:buNone/>
            </a:pPr>
            <a:r>
              <a:rPr lang="en-US" sz="12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 археи встречаются в почве и воде, участвуют в круговороте веществ и поддерживают жизнь на Земле.
</a:t>
            </a:r>
            <a:endParaRPr lang="en-US" sz="1165" dirty="0"/>
          </a:p>
        </p:txBody>
      </p:sp>
      <p:sp>
        <p:nvSpPr>
          <p:cNvPr id="12" name="Text 4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форм жизни на планете
</a:t>
            </a:r>
            <a:endParaRPr lang="en-US" sz="2600" dirty="0"/>
          </a:p>
        </p:txBody>
      </p:sp>
      <p:sp>
        <p:nvSpPr>
          <p:cNvPr id="13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и задачи систематики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300" y="1363475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Систематика изучает классификацию и идентификацию живых организмов для понимания их разнообразия.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4300" y="253110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помогает определить степень родства между видами и описать новые организмы.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74300" y="365775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Создаёт удобные системы, отражающие эволюционную историю жизни на Земле.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Уровни биологической классификации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биологии, 2024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уровень классификации обозначает всё более узкие группы, объединяя похожих организмов.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помогает упорядочить разнообразие живого от широких категорий к конкретным видам.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7999" y="1576525"/>
            <a:ext cx="3769003" cy="1923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группировки видов в классификационной системе
</a:t>
            </a:r>
            <a:endParaRPr lang="en-US" sz="2473" dirty="0"/>
          </a:p>
        </p:txBody>
      </p:sp>
      <p:sp>
        <p:nvSpPr>
          <p:cNvPr id="7" name="Text 1"/>
          <p:cNvSpPr txBox="1"/>
          <p:nvPr/>
        </p:nvSpPr>
        <p:spPr>
          <a:xfrm>
            <a:off x="174000" y="18819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примеры видов с их родом, семейством и отрядом, отражая структуру классификации.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74000" y="29061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систематизация помогает быстро определить особенности и родственные связи видов.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109175" y="4637850"/>
            <a:ext cx="78690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2023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000" y="1220238"/>
            <a:ext cx="2048400" cy="199639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89600" y="1220238"/>
            <a:ext cx="2048400" cy="199639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28400" y="1220238"/>
            <a:ext cx="2048400" cy="199639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467200" y="1220238"/>
            <a:ext cx="2048400" cy="199639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74300" y="302325"/>
            <a:ext cx="87954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животных: млекопитающие и птицы
</a:t>
            </a:r>
            <a:endParaRPr lang="en-US" sz="2600" dirty="0"/>
          </a:p>
        </p:txBody>
      </p:sp>
      <p:sp>
        <p:nvSpPr>
          <p:cNvPr id="13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306000" y="3261700"/>
            <a:ext cx="20484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Гиганты среди млекопитающих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306000" y="3626375"/>
            <a:ext cx="20484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Синий кит — самый крупный из млекопитающих, достигает 30 метров в длину. Его размеры поражают и показывают величие живой природы.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6789600" y="3261700"/>
            <a:ext cx="20484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обычных животных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6789600" y="3626375"/>
            <a:ext cx="20484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Мышь, лиса, воробей и журавль — знакомые виды, наглядно демонстрирующие разнообразие животных и их роли в природе.
</a:t>
            </a:r>
            <a:endParaRPr lang="en-US" sz="1000" dirty="0"/>
          </a:p>
        </p:txBody>
      </p:sp>
      <p:sp>
        <p:nvSpPr>
          <p:cNvPr id="18" name="Text 6"/>
          <p:cNvSpPr txBox="1"/>
          <p:nvPr/>
        </p:nvSpPr>
        <p:spPr>
          <a:xfrm>
            <a:off x="4628400" y="3261700"/>
            <a:ext cx="20484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птиц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4628400" y="3626375"/>
            <a:ext cx="20484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варьируются от больших страусов до крошечных колибри, приспосабливаясь к разным средам обитания на всех континентах.
</a:t>
            </a:r>
            <a:endParaRPr lang="en-US" sz="1000" dirty="0"/>
          </a:p>
        </p:txBody>
      </p:sp>
      <p:sp>
        <p:nvSpPr>
          <p:cNvPr id="20" name="Text 8"/>
          <p:cNvSpPr txBox="1"/>
          <p:nvPr/>
        </p:nvSpPr>
        <p:spPr>
          <a:xfrm>
            <a:off x="2467200" y="3261700"/>
            <a:ext cx="20484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Миниатюрные летучие мыши
</a:t>
            </a:r>
            <a:endParaRPr lang="en-US" sz="1200" dirty="0"/>
          </a:p>
        </p:txBody>
      </p:sp>
      <p:sp>
        <p:nvSpPr>
          <p:cNvPr id="21" name="Text 9"/>
          <p:cNvSpPr txBox="1"/>
          <p:nvPr/>
        </p:nvSpPr>
        <p:spPr>
          <a:xfrm>
            <a:off x="2467200" y="3626375"/>
            <a:ext cx="20484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маленькие млекопитающие — летучие мыши длиной около 5 см. Они незаменимы в экосистемах благодаря опылению и контролю за насекомыми.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25" y="1147794"/>
            <a:ext cx="2122200" cy="2033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87340" y="1147708"/>
            <a:ext cx="2122200" cy="20330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17447" y="1147708"/>
            <a:ext cx="2122200" cy="20330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47550" y="1147794"/>
            <a:ext cx="2122200" cy="20330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0045" y="3538101"/>
            <a:ext cx="21102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Могучие деревья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Дубы живут сотни лет, образуя леса и прохладу. Они обеспечивают среду обитания многим животным и растениям.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2411516" y="3537443"/>
            <a:ext cx="21102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Безветвистые кустарники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Смородина — пример кустарника, который даёт ягоды, полезные животным и человеку в питании.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629239" y="3537443"/>
            <a:ext cx="21102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9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Тонкие травы
</a:t>
            </a:r>
            <a:pPr algn="l" indent="0" marL="0">
              <a:lnSpc>
                <a:spcPct val="115000"/>
              </a:lnSpc>
              <a:buNone/>
            </a:pPr>
            <a:r>
              <a:rPr lang="en-US" sz="12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Одуванчик — повсеместное травянистое растение, влияющее на качество почвы и служащее пищей для некоторых животных.
</a:t>
            </a:r>
            <a:endParaRPr lang="en-US" sz="1179" dirty="0"/>
          </a:p>
        </p:txBody>
      </p:sp>
      <p:sp>
        <p:nvSpPr>
          <p:cNvPr id="11" name="Text 3"/>
          <p:cNvSpPr txBox="1"/>
          <p:nvPr/>
        </p:nvSpPr>
        <p:spPr>
          <a:xfrm>
            <a:off x="6859345" y="3537668"/>
            <a:ext cx="21102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9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12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Покрытосеменные, как яблоня, имеют цветы и семена в плоде; голосеменные, как сосна, не имеют цветов и выносят семена открыто.
</a:t>
            </a:r>
            <a:endParaRPr lang="en-US" sz="1179" dirty="0"/>
          </a:p>
        </p:txBody>
      </p:sp>
      <p:sp>
        <p:nvSpPr>
          <p:cNvPr id="12" name="Text 4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растений: деревья, кустарники, травы
</a:t>
            </a:r>
            <a:endParaRPr lang="en-US" sz="2600" dirty="0"/>
          </a:p>
        </p:txBody>
      </p:sp>
      <p:sp>
        <p:nvSpPr>
          <p:cNvPr id="13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000" y="1220238"/>
            <a:ext cx="2048400" cy="199639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89600" y="1220238"/>
            <a:ext cx="2048400" cy="199639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28400" y="1220238"/>
            <a:ext cx="2048400" cy="199639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467200" y="1220238"/>
            <a:ext cx="2048400" cy="199639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74300" y="302325"/>
            <a:ext cx="87954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 микроорганизмы — невидимые обитатели
</a:t>
            </a:r>
            <a:endParaRPr lang="en-US" sz="2600" dirty="0"/>
          </a:p>
        </p:txBody>
      </p:sp>
      <p:sp>
        <p:nvSpPr>
          <p:cNvPr id="13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306000" y="3261700"/>
            <a:ext cx="20484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Шляпочные грибы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306000" y="3626375"/>
            <a:ext cx="20484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Подосиновик растёт в лесах и служит пищей человеку, участвуя в круговороте веществ в природе.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6789600" y="3261700"/>
            <a:ext cx="20484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микроорганизмов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6789600" y="3626375"/>
            <a:ext cx="20484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 археи живут в почве и воде, разлагают органику и помогают растениям фиксировать азот, важный для роста.
</a:t>
            </a:r>
            <a:endParaRPr lang="en-US" sz="1000" dirty="0"/>
          </a:p>
        </p:txBody>
      </p:sp>
      <p:sp>
        <p:nvSpPr>
          <p:cNvPr id="18" name="Text 6"/>
          <p:cNvSpPr txBox="1"/>
          <p:nvPr/>
        </p:nvSpPr>
        <p:spPr>
          <a:xfrm>
            <a:off x="4628400" y="3261700"/>
            <a:ext cx="20484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Дрожжи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4628400" y="3626375"/>
            <a:ext cx="20484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Пекарские дрожжи используются для выпечки хлеба и осуществляют ферментацию, необходимую в пищевой промышленности.
</a:t>
            </a:r>
            <a:endParaRPr lang="en-US" sz="1000" dirty="0"/>
          </a:p>
        </p:txBody>
      </p:sp>
      <p:sp>
        <p:nvSpPr>
          <p:cNvPr id="20" name="Text 8"/>
          <p:cNvSpPr txBox="1"/>
          <p:nvPr/>
        </p:nvSpPr>
        <p:spPr>
          <a:xfrm>
            <a:off x="2467200" y="3261700"/>
            <a:ext cx="20484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Плесневые грибы
</a:t>
            </a:r>
            <a:endParaRPr lang="en-US" sz="1200" dirty="0"/>
          </a:p>
        </p:txBody>
      </p:sp>
      <p:sp>
        <p:nvSpPr>
          <p:cNvPr id="21" name="Text 9"/>
          <p:cNvSpPr txBox="1"/>
          <p:nvPr/>
        </p:nvSpPr>
        <p:spPr>
          <a:xfrm>
            <a:off x="2467200" y="3626375"/>
            <a:ext cx="20484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Пеницилл — плесневая плесень, открывшая путь к антибиотикам и спасшая миллионы жизней.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современной классификации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Всемирный фонд природы (WWF), 2023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животные составляют большинство видов, растения и грибы играют ключевые экологические роли.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подчеркивают необходимость учитывать все группы для комплексного понимания биологического разнообразия.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Двоичная номенклатура Карла Линнея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174300" y="1139550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 Линней разработал систему, в которой имя каждого вида состоит из двух слов: название рода и видовой эпитет, что упрощает точное определение организма.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74300" y="202034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двойное имя используется на латинском языке, что обеспечивает универсальность и понятность в научном мире независимо от страны и языка.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2916518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Примеры: Homo sapiens — человек разумный, Panthera leo — лев, Quercus robur — дуб черешчатый показывают применение системы.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74300" y="383827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Двоичная номенклатура способствует единству научных исследований и помогает избежать путаницы в названиях различных видов животных и растений.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25" y="1148263"/>
            <a:ext cx="2835600" cy="23039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7075" y="1147368"/>
            <a:ext cx="2835600" cy="23094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900" y="1147368"/>
            <a:ext cx="2835600" cy="23094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54" y="3538102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Гербарии — хранилища растительных образцов
</a:t>
            </a:r>
            <a:pPr algn="l" indent="0" marL="0">
              <a:lnSpc>
                <a:spcPct val="115000"/>
              </a:lnSpc>
              <a:buNone/>
            </a:pPr>
            <a:r>
              <a:rPr lang="en-US" sz="11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Гербарии представляют собой коллекции высушенных растений, которые сохраняются годами для исследований. Они помогают изучать виды, их распространение и изменения во времени.
</a:t>
            </a:r>
            <a:endParaRPr lang="en-US" sz="1025" dirty="0"/>
          </a:p>
        </p:txBody>
      </p:sp>
      <p:sp>
        <p:nvSpPr>
          <p:cNvPr id="8" name="Text 1"/>
          <p:cNvSpPr txBox="1"/>
          <p:nvPr/>
        </p:nvSpPr>
        <p:spPr>
          <a:xfrm>
            <a:off x="3169364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 и зоопарки как центры систематики
</a:t>
            </a:r>
            <a:pPr algn="l" indent="0" marL="0">
              <a:lnSpc>
                <a:spcPct val="115000"/>
              </a:lnSpc>
              <a:buNone/>
            </a:pPr>
            <a:r>
              <a:rPr lang="en-US" sz="12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музеях и зоопарках собирают и изучают представителей фауны и флоры. Здесь хранятся редкие экземпляры, что способствует научному анализу и обучению студентов.
</a:t>
            </a:r>
            <a:endParaRPr lang="en-US" sz="1125" dirty="0"/>
          </a:p>
        </p:txBody>
      </p:sp>
      <p:sp>
        <p:nvSpPr>
          <p:cNvPr id="9" name="Text 2"/>
          <p:cNvSpPr txBox="1"/>
          <p:nvPr/>
        </p:nvSpPr>
        <p:spPr>
          <a:xfrm>
            <a:off x="6132641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5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Микробиологические коллекции — кладезь микроскопических организмов
</a:t>
            </a:r>
            <a:pPr algn="l" indent="0" marL="0">
              <a:lnSpc>
                <a:spcPct val="115000"/>
              </a:lnSpc>
              <a:buNone/>
            </a:pPr>
            <a:r>
              <a:rPr lang="en-US" sz="12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коллекции включают штаммы бактерий и грибов. С их помощью специалисты исследуют микрофлору, важную для медицины, экологии и промышленности.
</a:t>
            </a:r>
            <a:endParaRPr lang="en-US" sz="1165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биологические коллекции и их значение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Критерии выделения видов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002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определяется как группа организмов, способных скрещиваться и давать плодовитое потомство, что является основным биологическим критерием.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18077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Морфологические признаки — различия в форме и структуре тела, помогают выделять виды, особенно когда генетический анализ недоступен.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12200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исследования и изучение поведения позволяют распознавать даже близкие виды, а экологическая ниша отражает их особенности в среде обитания.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сохранять разнообразие живого?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338150" y="1694700"/>
            <a:ext cx="40146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Биологическое разнообразие поддерживает устойчивость экосистем, позволяя природе адаптироваться к изменениям и восстанавливаться после нарушений.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74875" y="3376500"/>
            <a:ext cx="8357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видов обеспечивает будущее поколение необходимыми природными ресурсами, включая новые медикаменты и стабильное экологическое равновесие.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4703950" y="1693225"/>
            <a:ext cx="393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Уменьшение числа видов разрушает природные цепи и снижает доступность полезных ресурсов, таких как пища и лекарства.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000" y="1244852"/>
            <a:ext cx="2692800" cy="21300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09200" y="1244852"/>
            <a:ext cx="2692800" cy="213004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25600" y="1244852"/>
            <a:ext cx="2692800" cy="213004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74300" y="302325"/>
            <a:ext cx="87954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книга: защита редких видов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420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Амурский тигр — символ охраны природы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420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крупный хищник входит в список редких животных России. Запреты на охоту и охраняемые территории помогают увеличивать численность его популяции.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1092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Снежный барс — грациозный хищник высокогорий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1092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вид под контролем охраны благодаря ограничению охоты и мониторингу численности. Его сохранение важно для поддержания баланса экосистемы.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32256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Башмачок Венерин — редкий цветок, нуждающийся в защите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32256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уникальный орхидейный вид обитает в лесах и под угрозой исчезновения. Сохранение мест обитания и заповедники способствуют его выживанию.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открытия в мире живого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175725" y="17623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год учёные описывают тысячи новых видов, открывая ранее неизвестных организмов в тропических лесах и океанских глубинах.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646700" y="17623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Микроскопические животные и выносливые бактерии постоянно пополняют наше понимание жизни на Земле и её разнообразия.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175725" y="33498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открытия расширяют базу знаний биологии и могут стать источником новых биотехнологий и медицинских препаратов.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646700" y="33498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новых видов помогает сохранить экосистемы и найти полезные вещества для производства лекарств и ферментов.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определения и описания нового вида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научного описания нового вида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7225" y="1330683"/>
            <a:ext cx="3007500" cy="29546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систематики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830350" y="1514575"/>
            <a:ext cx="51393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систематика активно использует ДНК-штрихкодирование для быстрого и точного определения видов. Молекулярная филогенетика помогает выявить эволюционные связи между организмами.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830275" y="3154300"/>
            <a:ext cx="51393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компьютерные базы данных, такие как GenBank, хранят генетическую информацию, облегчая обмен данными и сравнение видов по всему миру.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систематики в повседневной жизни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174300" y="1139550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Систематика помогает отличать съедобные растения от ядовитых, что особенно важно для безопасности человека в природе.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74300" y="202034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знания используются для создания новых лекарств и повышения урожайности сельскохозяйственных культур.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2916518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коллекции играют роль в судебной медицине, помогая идентифицировать материалы и организмы.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74300" y="383827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мониторинг основан на систематике для оценки состояния природных ресурсов и предупреждения исчезновения видов.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1550" y="2433750"/>
            <a:ext cx="4095900" cy="161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Систематика обеспечивает понимание и сохранение огромного биологического разнообразия, что является фундаментом устойчивого развития природы и общества, позволяя гармонично взаимодействовать человеку с окружающей средой.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11550" y="464275"/>
            <a:ext cx="8240100" cy="7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систематика и многообразие живого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2026-05-08T21:00:52Z</dcterms:created>
  <dcterms:modified xsi:type="dcterms:W3CDTF">2026-05-08T21:00:52Z</dcterms:modified>
</cp:coreProperties>
</file>