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30375" y="2331350"/>
            <a:ext cx="121998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 — наш дом в Солнечной 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планету, на которой возможна жизнь.
</a:t>
            </a:r>
            <a:endParaRPr lang="en-US" sz="4600" dirty="0"/>
          </a:p>
        </p:txBody>
      </p:sp>
      <p:sp>
        <p:nvSpPr>
          <p:cNvPr id="4" name="Text 1"/>
          <p:cNvSpPr txBox="1"/>
          <p:nvPr/>
        </p:nvSpPr>
        <p:spPr>
          <a:xfrm>
            <a:off x="1530375" y="8050825"/>
            <a:ext cx="78024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4881" y="2233450"/>
            <a:ext cx="8045362" cy="803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Земле есть вода в жидком виде, воздух для дыхания и умеренная температура. Атмосфера защищает планету, а вода постоянно движется, обновляя запасы влаги и поддерживая жизнь на суше и в океане.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 подходит для жизни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оболочки Земли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5821050" y="233642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воздушная оболочка Земли. Она содержит газы, которыми дышат живые организмы, влияет на погоду, удерживает тепло и защищает поверхность планеты от части вредного излучения.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821050" y="409260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всю воду на Земле: океаны, моря, реки, озёра, ледники и подземные воды. Она участвует в круговороте влаги и делает возможной жизнь растений, животных и человека.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821050" y="584877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твёрдая оболочка Земли, включающая земную кору и верхнюю часть мантии. На её поверхности расположены материки, горы, равнины, а также почвы, необходимые для выращивания растений.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5821050" y="760495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все живые организмы планеты. В неё входят растения, животные, грибы, бактерии и человек, а также места их обитания, где жизнь связана с воздухом, водой и почвой.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 пресная вода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61698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запас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вся вода Земли сосредоточена в океанах и морях. Это огромный объём, но из-за солёности он не подходит для питья и большинства бытовых нужд без специальной очистки.
</a:t>
            </a:r>
            <a:endParaRPr lang="en-US" sz="2743" dirty="0"/>
          </a:p>
        </p:txBody>
      </p:sp>
      <p:sp>
        <p:nvSpPr>
          <p:cNvPr id="11" name="Text 3"/>
          <p:cNvSpPr txBox="1"/>
          <p:nvPr/>
        </p:nvSpPr>
        <p:spPr>
          <a:xfrm>
            <a:off x="5640679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пресной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Пресной воды на планете очень немного. Её особенно важно беречь, потому что именно она используется человеком каждый день и поддерживает жизнь на суше.
</a:t>
            </a:r>
            <a:endParaRPr lang="en-US" sz="2743" dirty="0"/>
          </a:p>
        </p:txBody>
      </p:sp>
      <p:sp>
        <p:nvSpPr>
          <p:cNvPr id="12" name="Text 4"/>
          <p:cNvSpPr txBox="1"/>
          <p:nvPr/>
        </p:nvSpPr>
        <p:spPr>
          <a:xfrm>
            <a:off x="9730094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запасы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пресной воды заключена в ледниках, снежниках и подземных водах. Эти запасы трудно использовать напрямую, поэтому доступной воды для людей гораздо меньше, чем кажется.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13819521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нужна для питья, приготовления пищи, полива полей и работы предприятий. От её количества и чистоты зависит здоровье людей, урожай и устойчивость природных систем.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обобщённые данные о распределении воды на Земле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сосредоточена вода на Земле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часть пресной воды распределена неравномерно: большая её доля недоступна без специальных условий или обработки.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Доступной человеку воды очень мало, поэтому особенно важны бережное использование и защита водоёмов.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 лет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нужны, чтобы образовался всего 1 сантиметр плодородной почвы.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сведения о медленном формировании почвы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Почвенный слой восстанавливается крайне медленно, поэтому его легко повредить и трудно вернуть. Сохранение почвы напрямую связано с урожаем и устойчивостью экосистем.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415172"/>
            <a:ext cx="9042900" cy="36570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окружающего мира; обобщённые сведения о природных ресурсах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 их использование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человек использует природные ресурсы и почему их нужно беречь.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нужны для жизни и хозяйства, но многие из них ограничены, поэтому экономное использование особенно важно.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85284"/>
            <a:ext cx="835200" cy="66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4479" y="6638231"/>
            <a:ext cx="80820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формирует погоду и климат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поверхность Земли неравномерно, поэтому в разных районах условия заметно отличаются. Именно распределение тепла во многом определяет температуры, влажность и сезонные изменения.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тепло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 — это состояние атмосферы в конкретный момент: ясно или пасмурно, ветрено или тихо, тепло или холодно. Она может быстро меняться в течение дня.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здесь и сейчас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 — это многолетний режим погоды на большой территории. Он показывает, какие условия обычно повторяются в течение многих лет, а не в один отдельный день.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территории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климат влияют широта, высота над уровнем моря, близость океана, морские течения и направление ветров. Поэтому даже на одной широте природа может заметно различаться.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климата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 природе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непрерывное движение воды между океаном, сушей, атмосферой и живыми организмами.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 лесу воздух обычно кажется более свежим, а почва дольше остаётся влажной. Кроны деревьев создают тень, уменьшают перегрев поверхности и помогают воде медленнее испаряться, поддерживая условия для растений, грибов и мелких животных.
</a:t>
            </a:r>
            <a:endParaRPr lang="en-US" sz="2322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хранит влагу и прохладу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 — это не только деревья, но и целая сеть жизни. В густых тропических лесах особенно много видов: одни опыляют растения, другие разносят семена, а третьи участвуют в разложении остатков и возвращают вещества в почву.
</a:t>
            </a:r>
            <a:endParaRPr lang="en-US" sz="2322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множества видов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как природная защита планеты
</a:t>
            </a:r>
            <a:endParaRPr lang="en-US" sz="4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иллюстративная схема, условные значения для сравнения значимости угроз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природе Земли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природы часто усиливают друг друга: ущерб одной сфере быстро отражается на воде, почве, воздухе и живых организмах.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серьёзная угроза — изменение климата, но все пять проблем требуют совместных мер, а не отдельного решения.
</a:t>
            </a:r>
            <a:endParaRPr lang="en-US" sz="4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 бытовые отходы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разложение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не исчезает быстро: он распадается на мелкие частицы и надолго остаётся в природе, загрязняя воду, почву и пищевые цепи.
</a:t>
            </a:r>
            <a:endParaRPr lang="en-US" sz="3000" dirty="0"/>
          </a:p>
        </p:txBody>
      </p:sp>
      <p:sp>
        <p:nvSpPr>
          <p:cNvPr id="12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для 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Пакеты, бутылки и упаковка могут попадать в реки и моря, где животные принимают их за пищу или запутываются в них.
</a:t>
            </a:r>
            <a:endParaRPr lang="en-US" sz="3000" dirty="0"/>
          </a:p>
        </p:txBody>
      </p:sp>
      <p:sp>
        <p:nvSpPr>
          <p:cNvPr id="13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использование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Многоразовые сумки, контейнеры и бутылки уменьшают количество одноразовой упаковки, а значит, сокращают объём мусора и нагрузку на окружающую среду.
</a:t>
            </a:r>
            <a:endParaRPr lang="en-US" sz="3000" dirty="0"/>
          </a:p>
        </p:txBody>
      </p:sp>
      <p:sp>
        <p:nvSpPr>
          <p:cNvPr id="14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 помогает отделить бумагу, пластик, стекло и металл, чтобы часть мусора могла стать сырьём для новых вещей.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климат и к чему это приводит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Сжигание топлива
</a:t>
            </a:r>
            <a:pPr algn="l" indent="0" marL="0">
              <a:lnSpc>
                <a:spcPct val="100000"/>
              </a:lnSpc>
              <a:buNone/>
            </a:pPr>
            <a:r>
              <a:rPr lang="en-US" sz="1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Уголь, нефть и газ при сжигании выделяют парниковые газы, которые накапливаются в атмосфере и удерживают больше тепла.
</a:t>
            </a:r>
            <a:endParaRPr lang="en-US" sz="2511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возникают засухи, сильные дожди, штормы и таяние льда, что создаёт трудности для людей, сельского хозяйства и природы.
</a:t>
            </a:r>
            <a:endParaRPr lang="en-US" sz="2600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температуры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постепенно нагревается, из-за чего меняются привычные погодные условия и усиливается неустойчивость климата в разных регионах.
</a:t>
            </a:r>
            <a:endParaRPr lang="en-US" sz="2511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влияет на урожай, водные ресурсы, здоровье людей и среду обитания животных, поэтому требует бережных решений.
</a:t>
            </a:r>
            <a:endParaRPr lang="en-US" sz="24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187339"/>
            <a:ext cx="8493000" cy="288512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школьник помогает Земле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привычки каждый день уменьшают расход ресурсов и помогают сохранять чистоту вокруг нас.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действия легко выполнять ежедневно, а вместе они заметно снижают расход воды, энергии и количество мусора.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бережного поведения в школе и дома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привычки к результату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одно экологичное действие превращается в устойчивую полезную привычку.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439" y="2336425"/>
            <a:ext cx="6831322" cy="664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зелёные зоны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8410673" y="233642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Прохлада и тень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 газоны снижают нагрев улиц, смягчают жару летом и делают городские пространства более комфортными для прогулок, игр и отдыха.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8410673" y="4823450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Чище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зоны задерживают пыль, частично ослабляют шум и улучшают качество воздуха, особенно рядом с дорогами, школами и жилыми домами.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8410673" y="731047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скверы и школьные дворы дают людям пространство для движения и общения, а также помогают городу выглядеть более уютным и безопасным.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630" y="2827747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0630" y="5947147"/>
            <a:ext cx="6144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30380" y="2827747"/>
            <a:ext cx="5376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67080" y="5988667"/>
            <a:ext cx="664200" cy="531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биоразнообразие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растений образуют основу многих природных сообществ. Они дают пищу, кислород и укрытие, а также создают условия для жизни других организмов.
</a:t>
            </a:r>
            <a:endParaRPr lang="en-US" sz="2275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поддерживают равновесие в природе: одни регулируют численность других, а многие распространяют семена и помогают растениям расселяться.
</a:t>
            </a:r>
            <a:endParaRPr lang="en-US" sz="2300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бабочки и другие насекомые помогают опылению растений, а некоторые виды служат пищей для птиц, земноводных и мелких животных.
</a:t>
            </a:r>
            <a:endParaRPr lang="en-US" sz="2300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 бактерии разлагают остатки организмов, возвращая вещества в почву и завершая природный круговорот питательных элементов.
</a:t>
            </a:r>
            <a:endParaRPr lang="en-US" sz="2300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 микроорганизмы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иллюстративная схема, условное распределение для сравнения основных направлений расхода энергии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расходуется энергия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снижение расхода энергии дома и в школе помогает экономить ресурсы и уменьшать нагрузку на природу.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потери связаны с отоплением и освещением, поэтому именно там экономия даёт самый заметный эффект.
</a:t>
            </a:r>
            <a:endParaRPr lang="en-US" sz="4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бережного отношения к планете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1397000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мусорить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поведение на улице, в парке и дома помогает сохранить чистоту почвы и воды, а также делает пространство безопаснее для людей и животных.
</a:t>
            </a:r>
            <a:endParaRPr lang="en-US" sz="2600" dirty="0"/>
          </a:p>
        </p:txBody>
      </p:sp>
      <p:sp>
        <p:nvSpPr>
          <p:cNvPr id="12" name="Text 3"/>
          <p:cNvSpPr txBox="1"/>
          <p:nvPr/>
        </p:nvSpPr>
        <p:spPr>
          <a:xfrm>
            <a:off x="4863031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выключать свет и закрывать кран, расходуются меньшие объёмы электричества и воды, а значит, уменьшается нагрузка на природу.
</a:t>
            </a:r>
            <a:endParaRPr lang="en-US" sz="2600" dirty="0"/>
          </a:p>
        </p:txBody>
      </p:sp>
      <p:sp>
        <p:nvSpPr>
          <p:cNvPr id="13" name="Text 4"/>
          <p:cNvSpPr txBox="1"/>
          <p:nvPr/>
        </p:nvSpPr>
        <p:spPr>
          <a:xfrm>
            <a:off x="8329054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деревья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Осторожное отношение к растениям сохраняет тень, прохладу и места обитания для птиц и насекомых, а также поддерживает зелёный вид города.
</a:t>
            </a:r>
            <a:endParaRPr lang="en-US" sz="2600" dirty="0"/>
          </a:p>
        </p:txBody>
      </p:sp>
      <p:sp>
        <p:nvSpPr>
          <p:cNvPr id="14" name="Text 5"/>
          <p:cNvSpPr txBox="1"/>
          <p:nvPr/>
        </p:nvSpPr>
        <p:spPr>
          <a:xfrm>
            <a:off x="11795077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без лишнего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Пешие прогулки, велосипед и переработка отходов уменьшают загрязнение воздуха и количество мусора, который долго остаётся в окружающей среде.
</a:t>
            </a:r>
            <a:endParaRPr lang="en-US" sz="2600" dirty="0"/>
          </a:p>
        </p:txBody>
      </p:sp>
      <p:sp>
        <p:nvSpPr>
          <p:cNvPr id="15" name="Text 6"/>
          <p:cNvSpPr txBox="1"/>
          <p:nvPr/>
        </p:nvSpPr>
        <p:spPr>
          <a:xfrm>
            <a:off x="15261100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Действовать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полезные привычки поддерживают семья, класс и друзья, их результат становится заметнее, а бережное отношение к Земле превращается в норму.
</a:t>
            </a:r>
            <a:endParaRPr lang="en-US" sz="2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 — дом, который мы создаём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даёт нам всё необходимое для жизни, а значит, забота о ней начинается с обычных решений: экономии ресурсов, чистоты, уважения к природе и ответственности за будущее.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2026-06-02T10:08:54Z</dcterms:created>
  <dcterms:modified xsi:type="dcterms:W3CDTF">2026-06-02T10:08:54Z</dcterms:modified>
</cp:coreProperties>
</file>