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новой эпохи: что уже меняется
</a:t>
            </a:r>
            <a:pPr algn="ctr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ИИ, роботы и энергия уже меняют привычный мир вокруг нас.
</a:t>
            </a:r>
            <a:endParaRPr lang="en-US" sz="3988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одна технология, а целый набор направлений, которые развиваются одновременно и усиливают друг друга.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«новая эпоха» технологий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касается каждого
</a:t>
            </a:r>
            <a:endParaRPr lang="en-US" sz="3131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собирают и анализируют огромные объёмы данных, поэтому привычные приложения быстро подстраиваются под наши действия, интересы и маршруты.
</a:t>
            </a:r>
            <a:endParaRPr lang="en-US" sz="1659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на 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заменил сразу несколько устройств: карту, камеру, банк, медиатеку и учебные материалы. Многие повседневные задачи теперь решаются в одном экране.
</a:t>
            </a:r>
            <a:endParaRPr lang="en-US" sz="1635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заметно ежедневно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уже влияют на обучение, общение, медицину и работу. Мы сталкиваемся с ними не только в интернете, но и в реальной городской среде.
</a:t>
            </a:r>
            <a:endParaRPr lang="en-US" sz="1545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новая грамотность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человек понимает логику новых систем, тем легче ему пользоваться ими безопасно и осознанно. Грамотность в технологиях становится базовым навыком.
</a:t>
            </a:r>
            <a:endParaRPr lang="en-US" sz="16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драйвера технологического сдвига
</a:t>
            </a:r>
            <a:endParaRPr lang="en-US" sz="3109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как 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становятся сырьём для цифровых сервисов, ИИ и аналитики. Чем больше качественной информации доступно, тем точнее системы распознают закономерности и делают полезные выводы.
</a:t>
            </a:r>
            <a:endParaRPr lang="en-US" sz="1680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 биология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материалы и биология открывают решения, которых раньше не существовало: от более лёгких конструкций до медицинских технологий и устойчивых производственных процессов.
</a:t>
            </a:r>
            <a:endParaRPr lang="en-US" sz="1709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Вычислительная мощность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превращают сырьё в результат: от облачных платформ до мощных моделей ИИ. Без быстрых и доступных вычислений современные цифровые системы просто не работают.
</a:t>
            </a:r>
            <a:endParaRPr lang="en-US" sz="1550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определяет масштаб перемен: солнечные панели, аккумуляторы и умные сети делают технологии устойчивее, а также позволяют внедрять их в транспорт и города.
</a:t>
            </a:r>
            <a:endParaRPr lang="en-US" sz="1712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 облачные вычисления
</a:t>
            </a:r>
            <a:endParaRPr lang="en-US" sz="285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устройства, сервисы и сенсоры фиксируют действия людей, движения объектов и параметры среды. Эти потоки информации образуют основу для поиска закономерностей и принятия решений.
</a:t>
            </a:r>
            <a:endParaRPr lang="en-US" sz="1498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и 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данные очищают, структурируют и проверяют на ошибки, чтобы убрать лишнее и оставить только полезные сигналы. Качество подготовки напрямую влияет на точность результатов.
</a:t>
            </a:r>
            <a:endParaRPr lang="en-US" sz="1607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Мощность по запросу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платформы дают доступ к вычислениям через интернет, поэтому сложные задачи можно решать без собственного мощного оборудования. Это ускоряет запуск сервисов и командную работу.
</a:t>
            </a:r>
            <a:endParaRPr lang="en-US" sz="1498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работают стриминговые сервисы, навигация, совместные документы и приложения с ИИ: пользователь получает быстрый ответ, а вся сложная обработка происходит удалённо.
</a:t>
            </a:r>
            <a:endParaRPr lang="en-US" sz="14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 и генеративный ИИ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закономерностей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 ищет закономерности в больших массивах данных и помогает замечать то, что человеку трудно увидеть вручную. Поэтому он полезен в анализе, прогнозировании и поиске ошибок.
</a:t>
            </a:r>
            <a:endParaRPr lang="en-US" sz="1651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нового контента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Генеративный ИИ создаёт новые тексты, изображения, код и музыку, опираясь на уже изученные примеры. Он ускоряет черновую работу и поддерживает творчество, но требует проверки.
</a:t>
            </a:r>
            <a:endParaRPr lang="en-US" sz="1651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обязательна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связан с тем, что модель может звучать уверенно, но ошибаться или придумывать факты. Поэтому результат ИИ нельзя принимать бездумно.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ИИ простыми словами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примеров к предсказанию и практическому использованию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Квантовые технологии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644429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физический принцип
</a:t>
            </a:r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Квантовые эффекты основаны на том, что частицы ведут себя не так, как привычные предметы. Это открывает принципиально новые способы вычислений и моделирования.
</a:t>
            </a:r>
            <a:endParaRPr lang="en-US" sz="1447" dirty="0"/>
          </a:p>
        </p:txBody>
      </p:sp>
      <p:sp>
        <p:nvSpPr>
          <p:cNvPr id="11" name="Text 2"/>
          <p:cNvSpPr txBox="1"/>
          <p:nvPr/>
        </p:nvSpPr>
        <p:spPr>
          <a:xfrm>
            <a:off x="644429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не массовая технология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Квантовые компьютеры пока не вытесняют обычные, потому что они сложны в создании и управлении. Их сила проявляется в узких, но очень трудных задачах.
</a:t>
            </a:r>
            <a:endParaRPr lang="en-US" sz="1501" dirty="0"/>
          </a:p>
        </p:txBody>
      </p:sp>
      <p:sp>
        <p:nvSpPr>
          <p:cNvPr id="12" name="Text 3"/>
          <p:cNvSpPr txBox="1"/>
          <p:nvPr/>
        </p:nvSpPr>
        <p:spPr>
          <a:xfrm>
            <a:off x="3608674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перспективны расчёты для молекул, материалов и сложной оптимизации. Там, где требуется перебор огромного числа вариантов, квантовый подход может дать преимущество.
</a:t>
            </a:r>
            <a:endParaRPr lang="en-US" sz="1498" dirty="0"/>
          </a:p>
        </p:txBody>
      </p:sp>
      <p:sp>
        <p:nvSpPr>
          <p:cNvPr id="13" name="Text 4"/>
          <p:cNvSpPr txBox="1"/>
          <p:nvPr/>
        </p:nvSpPr>
        <p:spPr>
          <a:xfrm>
            <a:off x="3608674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сложность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этой области требует дорогостоящего оборудования, высокой точности и сильной научной базы. Поэтому квантовые технологии остаются одной из самых сложных сфер науки.
</a:t>
            </a:r>
            <a:endParaRPr lang="en-US" sz="1498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 генетика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как инструмент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используют живые клетки, ферменты и молекулы ДНК, чтобы создавать полезные продукты и методы лечения. Это область, где биология становится практической инженерией.
</a:t>
            </a:r>
            <a:endParaRPr lang="en-US" sz="1450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и лечение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 помогают раньше выявлять наследственные болезни и точнее подбирать лечение. В медицине это открывает путь к более персонализированному подходу.
</a:t>
            </a:r>
            <a:endParaRPr lang="en-US" sz="1498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урожайность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такие технологии помогают повышать устойчивость растений и эффективность выращивания. Это особенно важно для продовольственной безопасности и климата.
</a:t>
            </a:r>
            <a:endParaRPr lang="en-US" sz="1517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и 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генов уже используется в лабораториях, но требует строгого контроля, прозрачных правил и этической оценки, потому что затрагивает живые организмы и здоровье людей.
</a:t>
            </a:r>
            <a:endParaRPr lang="en-US" sz="15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в реальном мире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 и логистика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складах роботы сортируют, перевозят и упаковывают товары, снижая нагрузку на людей. Их ценят там, где важны скорость, повторяемость и круглосуточная работа без ошибок.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и сервис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доставке и сервисе роботы уже помогают перемещать грузы, приносить заказы и обслуживать простые запросы. Такие решения экономят время и делают процессы более предсказуемыми.
</a:t>
            </a:r>
            <a:endParaRPr lang="en-US" sz="1549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производствах автоматические системы берут на себя сварку, сборку и контроль качества. Это повышает точность операций и помогает выполнять задачи в опасных условиях.
</a:t>
            </a:r>
            <a:endParaRPr lang="en-US" sz="1714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робот не заменяет человека полностью, а становится помощником в команде. Это особенно заметно там, где нужно сочетать силу машины и человеческое решение.
</a:t>
            </a:r>
            <a:endParaRPr lang="en-US" sz="1714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робот понимает мир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восприятия среды к действию робота: датчики, обработка данных, принятие решения и выполнение задачи.
</a:t>
            </a:r>
            <a:endParaRPr lang="en-US" sz="12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AR, VR и пространственные интерфейсы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644429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реальности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Дополненная реальность накладывает цифровые подсказки на реальный мир: стрелки, схемы, подписи и 3D-объекты помогают быстрее ориентироваться и учиться без полного отрыва от окружения.
</a:t>
            </a:r>
            <a:endParaRPr lang="en-US" sz="1498" dirty="0"/>
          </a:p>
        </p:txBody>
      </p:sp>
      <p:sp>
        <p:nvSpPr>
          <p:cNvPr id="11" name="Text 2"/>
          <p:cNvSpPr txBox="1"/>
          <p:nvPr/>
        </p:nvSpPr>
        <p:spPr>
          <a:xfrm>
            <a:off x="644429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в симуляцию
</a:t>
            </a:r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Виртуальная реальность создаёт искусственную среду, где пользователь погружается в тренировку, игру или симуляцию. Такой формат особенно полезен, когда ошибка в реальности слишком дорога.
</a:t>
            </a:r>
            <a:endParaRPr lang="en-US" sz="1443" dirty="0"/>
          </a:p>
        </p:txBody>
      </p:sp>
      <p:sp>
        <p:nvSpPr>
          <p:cNvPr id="12" name="Text 3"/>
          <p:cNvSpPr txBox="1"/>
          <p:nvPr/>
        </p:nvSpPr>
        <p:spPr>
          <a:xfrm>
            <a:off x="3608674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способы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интерфейсы используют жесты, взгляд и положение тела вместо привычных кнопок. Это делает управление естественнее и облегчает работу с объёмными моделями и сложными объектами.
</a:t>
            </a:r>
            <a:endParaRPr lang="en-US" sz="1339" dirty="0"/>
          </a:p>
        </p:txBody>
      </p:sp>
      <p:sp>
        <p:nvSpPr>
          <p:cNvPr id="13" name="Text 4"/>
          <p:cNvSpPr txBox="1"/>
          <p:nvPr/>
        </p:nvSpPr>
        <p:spPr>
          <a:xfrm>
            <a:off x="3608674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школе, архитектуре, медицине и инженерии эти технологии помогают показать невидимое: устройство механизма, строение здания, анатомию или ход операции до реального вмешательства.
</a:t>
            </a:r>
            <a:endParaRPr lang="en-US" sz="1436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2874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06233"/>
            <a:ext cx="521700" cy="4637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06233"/>
            <a:ext cx="521700" cy="4637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роли IoT и edge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в домах, машинах и на производствах непрерывно передают сведения о температуре, движении, давлении и состоянии оборудования, превращая обычные объекты в умные системы.
</a:t>
            </a:r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устройства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Edge-вычисления обрабатывают часть информации рядом с датчиком, а не в удалённом центре. Это уменьшает задержку и позволяет быстрее реагировать на аварии и изменения среды.
</a:t>
            </a:r>
            <a:pPr algn="ctr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
</a:t>
            </a:r>
            <a:endParaRPr lang="en-US" sz="1392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умных домах технологии автоматически регулируют свет, отопление и безопасность, а в транспорте помогают следить за движением, пробками и техническим состоянием маршрутов.
</a:t>
            </a:r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и контроль
</a:t>
            </a:r>
            <a:endParaRPr lang="en-US" sz="1303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заводах и в медицине важны скорость и надёжность: локальная обработка данных помогает роботам, датчикам и мониторингу работать без лишнего ожидания и с меньшим риском ошибок.
</a:t>
            </a:r>
            <a:pPr algn="ctr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Критичные сценарии
</a:t>
            </a:r>
            <a:endParaRPr lang="en-US" sz="135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технологии нового поколения
</a:t>
            </a:r>
            <a:endParaRPr lang="en-US" sz="2328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спутники обеспечивают связь там, где нет кабельной инфраструктуры, помогают навигации и передают данные для картографии, логистики и экстренных служб.
</a:t>
            </a:r>
            <a:endParaRPr lang="en-US" sz="1659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Земли с орбиты позволяет отслеживать погоду, лесные пожары, ледовую обстановку и изменения в сельском хозяйстве, что важно для прогнозов и управления рисками.
</a:t>
            </a:r>
            <a:endParaRPr lang="en-US" sz="1654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стоимости доступа
</a:t>
            </a:r>
            <a:pPr algn="l" indent="0" marL="0">
              <a:lnSpc>
                <a:spcPct val="100000"/>
              </a:lnSpc>
              <a:buNone/>
            </a:pPr>
            <a:r>
              <a:rPr lang="en-US" sz="133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 ступеней и мини-спутники снизили барьеры входа в отрасль: запуск стал доступнее, а орбитальные сервисы — разнообразнее и регулярнее.
</a:t>
            </a:r>
            <a:endParaRPr lang="en-US" sz="150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цифровая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инфраструктура постепенно становится частью экономики: она поддерживает телекоммуникации, навигационные сервисы, страхование, исследовательские проекты и цифровые карты.
</a:t>
            </a:r>
            <a:endParaRPr lang="en-US" sz="146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энергетика и новые сети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чистой энергии требует не только генерации, но и хранения, балансировки спроса и модернизации сетей, чтобы возобновляемые источники работали надёжно.
</a:t>
            </a:r>
            <a:pPr algn="l" indent="0" marL="0">
              <a:lnSpc>
                <a:spcPct val="100000"/>
              </a:lnSpc>
              <a:buNone/>
            </a:pPr>
            <a:r>
              <a:rPr lang="en-US" sz="14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взаимосвязаны: без сетей и накопителей даже сильная генерация не даёт устойчивой системы. Энергопереход — это комплексная перестройка инфраструктуры.
</a:t>
            </a:r>
            <a:pPr algn="l" indent="0" marL="0">
              <a:lnSpc>
                <a:spcPct val="100000"/>
              </a:lnSpc>
              <a:buNone/>
            </a:pPr>
            <a:r>
              <a:rPr lang="en-US" sz="14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компоновка по общему обзору направлений чистой энергетики
</a:t>
            </a:r>
            <a:endParaRPr lang="en-US" sz="141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меры защиты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какие меры закрывают самые частые цифровые угрозы. Это не разовая настройка, а регулярная привычка.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принцип — снижать риск на нескольких уровнях сразу: от пароля и проверки входа до обновлений и внимательности пользователя.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базовых практик кибербезопасности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инновациям нужны правила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306702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Предвзятость моделей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могут усиливать существующие перекосы, если обучены на неполных или односторонних данных. Поэтому важны тестирование, независимая проверка и понятные критерии качества.
</a:t>
            </a:r>
            <a:endParaRPr lang="en-US" sz="1245" dirty="0"/>
          </a:p>
        </p:txBody>
      </p:sp>
      <p:sp>
        <p:nvSpPr>
          <p:cNvPr id="12" name="Text 2"/>
          <p:cNvSpPr txBox="1"/>
          <p:nvPr/>
        </p:nvSpPr>
        <p:spPr>
          <a:xfrm>
            <a:off x="2228232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Фейки и подделки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генерации текста и изображений облегчают создание убедительных подделок. Это повышает ценность проверки источников, особенно в новостях, учебных материалах и публичных выступлениях.
</a:t>
            </a:r>
            <a:endParaRPr lang="en-US" sz="1264" dirty="0"/>
          </a:p>
        </p:txBody>
      </p:sp>
      <p:sp>
        <p:nvSpPr>
          <p:cNvPr id="13" name="Text 3"/>
          <p:cNvSpPr txBox="1"/>
          <p:nvPr/>
        </p:nvSpPr>
        <p:spPr>
          <a:xfrm>
            <a:off x="4144226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 часто собираются в больших объёмах, и их утечка может повлиять на безопасность человека. Пользователь должен понимать, какие сведения он передаёт сервисам.
</a:t>
            </a:r>
            <a:endParaRPr lang="en-US" sz="1383" dirty="0"/>
          </a:p>
        </p:txBody>
      </p:sp>
      <p:sp>
        <p:nvSpPr>
          <p:cNvPr id="14" name="Text 4"/>
          <p:cNvSpPr txBox="1"/>
          <p:nvPr/>
        </p:nvSpPr>
        <p:spPr>
          <a:xfrm>
            <a:off x="306702" y="3129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решение принимает автоматическая система, ошибку трудно заметить заранее. В критических сферах человеку нужен контроль, журнал действий и возможность вмешаться вовремя.
</a:t>
            </a:r>
            <a:endParaRPr lang="en-US" sz="1317" dirty="0"/>
          </a:p>
        </p:txBody>
      </p:sp>
      <p:sp>
        <p:nvSpPr>
          <p:cNvPr id="15" name="Text 5"/>
          <p:cNvSpPr txBox="1"/>
          <p:nvPr/>
        </p:nvSpPr>
        <p:spPr>
          <a:xfrm>
            <a:off x="2228232" y="3129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и прозрачность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стандарты помогают определить границы допустимого: как использовать данные, кому принадлежит результат и как объяснять работу модели без сокрытия важных рисков.
</a:t>
            </a:r>
            <a:endParaRPr lang="en-US" sz="1250" dirty="0"/>
          </a:p>
        </p:txBody>
      </p:sp>
      <p:sp>
        <p:nvSpPr>
          <p:cNvPr id="16" name="Text 6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будущего требуют гибкости
</a:t>
            </a:r>
            <a:endParaRPr lang="en-US" sz="2738" dirty="0"/>
          </a:p>
        </p:txBody>
      </p:sp>
      <p:sp>
        <p:nvSpPr>
          <p:cNvPr id="12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664400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Рутинные задачи уходят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исчезают самые повторяющиеся операции: заполнение шаблонов, сортировка информации, простые проверки. Освободившееся время смещает ценность работы к анализу, общению и принятию решений.
</a:t>
            </a:r>
            <a:endParaRPr lang="en-US" sz="1199" dirty="0"/>
          </a:p>
        </p:txBody>
      </p:sp>
      <p:sp>
        <p:nvSpPr>
          <p:cNvPr id="14" name="Text 3"/>
          <p:cNvSpPr txBox="1"/>
          <p:nvPr/>
        </p:nvSpPr>
        <p:spPr>
          <a:xfrm>
            <a:off x="664400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компетенции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спрос на людей, которые умеют работать с данными, настраивать цифровые инструменты, понимать устройство систем и связывать технологию с практической задачей.
</a:t>
            </a:r>
            <a:endParaRPr lang="en-US" sz="1264" dirty="0"/>
          </a:p>
        </p:txBody>
      </p:sp>
      <p:sp>
        <p:nvSpPr>
          <p:cNvPr id="15" name="Text 4"/>
          <p:cNvSpPr txBox="1"/>
          <p:nvPr/>
        </p:nvSpPr>
        <p:spPr>
          <a:xfrm>
            <a:off x="664400" y="3529005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становятся гибридными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медицине, инженерии и дизайне специалисту нужно не только знать предмет, но и уметь использовать цифровые помощники, симуляции и автоматизированные сервисы.
</a:t>
            </a:r>
            <a:endParaRPr lang="en-US" sz="1230" dirty="0"/>
          </a:p>
        </p:txBody>
      </p:sp>
      <p:sp>
        <p:nvSpPr>
          <p:cNvPr id="16" name="Text 5"/>
          <p:cNvSpPr txBox="1"/>
          <p:nvPr/>
        </p:nvSpPr>
        <p:spPr>
          <a:xfrm>
            <a:off x="3803825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ценятся soft skills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технологии, тем важнее человеческие качества: ясная речь, работа в команде, ответственность и способность объяснять результат тем, кто не является экспертом.
</a:t>
            </a:r>
            <a:endParaRPr lang="en-US" sz="1318" dirty="0"/>
          </a:p>
        </p:txBody>
      </p:sp>
      <p:sp>
        <p:nvSpPr>
          <p:cNvPr id="17" name="Text 6"/>
          <p:cNvSpPr txBox="1"/>
          <p:nvPr/>
        </p:nvSpPr>
        <p:spPr>
          <a:xfrm>
            <a:off x="3803825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всю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надёжный навык — умение учиться дальше. Технологическая среда меняется быстро, поэтому успешен тот, кто обновляет знания и адаптируется без страха перед новыми инструментами.
</a:t>
            </a:r>
            <a:endParaRPr lang="en-US" sz="125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появляется рабочее решение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мини-проекта: от замысла и данных до прототипа, тестирования и доработки по результатам проверки.
</a:t>
            </a:r>
            <a:endParaRPr lang="en-US" sz="12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начинается с понимания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новой эпохи не просто ускоряют привычные процессы — они меняют сам способ учиться, работать и принимать решения. Побеждают не самые быстрые, а самые внимательные, гибкие и ответственные.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2026-07-26T11:36:56Z</dcterms:created>
  <dcterms:modified xsi:type="dcterms:W3CDTF">2026-07-26T11:36:56Z</dcterms:modified>
</cp:coreProperties>
</file>