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6900" y="2714050"/>
            <a:ext cx="4485000" cy="22643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3255" y="1049979"/>
            <a:ext cx="83586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Европа: обзор региона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5073" y="3535889"/>
            <a:ext cx="3464100" cy="6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Компактный регион, где соседствуют разные языки, ландшафты и модели развития.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53255" y="330995"/>
            <a:ext cx="3786000" cy="2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2325" y="1888381"/>
            <a:ext cx="3277200" cy="253791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598493"/>
            <a:ext cx="75438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Зарубежная Европа важна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23219" y="2463737"/>
            <a:ext cx="3240600" cy="15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 — это пространство с высокой плотностью населения, древними государственными традициями и развитой экономикой. Его изучение помогает увидеть, как рядом существуют разные культуры, политические системы и общие европейские связи.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5" y="1345202"/>
            <a:ext cx="2740500" cy="2298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1275" y="1345202"/>
            <a:ext cx="2740500" cy="22989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03761" y="1345202"/>
            <a:ext cx="2740500" cy="2298916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8118000" cy="4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Зарубежной Европы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45365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Компактная карта большого разнообразия
</a:t>
            </a:r>
            <a:endParaRPr lang="en-US" sz="1005" dirty="0"/>
          </a:p>
        </p:txBody>
      </p:sp>
      <p:sp>
        <p:nvSpPr>
          <p:cNvPr id="11" name="Text 2"/>
          <p:cNvSpPr txBox="1"/>
          <p:nvPr/>
        </p:nvSpPr>
        <p:spPr>
          <a:xfrm>
            <a:off x="45364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 центр Европы образуют компактный, но очень насыщенный пространством регион. От Исландии и Британских островов он тянется к Альпам, Балтике и Средиземному морю, где расстояния невелики, а различия заметны сразу.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192730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артерии Европы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2734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служат природными осями расселения и хозяйства. Рейн, Дунай и По объединяют города, промышленные районы и транспортные коридоры, поэтому именно вдоль них особенно хорошо видна география европейской жизни.
</a:t>
            </a:r>
            <a:endParaRPr lang="en-US" sz="784" dirty="0"/>
          </a:p>
        </p:txBody>
      </p:sp>
      <p:sp>
        <p:nvSpPr>
          <p:cNvPr id="14" name="Text 5"/>
          <p:cNvSpPr txBox="1"/>
          <p:nvPr/>
        </p:nvSpPr>
        <p:spPr>
          <a:xfrm>
            <a:off x="3325221" y="3824674"/>
            <a:ext cx="2484000" cy="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ориентиры региона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25220" y="4146724"/>
            <a:ext cx="25194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 океанические побережья задают региону особый ритм жизни. Атлантика, Северное, Балтийское, Средиземное и Черное моря связывают страны с торговлей, портами и историей морских контактов.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84" y="1347774"/>
            <a:ext cx="8479500" cy="2293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рельеф: главные различия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6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пояс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36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преобладают холодные и влажные условия, поэтому здесь особенно заметны леса, озёра и длинный отопительный сезон. Такие природные условия влияют на тип поселений и хозяйственную специализацию.
</a:t>
            </a:r>
            <a:endParaRPr lang="en-US" sz="695" dirty="0"/>
          </a:p>
        </p:txBody>
      </p:sp>
      <p:sp>
        <p:nvSpPr>
          <p:cNvPr id="14" name="Text 4"/>
          <p:cNvSpPr txBox="1"/>
          <p:nvPr/>
        </p:nvSpPr>
        <p:spPr>
          <a:xfrm>
            <a:off x="68753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Морское влияние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753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 получает мягкие и влажные воздушные массы. Это делает его удобным для крупных портов, плотной городской сети и круглогодичной хозяйственной деятельности.
</a:t>
            </a:r>
            <a:endParaRPr lang="en-US" sz="745" dirty="0"/>
          </a:p>
        </p:txBody>
      </p:sp>
      <p:sp>
        <p:nvSpPr>
          <p:cNvPr id="16" name="Text 6"/>
          <p:cNvSpPr txBox="1"/>
          <p:nvPr/>
        </p:nvSpPr>
        <p:spPr>
          <a:xfrm>
            <a:off x="473475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Средиземноморье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73475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региона отличается более тёплым и сухим климатом. Здесь важны орошение, садоводство, виноградарство и прибрежный туризм, а летний сезон заметно влияет на экономическую активность.
</a:t>
            </a:r>
            <a:endParaRPr lang="en-US" sz="698" dirty="0"/>
          </a:p>
        </p:txBody>
      </p:sp>
      <p:sp>
        <p:nvSpPr>
          <p:cNvPr id="18" name="Text 8"/>
          <p:cNvSpPr txBox="1"/>
          <p:nvPr/>
        </p:nvSpPr>
        <p:spPr>
          <a:xfrm>
            <a:off x="2594200" y="3815625"/>
            <a:ext cx="1533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94200" y="4170625"/>
            <a:ext cx="1878300" cy="54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области, прежде всего Альпы, создают естественные барьеры и усложняют транспорт. Одновременно они формируют водные ресурсы, горнолыжные зоны и особые формы расселения в долинах и предгорьях.
</a:t>
            </a:r>
            <a:endParaRPr lang="en-US" sz="6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природных образа Европы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Скандинавия выделяется лесами, фьордами и долгой холодной зимой. Здесь природная среда требует адаптации, а расселение и хозяйство тесно связаны с береговой линией и водными путями.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 отличается влажным, умеренным климатом и удобными условиями для портов. Здесь особенно хорошо развиваются крупные города, морская торговля и транспортные связи.
</a:t>
            </a:r>
            <a:endParaRPr lang="en-US" sz="894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Средиземноморье сочетает мягкую зиму и жаркое сухое лето. Именно поэтому здесь развиты виноградарство, оливковые культуры, курортная деятельность и прибрежные города с давними торговыми традициями.
</a:t>
            </a:r>
            <a:endParaRPr lang="en-US" sz="870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 образуют мощный горный барьер и влияют на движение людей, климата и вод. Ледники, перевалы и туристическая инфраструктура делают этот район одним из самых узнаваемых в Европе.
</a:t>
            </a:r>
            <a:endParaRPr lang="en-US" sz="88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788242"/>
            <a:ext cx="8237400" cy="29045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субрегионы: проверь себя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93870" y="1179955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природный район и характер климата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75" y="3563748"/>
            <a:ext cx="360000" cy="32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25" y="3579748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575" y="1965007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0125" y="1949007"/>
            <a:ext cx="360000" cy="32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93875" y="691275"/>
            <a:ext cx="81264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культурное разнообразие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6217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образ жизни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6217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урбанизации означает, что большая часть жителей живёт в городах. Это влияет на транспорт, рынок труда, стиль жизни и потребность в развитой социальной инфраструктуре.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807725" y="4028500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мозаика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807725" y="4240575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разные языковые семьи и христианские традиции, что отражает долгую историю государств. Культурное разнообразие здесь не разрушает общность, а делает её более многослойной.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46457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агломерации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6457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особенно высока плотность населения в городах и вдоль транспортных коридоров. Именно здесь сосредоточены рабочие места, вузы, культурные центры и основные потоки внутренней миграции.
</a:t>
            </a:r>
            <a:endParaRPr lang="en-US" sz="899" dirty="0"/>
          </a:p>
        </p:txBody>
      </p:sp>
      <p:sp>
        <p:nvSpPr>
          <p:cNvPr id="20" name="Text 8"/>
          <p:cNvSpPr txBox="1"/>
          <p:nvPr/>
        </p:nvSpPr>
        <p:spPr>
          <a:xfrm>
            <a:off x="4810125" y="2413759"/>
            <a:ext cx="3875700" cy="1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торговля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4810125" y="2625834"/>
            <a:ext cx="3875700" cy="4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исторически привлекают людей благодаря торговле, рыболовству и связям с внешним миром. Морские районы часто становятся узлами логистики, туризма и международного обмена.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975" y="2501025"/>
            <a:ext cx="4789949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религии Европы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общественно-географической характеристике Зарубежной Европы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крупные языковые и религиозные ориентиры региона. Они не исчерпывают всю картину, но помогают увидеть, насколько Европа одновременно едина и многообразна.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 религиозное разнообразие связано с длительной историей отдельных стран и слабой культурной однородностью региона.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250" y="1425312"/>
            <a:ext cx="8239800" cy="2116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и формы правления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532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Монархии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532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сохраняются монархии, которые сочетают историческую преемственность и современное парламентское управление. Они особенно заметны в западной и северной части региона и являются частью политической традиции.
</a:t>
            </a:r>
            <a:endParaRPr lang="en-US" sz="680" dirty="0"/>
          </a:p>
        </p:txBody>
      </p:sp>
      <p:sp>
        <p:nvSpPr>
          <p:cNvPr id="14" name="Text 4"/>
          <p:cNvSpPr txBox="1"/>
          <p:nvPr/>
        </p:nvSpPr>
        <p:spPr>
          <a:xfrm>
            <a:off x="69095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9095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монархий — Великобритания, Испания, Швеция и Нидерланды. Они помогают увидеть, как в Европе сочетаются традиция, конституционные нормы и современные институты.
</a:t>
            </a:r>
            <a:endParaRPr lang="en-US" sz="736" dirty="0"/>
          </a:p>
        </p:txBody>
      </p:sp>
      <p:sp>
        <p:nvSpPr>
          <p:cNvPr id="16" name="Text 6"/>
          <p:cNvSpPr txBox="1"/>
          <p:nvPr/>
        </p:nvSpPr>
        <p:spPr>
          <a:xfrm>
            <a:off x="47574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 рядом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47574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Европы неоднородна: соседние страны могут иметь разные модели власти при схожем уровне развития. Это показывает, что форма правления не определяется только географией.
</a:t>
            </a:r>
            <a:endParaRPr lang="en-US" sz="680" dirty="0"/>
          </a:p>
        </p:txBody>
      </p:sp>
      <p:sp>
        <p:nvSpPr>
          <p:cNvPr id="18" name="Text 8"/>
          <p:cNvSpPr txBox="1"/>
          <p:nvPr/>
        </p:nvSpPr>
        <p:spPr>
          <a:xfrm>
            <a:off x="2605350" y="3680750"/>
            <a:ext cx="17835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2605350" y="3997702"/>
            <a:ext cx="17835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государств региона — республики. Такая форма правления характерна для Центральной, Южной и Восточной Европы, где государственная система строится на выборных институтах.
</a:t>
            </a:r>
            <a:endParaRPr lang="en-US" sz="68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5" y="691275"/>
            <a:ext cx="4356900" cy="12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европейской интеграции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69675" y="3805550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1950-е: первые шаги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9675" y="41636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начинают координировать торговлю и восстановление экономики после войн, чтобы снизить конфликты и укрепить взаимную зависимость.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771700" y="30314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1980–1990-е: углубление интеграции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71700" y="3389500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сообщества расширяют сотрудничество, формируя общие правила для рынка, перевозок и производства.
</a:t>
            </a:r>
            <a:endParaRPr lang="en-US" sz="900" dirty="0"/>
          </a:p>
        </p:txBody>
      </p:sp>
      <p:sp>
        <p:nvSpPr>
          <p:cNvPr id="12" name="Text 6"/>
          <p:cNvSpPr txBox="1"/>
          <p:nvPr/>
        </p:nvSpPr>
        <p:spPr>
          <a:xfrm>
            <a:off x="6584825" y="2211075"/>
            <a:ext cx="22356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единые механизмы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6584825" y="2569125"/>
            <a:ext cx="2235600" cy="6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действует как сложная система совместных решений, где страны сохраняют суверенитет, но согласуют ключевые политики.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союз: роль и основные институты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 не отменяет различий между странами, но задаёт общие правила для крупнейшего экономического пространства региона.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государств показывает масштаб объединения, а три главных института обеспечивают согласование решений и работу единого рынка.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сайт Европейского союза (europa.eu), актуально на 2025 год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105" y="1423700"/>
            <a:ext cx="3960091" cy="3269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Европы: структура и пропорции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45000" y="1780975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структура региона меняется от страны к стране, но общая логика сохраняется: услуги доминируют, а производство и агросектор дополняют друг друга.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000" y="2943300"/>
            <a:ext cx="3675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отражает постиндустриальный характер экономики, а промышленность и сельское хозяйство сохраняют стратегическое значение для занятости и экспорта.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145000" y="4415625"/>
            <a:ext cx="36756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структура валовой добавленной стоимости в ЕС, последние доступные сопоставимые данные
</a:t>
            </a:r>
            <a:endParaRPr lang="en-US" sz="116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0" y="691280"/>
            <a:ext cx="5954400" cy="8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 хозяйства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ядро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Машиностроение, химия, автомобилестроение и фармацевтика формируют промышленное ядро региона. Эти отрасли особенно сильны там, где развиты инженерные кадры, кооперация предприятий и доступ к крупным рынкам сбыта.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Инновационная база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Технопарки, университетские центры и исследовательские кластеры поддерживают переход к экономике знаний. Они помогают превращать научные идеи в продукты, повышая конкурентоспособность городов и целых стран.
</a:t>
            </a:r>
            <a:endParaRPr lang="en-US" sz="913" dirty="0"/>
          </a:p>
        </p:txBody>
      </p:sp>
      <p:sp>
        <p:nvSpPr>
          <p:cNvPr id="15" name="Text 6"/>
          <p:cNvSpPr txBox="1"/>
          <p:nvPr/>
        </p:nvSpPr>
        <p:spPr>
          <a:xfrm>
            <a:off x="4820875" y="2425305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820875" y="267958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Финансы, образование, туризм и логистика обеспечивают большую часть занятости в городах. Именно здесь быстрее всего растут новые сервисы, связанные с цифровыми платформами, международными перевозками и управлением потоками людей и товаров.
</a:t>
            </a:r>
            <a:endParaRPr lang="en-US" sz="897" dirty="0"/>
          </a:p>
        </p:txBody>
      </p:sp>
      <p:sp>
        <p:nvSpPr>
          <p:cNvPr id="17" name="Text 8"/>
          <p:cNvSpPr txBox="1"/>
          <p:nvPr/>
        </p:nvSpPr>
        <p:spPr>
          <a:xfrm>
            <a:off x="4820875" y="3896694"/>
            <a:ext cx="3771600" cy="2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модели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820875" y="4150975"/>
            <a:ext cx="3771600" cy="48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Европы специализируются по-разному: где-то сильнее экспорт, где-то внутренний рынок или туризм. Такое разнообразие делает хозяйство устойчивее, но требует гибкой экономической политики и инвестиций в инфраструктуру.
</a:t>
            </a:r>
            <a:endParaRPr lang="en-US" sz="9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825" y="2192767"/>
            <a:ext cx="5093700" cy="1685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3875" y="691275"/>
            <a:ext cx="81267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 природным зонам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3075" y="150902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напрямую влияют на то, какие культуры и виды животноводства преобладают в разных частях Зарубежной Европы.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23075" y="2937775"/>
            <a:ext cx="2961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теплее и суше климат, тем больше доля садоводства и виноградарства; в более прохладных районах устойчивее животноводство и кормовые культуры.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650" y="4413925"/>
            <a:ext cx="33015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география; обобщение по природным зонам Европы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50" y="1424858"/>
            <a:ext cx="2664000" cy="19719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6650" y="1424858"/>
            <a:ext cx="2664000" cy="197198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9925" y="2719758"/>
            <a:ext cx="2664000" cy="197198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разных моделей развития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971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баланс центра и регионов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71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показывает, как в одной стране сочетаются мощный сервисный сектор, развитое сельское хозяйство и крупные города. Парижская агломерация задаёт общий ритм, но юг и запад страны сохраняют собственную хозяйственную и культурную специфику.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70625" y="35662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Европы: туризм и контрасты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70625" y="39684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и Испания напоминают, насколько важны туризм, наследие и контрасты регионов. У побережий и в исторических центрах сосредоточены услуги, а внутренние районы дольше сохраняют традиционный уклад и сельскохозяйственную специализацию.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83875" y="1539025"/>
            <a:ext cx="24279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индустриальная опора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383875" y="1941250"/>
            <a:ext cx="2427900" cy="6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выделяется индустриальной специализацией и высокой технологичностью производства. Здесь особенно заметны машиностроение, автомобильные концерны и сеть средних городов, связанных с экспортом и научными разработками.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693875" y="691275"/>
            <a:ext cx="8126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регионы выбрали свои пути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98559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XIX–XX века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98550" y="3863175"/>
            <a:ext cx="3450295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Островное положение Великобритании и Ирландии исторически усилило морскую торговлю, портовые города и связь с Атлантикой. Это сформировало открытые экономики и особую роль транспорта.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795154" y="3488950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795150" y="3863075"/>
            <a:ext cx="3450295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после политических и экономических преобразований ускорила рост, сохранив при этом историческую память городов и регионов. Сегодня она соединяет модернизацию, промышленное развитие и культурное наследие.
</a:t>
            </a:r>
            <a:endParaRPr lang="en-US" sz="915" dirty="0"/>
          </a:p>
        </p:txBody>
      </p:sp>
      <p:sp>
        <p:nvSpPr>
          <p:cNvPr id="11" name="Text 6"/>
          <p:cNvSpPr txBox="1"/>
          <p:nvPr/>
        </p:nvSpPr>
        <p:spPr>
          <a:xfrm>
            <a:off x="2846846" y="1888325"/>
            <a:ext cx="3450295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2846850" y="2262450"/>
            <a:ext cx="3450295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3F53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Скандинавские страны выстроили модель, где высокий уровень жизни сочетается с социальной защитой, доверием к институтам и вниманием к окружающей среде. Эти подходы стали частью их международного образа.
</a:t>
            </a:r>
            <a:endParaRPr lang="en-US" sz="9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50" y="1306376"/>
            <a:ext cx="4240200" cy="35196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93875" y="691275"/>
            <a:ext cx="8126400" cy="3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и облик городов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E5E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23075" y="14221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23075" y="16417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европейских городах повседневная жизнь часто строится вокруг площадей, набережных и пешеходных улиц. Кафе, трамваи, метро и городские праздники создают узнаваемую среду общения и отдыха.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23075" y="4103343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Кулинарная идентичность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23075" y="4322920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помогает увидеть различия между странами не хуже карты. Рецепты опираются на климат, доступные продукты и привычки повседневной жизни, поэтому еда становится частью культурной идентичности.
</a:t>
            </a:r>
            <a:endParaRPr lang="en-US" sz="835" dirty="0"/>
          </a:p>
        </p:txBody>
      </p:sp>
      <p:sp>
        <p:nvSpPr>
          <p:cNvPr id="15" name="Text 6"/>
          <p:cNvSpPr txBox="1"/>
          <p:nvPr/>
        </p:nvSpPr>
        <p:spPr>
          <a:xfrm>
            <a:off x="523075" y="3209610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традиции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3075" y="3429187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традиции заметны в расписании праздников, местных ремёслах и семейных обычаях. Даже в больших мегаполисах жители стараются сохранять связь с регионом, из которого произошли их семьи.
</a:t>
            </a:r>
            <a:endParaRPr lang="en-US" sz="867" dirty="0"/>
          </a:p>
        </p:txBody>
      </p:sp>
      <p:sp>
        <p:nvSpPr>
          <p:cNvPr id="17" name="Text 8"/>
          <p:cNvSpPr txBox="1"/>
          <p:nvPr/>
        </p:nvSpPr>
        <p:spPr>
          <a:xfrm>
            <a:off x="523075" y="2315876"/>
            <a:ext cx="37716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23075" y="2535454"/>
            <a:ext cx="3771600" cy="3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A2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Готика, барокко и модерн легко узнаются в соборах, ратушах и жилых кварталах. Архитектура здесь не только украшает город, но и хранит память о его развитии и исторических этапах.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4144" y="2501025"/>
            <a:ext cx="4755613" cy="195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3870" y="691280"/>
            <a:ext cx="8118000" cy="3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символы стран Европы
</a:t>
            </a:r>
            <a:endParaRPr lang="en-US" sz="2100" dirty="0"/>
          </a:p>
        </p:txBody>
      </p:sp>
      <p:sp>
        <p:nvSpPr>
          <p:cNvPr id="7" name="Text 1"/>
          <p:cNvSpPr txBox="1"/>
          <p:nvPr/>
        </p:nvSpPr>
        <p:spPr>
          <a:xfrm>
            <a:off x="8404625" y="379775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53250" y="4525325"/>
            <a:ext cx="83586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национальным кухням Европы; справочные кулинарные традиции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532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кухни региона отражают природные условия, торговые связи и повседневные привычки жителей.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36150" y="1530425"/>
            <a:ext cx="4054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Кулинарные традиции формируются вокруг местных продуктов и устойчивых бытовых привычек, поэтому еда становится частью национальной самобытности.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9098" y="1659625"/>
            <a:ext cx="3493200" cy="214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ЕС число людей старшего возраста растёт, поэтому особенно важны занятость, медицинская система и поддержка регионов с разной динамикой развития.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612650" y="71050"/>
            <a:ext cx="4158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900" y="1689604"/>
            <a:ext cx="32406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21,3%
</a:t>
            </a:r>
            <a:endParaRPr lang="en-US" sz="6200" dirty="0"/>
          </a:p>
        </p:txBody>
      </p:sp>
      <p:sp>
        <p:nvSpPr>
          <p:cNvPr id="7" name="Text 3"/>
          <p:cNvSpPr txBox="1"/>
          <p:nvPr/>
        </p:nvSpPr>
        <p:spPr>
          <a:xfrm>
            <a:off x="693900" y="2808675"/>
            <a:ext cx="3240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ЕС были старше 65 лет, что усиливает нагрузку на рынки труда и системы социальной защиты.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93900" y="4461900"/>
            <a:ext cx="8007900" cy="3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Eurostat, доля населения ЕС в возрасте 65 лет и старше, 2023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3250" y="558875"/>
            <a:ext cx="5079600" cy="17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55750" y="3222900"/>
            <a:ext cx="3702600" cy="126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E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Зарубежная Европа — это регион с единой исторической основой и очень разными путями развития. Его особенности лучше всего видны в сочетании природы, населения, экономики и культурного многообразия.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2026-07-27T02:54:16Z</dcterms:created>
  <dcterms:modified xsi:type="dcterms:W3CDTF">2026-07-27T02:54:16Z</dcterms:modified>
</cp:coreProperties>
</file>