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875" y="199993"/>
            <a:ext cx="8745300" cy="47569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5550" y="3872250"/>
            <a:ext cx="61614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Органический мир как результат эволюции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343837" y="3213975"/>
            <a:ext cx="4060200" cy="4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жизни объясняет эволюция.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6190250" y="246950"/>
            <a:ext cx="27378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5927" y="403000"/>
            <a:ext cx="4206797" cy="434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4375" y="520850"/>
            <a:ext cx="4034100" cy="19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на Земле так разнообразна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34375" y="2762250"/>
            <a:ext cx="39573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нашей планете известно около двух миллионов видов, а многие ещё не описаны. Все организмы связаны общими предками, но разные условия среды миллионы лет направляли их развитие по разным путям.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06202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эволюции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4627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вид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627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объединяет особей, похожих по строению и образу жизни, которые могут скрещиваться между собой и давать плодовитое потомство. Это основная единица живой природы.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0700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0700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передаёт признаки от родителей к потомкам. Благодаря ей полезные особенности могут сохраняться в поколениях и становиться основой для эволюционных изменений.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15125" y="3312262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215125" y="3608612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помогает организмам выживать и размножаться в своей среде. Чем лучше признаки соответствуют условиям жизни, тем выше шанс передать их потомкам.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963487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популяции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63487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 — часть вида на определённой территории. Она относительно изолирована от других групп, поэтому в ней могут накапливаться свои особенности и изменения.
</a:t>
            </a:r>
            <a:endParaRPr lang="en-US" sz="1000" dirty="0"/>
          </a:p>
        </p:txBody>
      </p:sp>
      <p:sp>
        <p:nvSpPr>
          <p:cNvPr id="18" name="Text 10"/>
          <p:cNvSpPr txBox="1"/>
          <p:nvPr/>
        </p:nvSpPr>
        <p:spPr>
          <a:xfrm>
            <a:off x="4797913" y="1692037"/>
            <a:ext cx="2421900" cy="2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4797913" y="1988387"/>
            <a:ext cx="2421900" cy="8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создаёт различия между особями одного вида. Именно она даёт материал для отбора: одни признаки оказываются более удачными в конкретных условиях, чем другие.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доказательства эволюции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учебная схема
</a:t>
            </a:r>
            <a:endParaRPr lang="en-US" sz="1247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науки рассматривают эволюцию с разных сторон. Вместе они дают цельную картину родства организмов и их исторического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наглядно родство показывают анатомия и генетика, а ископаемые остатки помогают увидеть изменения во 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2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остатки и переходные формы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185650" y="1924510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осадочных породах сохраняются отпечатки, скелеты, следы жизнедеятельности и окаменевшие остатки древних организмов. По ним учёные восстанавливают облик давно исчезнувших форм жизни.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85650" y="1651062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85650" y="4130895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ископаемых в слоях показывает, что одни группы появлялись, менялись и исчезали, а другие возникали позже. Это подтверждает длительность и необратимость эволюции.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185650" y="3857447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Земли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185650" y="3027702"/>
            <a:ext cx="37101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формы сочетают признаки разных крупных групп. Археоптерикс, например, имел черты пресмыкающихся и птиц, поэтому особенно важен для понимания смены эволюционных линий.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185650" y="2754255"/>
            <a:ext cx="3710100" cy="2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организмы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000" y="1912575"/>
            <a:ext cx="838800" cy="7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9975" y="1866125"/>
            <a:ext cx="626400" cy="6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8275" y="3498300"/>
            <a:ext cx="469800" cy="626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строения организмов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537000" y="2822475"/>
            <a:ext cx="3050400" cy="5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537000" y="3452600"/>
            <a:ext cx="30504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конечность человека, крыло летучей мыши и ласт кита построены по общему плану. Они возникли от одного предкового органа, но приобрели разные функции.
</a:t>
            </a:r>
            <a:endParaRPr lang="en-US" sz="1420" dirty="0"/>
          </a:p>
        </p:txBody>
      </p:sp>
      <p:sp>
        <p:nvSpPr>
          <p:cNvPr id="13" name="Text 4"/>
          <p:cNvSpPr txBox="1"/>
          <p:nvPr/>
        </p:nvSpPr>
        <p:spPr>
          <a:xfrm>
            <a:off x="4948175" y="1865375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4129975" y="2541597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 — это органы, которые почти утратили прежнее значение. У человека к ним относят аппендикс, а у китов — тазовые кости, сохранившиеся от сухопутных предков.
</a:t>
            </a:r>
            <a:endParaRPr lang="en-US" sz="1233" dirty="0"/>
          </a:p>
        </p:txBody>
      </p:sp>
      <p:sp>
        <p:nvSpPr>
          <p:cNvPr id="15" name="Text 6"/>
          <p:cNvSpPr txBox="1"/>
          <p:nvPr/>
        </p:nvSpPr>
        <p:spPr>
          <a:xfrm>
            <a:off x="4948175" y="3498300"/>
            <a:ext cx="3752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4129975" y="4174522"/>
            <a:ext cx="4570200" cy="4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Атавизмы — редкое появление признаков далёких предков. К ним относят, например, хвост у человека или дополнительные соски у млекопитающих. Такие случаи подтверждают общее происхождение видов.
</a:t>
            </a:r>
            <a:endParaRPr lang="en-US" sz="102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150" y="1754640"/>
            <a:ext cx="4298400" cy="2421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доказательств эволюции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72600" y="4536075"/>
            <a:ext cx="41229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31350" y="1723976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доказательства дополняют друг друга и помогают увидеть эволюцию как единый исторический процесс.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931350" y="3113435"/>
            <a:ext cx="3731700" cy="10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доказательств согласуются между собой: живые организмы связаны родством и менялись в ходе длительной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действует естественный отбор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наследственные различия в популяции приводят к накоплению полезных признаков.
</a:t>
            </a:r>
            <a:endParaRPr lang="en-US" sz="13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18" y="357420"/>
            <a:ext cx="3720809" cy="294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приспособлений к среде обитания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4704300" y="123032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в пустыне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4300" y="154572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кактусов листья превратились в колючки, а стебель запасает воду. Такое строение уменьшает испарение и помогает выживать там, где осадков очень мало.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04300" y="2174500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в жарком климате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4300" y="2489900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ступни не дают животному проваливаться в песок, а горбы служат запасом жира. Благодаря этому верблюд может долго обходиться без пищи и воды.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04300" y="3118675"/>
            <a:ext cx="4148400" cy="2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Севера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4300" y="3434075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белого медведя и тюленя густой мех, толстый слой жира и окраска, помогающая сохранять тепло. Эти признаки важны для жизни в холодных условиях.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эволюционных изменений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47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биологии; учебная схема
</a:t>
            </a:r>
            <a:endParaRPr lang="en-US" sz="1247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направления эволюции решают разные задачи: одни повышают общий уровень организации, другие помогают приспособиться к среде, третьи связаны с упрощением строения.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Ароморфозы открывают новые возможности, идиоадаптации расширяют освоение среды, а дегенерация чаще возникает при паразитическом образе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1150" y="520850"/>
            <a:ext cx="47421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эволюционные изменения в истории жизни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49225" y="35984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фотосинтезирующие организмы начали выделять кислород, и состав атмосферы Земли постепенно изменился. Это создало условия для дыхания с использованием кислорода и усложнения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2725" y="29655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фотосинтеза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01800" y="232099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и млекопитающих возникла способность поддерживать постоянную температуру тела. Благодаря этому они смогли активнее жить в разных климатических условиях.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05300" y="168802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7608" y="2820649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животные вышли на сушу, где появились новые источники света, пищи и пространства. Это открыло путь к разнообразию наземных форм жизни.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4821108" y="2187675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суши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633417" y="3204474"/>
            <a:ext cx="1799547" cy="11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стали объединяться в единый организм и распределять функции между собой. Так появились ткани и органы, а строение живых существ стало значительно сложнее.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2636917" y="2571500"/>
            <a:ext cx="1799547" cy="56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многоклеточности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025" y="1620373"/>
            <a:ext cx="4268100" cy="31385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520850"/>
            <a:ext cx="79485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человека как часть эволюции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95250" y="17283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человека в природе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95250" y="19189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приматам и связан общим происхождением с человекообразными обезьянами. Это видно по строению тела, особенностям поведения и сходству многих биологических признаков.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895250" y="4081726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мозга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895250" y="4272365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усилило способность к мышлению, речи и обучению. Вместе с трудовой деятельностью это ускорило развитие человека как биологического и социального существа.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4895250" y="3297259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и кисть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895250" y="3487898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прямохождению освободил руки для труда и переноски предметов. Развитая кисть с подвижным большим пальцем стала важным приспособлением для изготовления орудий.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4895250" y="2512792"/>
            <a:ext cx="3773100" cy="1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генома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895250" y="2703431"/>
            <a:ext cx="3773100" cy="3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показывает очень близкое родство человека и шимпанзе. Такие данные помогают учёным восстанавливать историю расхождения линий и понимать пути эволюции.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на Земле по эрам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Геохронологическая шкала; школьный курс биологии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эра отличалась своими доминирующими группами организмов и важными эволюционными событиями. На границах эр нередко происходили перестройки живого мира.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длительная часть истории Земли связана с докембрием, а более поздние эры были короче, но богаче крупными эволюционными изменениями.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1150" y="520850"/>
            <a:ext cx="7935900" cy="8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виды вымирают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80090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ресурсов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80090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пищи, воды или мест для размножения становится меньше, усиливается конкуренция. Ослабленные виды хуже выживают и уступают более приспособленным организмам.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5850" y="1686578"/>
            <a:ext cx="33951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среды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65850" y="2106580"/>
            <a:ext cx="3831000" cy="7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похолодание, потепление или засуха меняют условия жизни быстрее, чем многие виды успевают приспособиться. В таких ситуациях популяции сокращаются или полностью исчезают.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58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хищники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658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болезни, паразиты и усиление давления со стороны хищников могут резко снизить численность вида. Особенно уязвимы небольшие и изолированные популяции.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255275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вымирания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55275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Земли были периоды, когда исчезало особенно много видов сразу. После таких событий освобождались экологические ниши, и начиналось развитие новых групп организмов.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360550" y="3271000"/>
            <a:ext cx="20151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мест обитания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360550" y="3742850"/>
            <a:ext cx="2401500" cy="8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лесов, болот, рифов и других природных сообществ лишает организмы привычной среды. Без укрытия, пищи и партнёров вид постепенно вымирает.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225" y="2214721"/>
            <a:ext cx="4298400" cy="17636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Реликты и живые ископаемые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597225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2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справочные материалы по реликтовым организмам
</a:t>
            </a:r>
            <a:endParaRPr lang="en-US" sz="932" dirty="0"/>
          </a:p>
        </p:txBody>
      </p:sp>
      <p:sp>
        <p:nvSpPr>
          <p:cNvPr id="9" name="Text 3"/>
          <p:cNvSpPr txBox="1"/>
          <p:nvPr/>
        </p:nvSpPr>
        <p:spPr>
          <a:xfrm>
            <a:off x="523500" y="16724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организмов, сохранивших древние черты строения и очень старые линии развития.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23500" y="3358125"/>
            <a:ext cx="3731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Реликты помогают увидеть, как древние группы доживали до наших дней в особых условиях и сохраняли признаки далёкого прошлого.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3" y="1705200"/>
            <a:ext cx="8592535" cy="3244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1150" y="520850"/>
            <a:ext cx="86046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новый вид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91150" y="1333975"/>
            <a:ext cx="8604600" cy="3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изоляция и разные условия среды ведут к накоплению различий и появлению репродуктивной изоляции.
</a:t>
            </a:r>
            <a:endParaRPr lang="en-US" sz="13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818" y="357420"/>
            <a:ext cx="3720809" cy="294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0" y="3404475"/>
            <a:ext cx="36372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продолжается и сегодня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1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04300" y="10216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04300" y="12773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приспосабливаются к антибиотикам, поэтому лечение инфекций требует осторожного и разумного применения лекарств. Это наглядный пример естественного отбора в современных условиях.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300" y="18232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у вредителей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704300" y="20789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насекомых-вредителей может появляться устойчивость к ядохимикатам. Тогда прежние средства защиты становятся менее эффективными, и человеку приходится искать новые способы борьбы.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704300" y="26248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человека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4300" y="28805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культурных растений и породы домашних животных изменяются под влиянием отбора, который проводит человек. Так полезные признаки усиливаются быстрее, чем в природе.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4704300" y="3426405"/>
            <a:ext cx="4148400" cy="1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среду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04300" y="3682147"/>
            <a:ext cx="4148400" cy="4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E00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Загрязнение, изменение климата и сокращение мест обитания влияют на численность популяций. В результате меняются условия отбора и направление дальнейшей эволюции.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67" y="1651000"/>
            <a:ext cx="4296165" cy="289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1150" y="520850"/>
            <a:ext cx="79113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эволюции в разных группах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289036" y="74921"/>
            <a:ext cx="6066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291150" y="4779150"/>
            <a:ext cx="4298400" cy="2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041" dirty="0"/>
          </a:p>
        </p:txBody>
      </p:sp>
      <p:sp>
        <p:nvSpPr>
          <p:cNvPr id="9" name="Text 3"/>
          <p:cNvSpPr txBox="1"/>
          <p:nvPr/>
        </p:nvSpPr>
        <p:spPr>
          <a:xfrm>
            <a:off x="4931350" y="1854519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изменений зависит не только от условий среды, но и от времени смены поколений. Чем оно короче, тем быстрее могут накапливаться новые признаки.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31350" y="3318765"/>
            <a:ext cx="3731700" cy="10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быстрые изменения ожидаемы у организмов с коротким жизненным циклом, а у крупных животных эволюционные сдвиги обычно заметны медленнее.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375" y="4140525"/>
            <a:ext cx="3957300" cy="48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 человека и шимпанзе по данным школьного курса биологии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289025" y="74925"/>
            <a:ext cx="721500" cy="41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70525" y="932975"/>
            <a:ext cx="3624300" cy="154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98–99%
</a:t>
            </a:r>
            <a:endParaRPr lang="en-US" sz="6700" dirty="0"/>
          </a:p>
        </p:txBody>
      </p:sp>
      <p:sp>
        <p:nvSpPr>
          <p:cNvPr id="6" name="Text 3"/>
          <p:cNvSpPr txBox="1"/>
          <p:nvPr/>
        </p:nvSpPr>
        <p:spPr>
          <a:xfrm>
            <a:off x="4905025" y="2713000"/>
            <a:ext cx="35553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настолько близко сходство ДНК человека и шимпанзе, что оно ясно показывает их общее происхождение.
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434375" y="520850"/>
            <a:ext cx="3869100" cy="17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понять, почему эволюция человека изучается вместе с эволюцией приматов и как по генам восстанавливают историю родства видов.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5350" y="1794050"/>
            <a:ext cx="6885900" cy="10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3E00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единство и разнообразие жизни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802100" y="3631975"/>
            <a:ext cx="6123000" cy="8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AFB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читается в строении организмов, генах и ископаемых остатках. Эволюция показывает, как возникают приспособления, появляются новые виды и исчезают старые формы.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2026-06-01T11:54:20Z</dcterms:created>
  <dcterms:modified xsi:type="dcterms:W3CDTF">2026-06-01T11:54:20Z</dcterms:modified>
</cp:coreProperties>
</file>