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6810" y="745950"/>
            <a:ext cx="4213031" cy="4397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9095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дыхательной системы и механизм дыхания: ключевые темы
</a:t>
            </a:r>
            <a:endParaRPr lang="en-US" sz="3131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798800"/>
            <a:ext cx="2167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883775"/>
            <a:ext cx="4082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органы и процессы дыхания, важные для жизни человека.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дыхательной системы для организма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Дыхательная система отвечает за поступление кислорода и удаление углекислого газа, жизненно необходимых для клеток. Её развитие происходит в детском возрасте, обеспечивая нормальное функционирование жизненных процессов.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175" y="1219242"/>
            <a:ext cx="2088600" cy="17602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2025" y="1219242"/>
            <a:ext cx="2088600" cy="17602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7875" y="1195692"/>
            <a:ext cx="2088600" cy="17602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органы дыхательной системы
</a:t>
            </a:r>
            <a:endParaRPr lang="en-US" sz="2704" dirty="0"/>
          </a:p>
        </p:txBody>
      </p:sp>
      <p:sp>
        <p:nvSpPr>
          <p:cNvPr id="9" name="Text 1"/>
          <p:cNvSpPr txBox="1"/>
          <p:nvPr/>
        </p:nvSpPr>
        <p:spPr>
          <a:xfrm>
            <a:off x="81592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 и носоглотка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Носовая полость очищает воздух от пыли и согревает его благодаря слизистой оболочке. Носоглотка служит проходом для воздуха в нижележащие отделы дыхательной системы.
</a:t>
            </a:r>
            <a:endParaRPr lang="en-US" sz="1001" dirty="0"/>
          </a:p>
        </p:txBody>
      </p:sp>
      <p:sp>
        <p:nvSpPr>
          <p:cNvPr id="10" name="Text 2"/>
          <p:cNvSpPr txBox="1"/>
          <p:nvPr/>
        </p:nvSpPr>
        <p:spPr>
          <a:xfrm>
            <a:off x="346177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Гортань и трахея
</a:t>
            </a:r>
            <a:pPr algn="l" indent="0" marL="0">
              <a:lnSpc>
                <a:spcPct val="115000"/>
              </a:lnSpc>
              <a:buNone/>
            </a:pPr>
            <a:r>
              <a:rPr lang="en-US" sz="8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Гортань содержит голосовые связки и защищает дыхательные пути от попадания пищи. Трахея представляет собой трубку с хрящевыми кольцами, обеспечивающими её прочность и проходимость.
</a:t>
            </a:r>
            <a:endParaRPr lang="en-US" sz="892" dirty="0"/>
          </a:p>
        </p:txBody>
      </p:sp>
      <p:sp>
        <p:nvSpPr>
          <p:cNvPr id="11" name="Text 3"/>
          <p:cNvSpPr txBox="1"/>
          <p:nvPr/>
        </p:nvSpPr>
        <p:spPr>
          <a:xfrm>
            <a:off x="6107624" y="328980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Бронхи и легкие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Трахея разделяется на бронхи, ведущие в правое и левое легкое, где происходит распыление воздуха по многочисленным ветвям до альвеол для газообмена.
</a:t>
            </a:r>
            <a:endParaRPr lang="en-US" sz="1001" dirty="0"/>
          </a:p>
        </p:txBody>
      </p:sp>
      <p:sp>
        <p:nvSpPr>
          <p:cNvPr id="12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функции носовой полости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поверхность носа покрыта слизистой с ресничками, улавливающими пыль и микроорганизмы. Слизь нейтрализует вредные вещества и защищает дыхательные пути от раздражителей.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Кровеносные сосуды в слизистой нагревают входящий воздух до температуры тела, обеспечивая комфортное дыхание и защиту нижних дыхательных отделов.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450" y="1150058"/>
            <a:ext cx="3512700" cy="26242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15575" y="1150678"/>
            <a:ext cx="3512700" cy="270999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315050" y="3942975"/>
            <a:ext cx="2647500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Гортань — защитник и голосовой аппарат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Гортань состоит из неравномерных хрящей и содержит голосовые связки, создающие звук. Она предотвращает попадание пищи в дыхательные пути при глотании.
</a:t>
            </a:r>
            <a:endParaRPr lang="en-US" sz="997" dirty="0"/>
          </a:p>
        </p:txBody>
      </p:sp>
      <p:sp>
        <p:nvSpPr>
          <p:cNvPr id="9" name="Text 1"/>
          <p:cNvSpPr txBox="1"/>
          <p:nvPr/>
        </p:nvSpPr>
        <p:spPr>
          <a:xfrm>
            <a:off x="4948164" y="3959825"/>
            <a:ext cx="2647500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Трахея и бронхи: прочная поддержка
</a:t>
            </a:r>
            <a:pPr algn="l" indent="0" marL="0">
              <a:lnSpc>
                <a:spcPct val="115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Трахея укреплена хрящевыми полуколцами, предотвращающими спадение. Главные бронхи разветвляются внутри легких, обеспечивая равномерное распределение воздуха к бронхиолам.
</a:t>
            </a:r>
            <a:endParaRPr lang="en-US" sz="927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гортани, трахеи и бронхов
</a:t>
            </a:r>
            <a:endParaRPr lang="en-US" sz="2704" dirty="0"/>
          </a:p>
        </p:txBody>
      </p:sp>
      <p:sp>
        <p:nvSpPr>
          <p:cNvPr id="11" name="Text 3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легких: доли, эластичность, плевра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3157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 легких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Правое легкое состоит из трёх долей, левое — из двух, каждая с собственной сетью бронхов. Такая организация способствует эффективному распределению воздуха.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76002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Защитная оболочка — плевра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Легкие покрыты плеврой — двойной оболочкой, которая уменьшает трение при дыхательных движениях и обеспечивает плавное скольжение легких внутри грудной клетки.
</a:t>
            </a:r>
            <a:endParaRPr lang="en-US" sz="111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66318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Мышцы, участвующие в дыхании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4725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Диафрагма — основная дыхательная мышца, разделяющая грудную и брюшную полости, сокращается при вдохе, увеличивая грудную полость.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666350" y="251215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Межреберные мышцы располагаются между ребрами и помогают расширять и сжимать грудную клетку во время дыхания.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146400" y="366960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Синхронная работа диафрагмы и межреберных мышц обеспечивает плавный переход между вдохом и выдохом.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движения воздуха в дыхательных путях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фильтрации, согревания и увлажнения воздуха перед газообменом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450" y="987023"/>
            <a:ext cx="3512700" cy="20788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65200" y="1009034"/>
            <a:ext cx="3880200" cy="20348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94188" y="312635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диафрагмы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Диафрагма представляет собой широкую плоскую мышцу, отделяющую грудную полость от брюшной. Её структура позволяет эффективно менять объем грудной клетки во время дыхания.
</a:t>
            </a:r>
            <a:endParaRPr lang="en-US" sz="1001" dirty="0"/>
          </a:p>
        </p:txBody>
      </p:sp>
      <p:sp>
        <p:nvSpPr>
          <p:cNvPr id="9" name="Text 1"/>
          <p:cNvSpPr txBox="1"/>
          <p:nvPr/>
        </p:nvSpPr>
        <p:spPr>
          <a:xfrm>
            <a:off x="5599238" y="312635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диафрагмы в вдохе и выдохе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вдохе диафрагма сокращается и опускается, увеличивая пространство в грудной полости. При выдохе она расслабляется и поднимается, способствуя выходу воздуха наружу.
</a:t>
            </a:r>
            <a:endParaRPr lang="en-US" sz="918" dirty="0"/>
          </a:p>
        </p:txBody>
      </p:sp>
      <p:sp>
        <p:nvSpPr>
          <p:cNvPr id="10" name="Text 2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Диафрагма: ключевой элемент дыхания
</a:t>
            </a:r>
            <a:endParaRPr lang="en-US" sz="2704" dirty="0"/>
          </a:p>
        </p:txBody>
      </p:sp>
      <p:sp>
        <p:nvSpPr>
          <p:cNvPr id="11" name="Text 3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401275"/>
            <a:ext cx="51309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Альвеолы: строение и функции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Альвеолы — крошечные пузырьки, их около 300 миллионов в легких, с тонкими стенками, окружёнными капиллярами для эффективного газообмена.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них кислород переходит из воздуха в кровь, а углекислый газ — наоборот, что обеспечивает жизнедеятельность клеток организма.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38525" y="1225025"/>
            <a:ext cx="42255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250 мл
</a:t>
            </a:r>
            <a:endParaRPr lang="en-US" sz="9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2066350"/>
            <a:ext cx="33174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Газообмен происходит благодаря диффузии: кислород переходит из альвеол в кровь, а углекислый газ выводится из крови обратно в альвеолы, обеспечивая жизненно важные процессы.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80240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 человека, учебник для средней школы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69425" y="2691751"/>
            <a:ext cx="35637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1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кислорода и столько же углекислого газа проходит через альвеолярную мембрану взрослого человека за одну минуту.
</a:t>
            </a:r>
            <a:endParaRPr lang="en-US" sz="210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вдоха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процесса вдоха, обеспечивающего поступление воздуха в легкие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выдоха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Фазы процесса выдоха, выводящего воздух из легких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2086982"/>
            <a:ext cx="3563700" cy="9695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объемов легких у разных возрастных групп
</a:t>
            </a:r>
            <a:endParaRPr lang="en-US" sz="2529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Объемные показатели дыхательной системы у подростков показывают существенные различия и зависят от пола и физической активности.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Объемы легких увеличиваются с возрастом, а также зависят от пола и физической формы.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по биологии, ФГОС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Нейрофизиологическая регуляция дыхания
</a:t>
            </a:r>
            <a:endParaRPr lang="en-US" sz="2704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Дыхательный центр находится в продолговатом мозге и контролирует ритм, частоту и глубину дыхания для поддержания стабильного газового обмена.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1331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Специальные хеморецепторы в сосудах реагируют на изменения уровня кислорода и углекислого газа в крови, посылая сигналы в дыхательный центр.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862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Импульсы, исходящие из дыхательного центра, передаются по нервным волокнам к дыхательным мышцам, регулируя их сокращение и расслабление.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0393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механизм обеспечивает адаптацию дыхания к потребностям организма в разных ситуациях и поддерживает гомеостаз.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132" y="914025"/>
            <a:ext cx="3663136" cy="3887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02950"/>
            <a:ext cx="8098500" cy="5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физических нагрузок на дыхание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240325" y="1250800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повышенной физической активности увеличивается частота и глубина дыхания, чтобы обеспечить клетки кислородом и эффективно удалить углекислый газ.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240325" y="2425550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окончания нагрузки дыхательная система постепенно возвращается к нормальному режиму; у подростков эти показатели варьируются в зависимости от тренированности.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331" y="1076030"/>
            <a:ext cx="2684054" cy="26237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8292" y="1075714"/>
            <a:ext cx="2682274" cy="2711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95478" y="1067289"/>
            <a:ext cx="2682274" cy="2711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04880" y="3868714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Бронхит: воспаление бронхов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бронхите возникает воспаление слизистой оболочки бронхов, вызывающее кашель и затруднение дыхания. Болезнь чаще возникает после простудных заболеваний.
</a:t>
            </a:r>
            <a:endParaRPr lang="en-US" sz="918" dirty="0"/>
          </a:p>
        </p:txBody>
      </p:sp>
      <p:sp>
        <p:nvSpPr>
          <p:cNvPr id="10" name="Text 1"/>
          <p:cNvSpPr txBox="1"/>
          <p:nvPr/>
        </p:nvSpPr>
        <p:spPr>
          <a:xfrm>
            <a:off x="3707943" y="3885564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Астма: приступы удушья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Астма проявляется внезапными приступами одышки и сужением дыхательных путей. Для контроля болезни важно своевременно принимать назначенное лечение.
</a:t>
            </a:r>
            <a:endParaRPr lang="en-US" sz="918" dirty="0"/>
          </a:p>
        </p:txBody>
      </p:sp>
      <p:sp>
        <p:nvSpPr>
          <p:cNvPr id="11" name="Text 2"/>
          <p:cNvSpPr txBox="1"/>
          <p:nvPr/>
        </p:nvSpPr>
        <p:spPr>
          <a:xfrm>
            <a:off x="6625129" y="3877139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Пневмония: воспаление легочной ткани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Пневмония сопровождается воспалением альвеол и тканевой части легких, приводя к затрудненному газообмену и общей слабости организма.
</a:t>
            </a:r>
            <a:endParaRPr lang="en-US" sz="894" dirty="0"/>
          </a:p>
        </p:txBody>
      </p:sp>
      <p:sp>
        <p:nvSpPr>
          <p:cNvPr id="12" name="Text 3"/>
          <p:cNvSpPr txBox="1"/>
          <p:nvPr/>
        </p:nvSpPr>
        <p:spPr>
          <a:xfrm>
            <a:off x="18000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болезни дыхательной системы
</a:t>
            </a:r>
            <a:endParaRPr lang="en-US" sz="2704" dirty="0"/>
          </a:p>
        </p:txBody>
      </p:sp>
      <p:sp>
        <p:nvSpPr>
          <p:cNvPr id="13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заболеваний дыхательной системы
</a:t>
            </a:r>
            <a:endParaRPr lang="en-US" sz="2704" dirty="0"/>
          </a:p>
        </p:txBody>
      </p:sp>
      <p:sp>
        <p:nvSpPr>
          <p:cNvPr id="7" name="Text 1"/>
          <p:cNvSpPr txBox="1"/>
          <p:nvPr/>
        </p:nvSpPr>
        <p:spPr>
          <a:xfrm>
            <a:off x="2980188" y="140197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Закаливание и регулярные занятия спортом укрепляют иммунитет и улучшают работу дыхательной системы, снижая риск заболеваний.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980188" y="2564650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Избегание курения и проветривание помещений помогают защитить дыхательные пути от вредных воздействий и вирусов.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980188" y="372732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Своевременное лечение простудных заболеваний и соблюдение личной гигиены уменьшают вероятность заражения инфекциями дыхательных путей.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92916" y="1600705"/>
            <a:ext cx="559500" cy="4973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02871" y="3158107"/>
            <a:ext cx="559500" cy="447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78987" y="1652893"/>
            <a:ext cx="505800" cy="505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820178" y="3121499"/>
            <a:ext cx="559500" cy="497333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Удивительные факты о дыхательной системе человека
</a:t>
            </a:r>
            <a:endParaRPr lang="en-US" sz="2704" dirty="0"/>
          </a:p>
        </p:txBody>
      </p:sp>
      <p:sp>
        <p:nvSpPr>
          <p:cNvPr id="14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5" name="Text 2"/>
          <p:cNvSpPr txBox="1"/>
          <p:nvPr/>
        </p:nvSpPr>
        <p:spPr>
          <a:xfrm>
            <a:off x="2328167" y="1354867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дыхательных путей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длина дыхательных путей человека составляет около 1500 километров, что обеспечивает эффективное проведение воздуха к легким.
</a:t>
            </a:r>
            <a:endParaRPr lang="en-US" sz="981" dirty="0"/>
          </a:p>
        </p:txBody>
      </p:sp>
      <p:sp>
        <p:nvSpPr>
          <p:cNvPr id="16" name="Text 3"/>
          <p:cNvSpPr txBox="1"/>
          <p:nvPr/>
        </p:nvSpPr>
        <p:spPr>
          <a:xfrm>
            <a:off x="3038122" y="2887403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Вместимость легких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Легкие способны вместить до 6 литров воздуха, что позволяет организму получать достаточно кислорода при глубоком вдохе.
</a:t>
            </a:r>
            <a:endParaRPr lang="en-US" sz="981" dirty="0"/>
          </a:p>
        </p:txBody>
      </p:sp>
      <p:sp>
        <p:nvSpPr>
          <p:cNvPr id="17" name="Text 4"/>
          <p:cNvSpPr txBox="1"/>
          <p:nvPr/>
        </p:nvSpPr>
        <p:spPr>
          <a:xfrm>
            <a:off x="6587388" y="1411289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поверхности альвеол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Поверхность всех альвеол вместе составляет примерно 70 квадратных метров, сравнимо с площадью теннисного корта, что увеличивает обмен газов.
</a:t>
            </a:r>
            <a:endParaRPr lang="en-US" sz="981" dirty="0"/>
          </a:p>
        </p:txBody>
      </p:sp>
      <p:sp>
        <p:nvSpPr>
          <p:cNvPr id="18" name="Text 5"/>
          <p:cNvSpPr txBox="1"/>
          <p:nvPr/>
        </p:nvSpPr>
        <p:spPr>
          <a:xfrm>
            <a:off x="6955429" y="2875662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воздуха при кашле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выдыхаемого воздуха при кашле достигает 100 км/ч, что помогает эффективно удалять из дыхательных путей раздражители.
</a:t>
            </a:r>
            <a:endParaRPr lang="en-US" sz="98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28100" y="978525"/>
            <a:ext cx="5287800" cy="23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6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дыхательной системы для здоровья
</a:t>
            </a:r>
            <a:pPr algn="ctr" indent="0" marL="0">
              <a:lnSpc>
                <a:spcPct val="90000"/>
              </a:lnSpc>
              <a:buNone/>
            </a:pPr>
            <a:r>
              <a:rPr lang="en-US" sz="36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Дыхательная система обеспечивает жизненно важные процессы, поддерживая кислородный обмен и удаление углекислого газа, что необходимо для здоровья и жизнедеятельности организма.
</a:t>
            </a:r>
            <a:endParaRPr lang="en-US" sz="366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2026-05-09T13:18:49Z</dcterms:created>
  <dcterms:modified xsi:type="dcterms:W3CDTF">2026-05-09T13:18:49Z</dcterms:modified>
</cp:coreProperties>
</file>