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1679" y="-15625"/>
            <a:ext cx="4151742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0525" y="342150"/>
            <a:ext cx="3771900" cy="3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80525" y="1702063"/>
            <a:ext cx="45285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Графические средства выразительности в русском языке: как оформление текста создаёт смысл
</a:t>
            </a:r>
            <a:pPr algn="l" indent="0" marL="0">
              <a:lnSpc>
                <a:spcPct val="90000"/>
              </a:lnSpc>
              <a:buNone/>
            </a:pPr>
            <a:r>
              <a:rPr lang="en-US" sz="17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оформление текста передаёт интонацию, эмоции и главное мысль.
</a:t>
            </a:r>
            <a:endParaRPr lang="en-US" sz="2984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41217" y="683550"/>
            <a:ext cx="3989866" cy="3888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9351" y="634450"/>
            <a:ext cx="38964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письменной речи нужно графическое оформление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22225" y="2453325"/>
            <a:ext cx="3490800" cy="19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устной речи нас выручают голос, паузы, жесты и мимика. В письменной речи их заменяют знаки препинания, заглавные буквы, выделение слов и расположение текста на странице.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47025" y="4237225"/>
            <a:ext cx="7887900" cy="55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входит в графические средства выразительности
</a:t>
            </a:r>
            <a:endParaRPr lang="en-US" sz="2284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37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и шрифт
</a:t>
            </a:r>
            <a:pPr algn="l" indent="0" marL="0">
              <a:lnSpc>
                <a:spcPct val="115000"/>
              </a:lnSpc>
              <a:buNone/>
            </a:pPr>
            <a:r>
              <a:rPr lang="en-US" sz="5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Заглавные и строчные буквы, курсив, разрядка и особое начертание помогают выделять важное, показывать названия, имена собственные и авторский акцент.
</a:t>
            </a:r>
            <a:endParaRPr lang="en-US" sz="901" dirty="0"/>
          </a:p>
        </p:txBody>
      </p:sp>
      <p:sp>
        <p:nvSpPr>
          <p:cNvPr id="12" name="Text 3"/>
          <p:cNvSpPr txBox="1"/>
          <p:nvPr/>
        </p:nvSpPr>
        <p:spPr>
          <a:xfrm>
            <a:off x="25428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Пунктуация
</a:t>
            </a:r>
            <a:pPr algn="l" indent="0" marL="0">
              <a:lnSpc>
                <a:spcPct val="115000"/>
              </a:lnSpc>
              <a:buNone/>
            </a:pPr>
            <a:r>
              <a:rPr lang="en-US" sz="5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Многоточие, тире, двоеточие, кавычки, скобки, вопросительный и восклицательный знаки не только разделяют текст, но и передают интонацию, паузы и смысловые связи.
</a:t>
            </a:r>
            <a:endParaRPr lang="en-US" sz="873" dirty="0"/>
          </a:p>
        </p:txBody>
      </p:sp>
      <p:sp>
        <p:nvSpPr>
          <p:cNvPr id="13" name="Text 4"/>
          <p:cNvSpPr txBox="1"/>
          <p:nvPr/>
        </p:nvSpPr>
        <p:spPr>
          <a:xfrm>
            <a:off x="47519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текста
</a:t>
            </a:r>
            <a:pPr algn="l" indent="0" marL="0">
              <a:lnSpc>
                <a:spcPct val="115000"/>
              </a:lnSpc>
              <a:buNone/>
            </a:pPr>
            <a:r>
              <a:rPr lang="en-US" sz="5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Абзацы, переносы строк и расположение фраз делают текст удобным для чтения и помогают увидеть, где начинается новая мысль или смысловой отрезок.
</a:t>
            </a:r>
            <a:endParaRPr lang="en-US" sz="988" dirty="0"/>
          </a:p>
        </p:txBody>
      </p:sp>
      <p:sp>
        <p:nvSpPr>
          <p:cNvPr id="14" name="Text 5"/>
          <p:cNvSpPr txBox="1"/>
          <p:nvPr/>
        </p:nvSpPr>
        <p:spPr>
          <a:xfrm>
            <a:off x="69610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Смысловое выделение
</a:t>
            </a:r>
            <a:pPr algn="l" indent="0" marL="0">
              <a:lnSpc>
                <a:spcPct val="115000"/>
              </a:lnSpc>
              <a:buNone/>
            </a:pPr>
            <a:r>
              <a:rPr lang="en-US" sz="5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Графические приёмы подсказывают, что в сообщении главное, что является цитатой, а где автор хочет создать эмоциональное или выразительное впечатление.
</a:t>
            </a:r>
            <a:endParaRPr lang="en-US" sz="916" dirty="0"/>
          </a:p>
        </p:txBody>
      </p:sp>
      <p:sp>
        <p:nvSpPr>
          <p:cNvPr id="15" name="Text 6"/>
          <p:cNvSpPr txBox="1"/>
          <p:nvPr/>
        </p:nvSpPr>
        <p:spPr>
          <a:xfrm>
            <a:off x="333750" y="3325200"/>
            <a:ext cx="83985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и восприятие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этим средствам один и тот же текст можно прочитать по-разному: спокойно, торжественно, тревожно или с явным эмоциональным напряжением.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графические средства чаще всего создают выразительность текста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показывает, какие приёмы чаще всего замечает читатель в первую очередь.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Главную роль играют пунктуация и способы выделения слов: именно они быстрее всего меняют тон и смысл текста.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 школьной теме «Графические средства выразительности»; доли заданы в учебном примере для наглядности.
</a:t>
            </a:r>
            <a:endParaRPr lang="en-US" sz="654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75" y="1510607"/>
            <a:ext cx="2272200" cy="14800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41875" y="1510607"/>
            <a:ext cx="2272200" cy="14800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4475" y="1510607"/>
            <a:ext cx="2272200" cy="14800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903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одном и том же предложении слово может остаться незаметным или сразу стать главным. Достаточно выделить его курсивом, разрядкой или другим шрифтом, и читатель иначе расставит смысловые акценты.
</a:t>
            </a:r>
            <a:endParaRPr lang="en-US" sz="961" dirty="0"/>
          </a:p>
        </p:txBody>
      </p:sp>
      <p:sp>
        <p:nvSpPr>
          <p:cNvPr id="12" name="Text 3"/>
          <p:cNvSpPr txBox="1"/>
          <p:nvPr/>
        </p:nvSpPr>
        <p:spPr>
          <a:xfrm>
            <a:off x="5903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Обычная фраза и важный акцент
</a:t>
            </a:r>
            <a:endParaRPr lang="en-US" sz="1375" dirty="0"/>
          </a:p>
        </p:txBody>
      </p:sp>
      <p:sp>
        <p:nvSpPr>
          <p:cNvPr id="13" name="Text 4"/>
          <p:cNvSpPr txBox="1"/>
          <p:nvPr/>
        </p:nvSpPr>
        <p:spPr>
          <a:xfrm>
            <a:off x="34929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Заглавная буква сразу показывает начало предложения или имя собственное. В тексте она помогает не только соблюдать правило, но и быстро ориентироваться: где название, где человек, где город или событие.
</a:t>
            </a:r>
            <a:endParaRPr lang="en-US" sz="920" dirty="0"/>
          </a:p>
        </p:txBody>
      </p:sp>
      <p:sp>
        <p:nvSpPr>
          <p:cNvPr id="14" name="Text 5"/>
          <p:cNvSpPr txBox="1"/>
          <p:nvPr/>
        </p:nvSpPr>
        <p:spPr>
          <a:xfrm>
            <a:off x="34929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заглавная буква
</a:t>
            </a:r>
            <a:endParaRPr lang="en-US" sz="1375" dirty="0"/>
          </a:p>
        </p:txBody>
      </p:sp>
      <p:sp>
        <p:nvSpPr>
          <p:cNvPr id="15" name="Text 6"/>
          <p:cNvSpPr txBox="1"/>
          <p:nvPr/>
        </p:nvSpPr>
        <p:spPr>
          <a:xfrm>
            <a:off x="63955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обычной строке одно слово подчеркнуть графически, оно начинает звучать сильнее. Такой приём часто используют в заголовках, цитатах и авторских пояснениях, чтобы направить внимание читателя.
</a:t>
            </a:r>
            <a:endParaRPr lang="en-US" sz="952" dirty="0"/>
          </a:p>
        </p:txBody>
      </p:sp>
      <p:sp>
        <p:nvSpPr>
          <p:cNvPr id="16" name="Text 7"/>
          <p:cNvSpPr txBox="1"/>
          <p:nvPr/>
        </p:nvSpPr>
        <p:spPr>
          <a:xfrm>
            <a:off x="63955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оформление меняет впечатление
</a:t>
            </a:r>
            <a:endParaRPr lang="en-US" sz="1375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Заглавная буква, шрифт и выделение слова
</a:t>
            </a:r>
            <a:endParaRPr lang="en-US" sz="314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464925" y="283525"/>
            <a:ext cx="82674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препинания как графический способ передачи интонации
</a:t>
            </a:r>
            <a:endParaRPr lang="en-US" sz="1900" dirty="0"/>
          </a:p>
        </p:txBody>
      </p:sp>
      <p:sp>
        <p:nvSpPr>
          <p:cNvPr id="11" name="Text 2"/>
          <p:cNvSpPr txBox="1"/>
          <p:nvPr/>
        </p:nvSpPr>
        <p:spPr>
          <a:xfrm>
            <a:off x="693046" y="1893475"/>
            <a:ext cx="239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Вопросительный знак сообщает не только о вопросе, но и о поиске ответа. Он делает фразу открытой и заставляет читателя ожидать продолжения мысли.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93046" y="3736775"/>
            <a:ext cx="239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Восклицательный знак передаёт удивление, радость, приказ или сильное чувство. Он резко усиливает интонацию и делает высказывание более напряжённым и выразительным.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500650" y="1893475"/>
            <a:ext cx="239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Незавершённость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Многоточие показывает паузу, недосказанность или внутреннее волнение. Оно помогает передать состояние, когда мысль будто остановилась на полуслове.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500650" y="3761825"/>
            <a:ext cx="239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частей
</a:t>
            </a:r>
            <a:pPr algn="l" indent="0" marL="0">
              <a:lnSpc>
                <a:spcPct val="100000"/>
              </a:lnSpc>
              <a:buNone/>
            </a:pPr>
            <a:r>
              <a:rPr lang="en-US" sz="6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Тире и двоеточие помогают точно показать отношения между частями предложения: пояснение, противопоставление, причину или вывод. Благодаря этому текст становится яснее.
</a:t>
            </a:r>
            <a:endParaRPr lang="en-US" sz="1166" dirty="0"/>
          </a:p>
        </p:txBody>
      </p:sp>
      <p:sp>
        <p:nvSpPr>
          <p:cNvPr id="15" name="Text 6"/>
          <p:cNvSpPr txBox="1"/>
          <p:nvPr/>
        </p:nvSpPr>
        <p:spPr>
          <a:xfrm>
            <a:off x="6313225" y="2715750"/>
            <a:ext cx="239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Чёткий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фрагмент с разными знаками звучит по-разному. Пунктуация не украшает текст случайно, а управляет его ритмом и интонацией.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3663" y="2035611"/>
            <a:ext cx="3812100" cy="1653779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74850" y="770375"/>
            <a:ext cx="5930100" cy="5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графических средств и их функций в тексте
</a:t>
            </a:r>
            <a:endParaRPr lang="en-US" sz="2026" dirty="0"/>
          </a:p>
        </p:txBody>
      </p:sp>
      <p:sp>
        <p:nvSpPr>
          <p:cNvPr id="7" name="Text 1"/>
          <p:cNvSpPr txBox="1"/>
          <p:nvPr/>
        </p:nvSpPr>
        <p:spPr>
          <a:xfrm>
            <a:off x="955850" y="1924450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разные элементы оформления влияют на смысл и чтение.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955850" y="3098925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краткие примеры показывают: графические средства не просто оформляют текст, а помогают передать отношение автора к высказыванию.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974850" y="4410350"/>
            <a:ext cx="27021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21906" y="1387800"/>
            <a:ext cx="234413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21344" y="1387800"/>
            <a:ext cx="301388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90275" y="1387800"/>
            <a:ext cx="200925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0433" y="435725"/>
            <a:ext cx="58068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Кавычки, скобки и их выразительные возможности
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1322663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Кавычки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Кавычки выделяют прямую речь, цитаты, названия произведений и словосочетания в условном или ироническом значении. Они помогают точно показать, где звучит чужая мысль.
</a:t>
            </a:r>
            <a:endParaRPr lang="en-US" sz="1300" dirty="0"/>
          </a:p>
        </p:txBody>
      </p:sp>
      <p:sp>
        <p:nvSpPr>
          <p:cNvPr id="12" name="Text 2"/>
          <p:cNvSpPr txBox="1"/>
          <p:nvPr/>
        </p:nvSpPr>
        <p:spPr>
          <a:xfrm>
            <a:off x="3555587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Скобки как уточнение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Скобки добавляют пояснение, дополнительную деталь или уточнение, не разрушая основную мысль. Благодаря им текст остаётся логичным и при этом становится точнее.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5874288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Выразительность и точность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знаки полезны не только в учебных текстах. Они помогают автору аккуратно отделить пояснение от основной фразы и сделать чтение более удобным.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3700" y="3416654"/>
            <a:ext cx="8628900" cy="13566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434800" y="2153695"/>
            <a:ext cx="1739700" cy="10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Пауза в переживании
</a:t>
            </a:r>
            <a:pPr algn="l" indent="0" marL="0">
              <a:lnSpc>
                <a:spcPct val="115000"/>
              </a:lnSpc>
              <a:buNone/>
            </a:pPr>
            <a:r>
              <a:rPr lang="en-US" sz="5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Многоточие часто появляется там, где герой не может или не хочет договорить. Оно передаёт эмоциональную паузу и ощущение незавершённой мысли.
</a:t>
            </a:r>
            <a:endParaRPr lang="en-US" sz="979" dirty="0"/>
          </a:p>
        </p:txBody>
      </p:sp>
      <p:sp>
        <p:nvSpPr>
          <p:cNvPr id="11" name="Text 2"/>
          <p:cNvSpPr txBox="1"/>
          <p:nvPr/>
        </p:nvSpPr>
        <p:spPr>
          <a:xfrm>
            <a:off x="2643900" y="2142013"/>
            <a:ext cx="17397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Резкий поворот
</a:t>
            </a:r>
            <a:pPr algn="l" indent="0" marL="0">
              <a:lnSpc>
                <a:spcPct val="115000"/>
              </a:lnSpc>
              <a:buNone/>
            </a:pPr>
            <a:r>
              <a:rPr lang="en-US" sz="5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Тире помогает быстро переключить внимание читателя. Оно может обозначать противопоставление, неожиданный вывод или пояснение, которое меняет ход фразы.
</a:t>
            </a:r>
            <a:endParaRPr lang="en-US" sz="899" dirty="0"/>
          </a:p>
        </p:txBody>
      </p:sp>
      <p:sp>
        <p:nvSpPr>
          <p:cNvPr id="12" name="Text 3"/>
          <p:cNvSpPr txBox="1"/>
          <p:nvPr/>
        </p:nvSpPr>
        <p:spPr>
          <a:xfrm>
            <a:off x="4853000" y="2142013"/>
            <a:ext cx="17397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Скрытый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5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художественном тексте недосказанность делает речь глубже. Читатель сам достраивает смысл, поэтому знак препинания становится частью образа и настроения.
</a:t>
            </a:r>
            <a:endParaRPr lang="en-US" sz="989" dirty="0"/>
          </a:p>
        </p:txBody>
      </p:sp>
      <p:sp>
        <p:nvSpPr>
          <p:cNvPr id="13" name="Text 4"/>
          <p:cNvSpPr txBox="1"/>
          <p:nvPr/>
        </p:nvSpPr>
        <p:spPr>
          <a:xfrm>
            <a:off x="7062100" y="2142013"/>
            <a:ext cx="17397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фрагмента
</a:t>
            </a:r>
            <a:pPr algn="l" indent="0" marL="0">
              <a:lnSpc>
                <a:spcPct val="115000"/>
              </a:lnSpc>
              <a:buNone/>
            </a:pPr>
            <a:r>
              <a:rPr lang="en-US" sz="5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короткая строка с разными знаками звучит по-разному. Один вариант кажется спокойным, другой — тревожным или драматичным, хотя слова остаются теми же.
</a:t>
            </a:r>
            <a:endParaRPr lang="en-US" sz="989" dirty="0"/>
          </a:p>
        </p:txBody>
      </p:sp>
      <p:sp>
        <p:nvSpPr>
          <p:cNvPr id="14" name="Text 5"/>
          <p:cNvSpPr txBox="1"/>
          <p:nvPr/>
        </p:nvSpPr>
        <p:spPr>
          <a:xfrm>
            <a:off x="547025" y="586225"/>
            <a:ext cx="81078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Многоточие, тире и пауза в художественном тексте
</a:t>
            </a:r>
            <a:endParaRPr lang="en-US" sz="2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графические средства создают выразительный письменный текст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выбора оформления показывают, как автор уточняет смысл и интонацию текста.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7025" y="111975"/>
            <a:ext cx="7887900" cy="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Абзац и расположение текста на странице
</a:t>
            </a:r>
            <a:endParaRPr lang="en-US" sz="1900" dirty="0"/>
          </a:p>
        </p:txBody>
      </p:sp>
      <p:sp>
        <p:nvSpPr>
          <p:cNvPr id="8" name="Text 1"/>
          <p:cNvSpPr txBox="1"/>
          <p:nvPr/>
        </p:nvSpPr>
        <p:spPr>
          <a:xfrm>
            <a:off x="1213850" y="1116675"/>
            <a:ext cx="1938300" cy="14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Смысловое деление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Абзац помогает увидеть, где одна мысль заканчивается и начинается другая. Благодаря этому текст легче воспринимать целиком и не терять ход рассуждения.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986800" y="1116675"/>
            <a:ext cx="1938300" cy="14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Длинные абзацы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Развёрнутый абзац подходит для подробного объяснения, описания или рассуждения. Он создаёт более спокойное звучание и помогает раскрыть тему последовательно.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252750" y="3495625"/>
            <a:ext cx="1938300" cy="14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абзацы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абзацы делают чтение быстрее и придают речи более живой, динамичный ритм. Их часто используют там, где важны смена действий и напряжение.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715375" y="3495625"/>
            <a:ext cx="1938300" cy="14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Оформление страницы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Отступ, перенос строки и расположение строк на странице визуально упорядочивают текст. Это делает его удобнее для чтения и подчёркивает структуру высказывания.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разные знаки меняют интонацию одного и того же высказывания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короткая фраза может звучать по-разному, если заменить знак в конце или выделить нужное слово.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интонацию задают знаки препинания и выделение слов: они сильнее всего меняют восприятие одного и того же текста.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материалу о графических средствах выразительности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01531" y="1844204"/>
            <a:ext cx="301388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38050" y="1844204"/>
            <a:ext cx="267900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57825" y="1844204"/>
            <a:ext cx="267900" cy="26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92150" y="127825"/>
            <a:ext cx="3712200" cy="10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Графические средства в тексте учебника, стихотворения и объявления
</a:t>
            </a:r>
            <a:endParaRPr lang="en-US" sz="2063" dirty="0"/>
          </a:p>
        </p:txBody>
      </p:sp>
      <p:sp>
        <p:nvSpPr>
          <p:cNvPr id="12" name="Text 1"/>
          <p:cNvSpPr txBox="1"/>
          <p:nvPr/>
        </p:nvSpPr>
        <p:spPr>
          <a:xfrm>
            <a:off x="137292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учебном тексте графика помогает быстро увидеть правило, термин и пример. Выделение делает материал более понятным и облегчает поиск нужной информации.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3692700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стихотворении важны переносы, строфы и расположение строк. Они поддерживают ритм, помогают почувствовать паузу и делают чтение более выразительным.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601247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Объявление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объявлении крупный шрифт, короткие строки и восклицательный знак сразу привлекают внимание. Такой способ оформления помогает быстро заметить главное сообщение.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51900" y="1615825"/>
            <a:ext cx="3150600" cy="183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видов оформления особенно часто используют для привлечения внимания к слову или фразе.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5051900" y="3686392"/>
            <a:ext cx="31506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школьным примерам учебных, художественных и рекламных текстов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9750" y="2212700"/>
            <a:ext cx="34407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столько привычных приёмов чаще всего заметно меняют восприятие текста: прописные буквы, разрядка, курсив, повтор букв и необычное расположение слов.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72050" y="1289291"/>
            <a:ext cx="3274800" cy="242731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42975" y="1289568"/>
            <a:ext cx="3274800" cy="235056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28050" y="211800"/>
            <a:ext cx="7887900" cy="73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Графические средства в прямой речи и цитатах
</a:t>
            </a:r>
            <a:endParaRPr lang="en-US" sz="2881" dirty="0"/>
          </a:p>
        </p:txBody>
      </p:sp>
      <p:sp>
        <p:nvSpPr>
          <p:cNvPr id="8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972050" y="4106822"/>
            <a:ext cx="32748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Ученица вставила в сочинение точную цитату из книги. Благодаря кавычкам и аккуратному оформлению она сохранила авторскую мысль и не смешала её со своим комментарием. Появилась ясность, где мнение героя, а где вывод автора.
</a:t>
            </a:r>
            <a:endParaRPr lang="en-US" sz="784" dirty="0"/>
          </a:p>
        </p:txBody>
      </p:sp>
      <p:sp>
        <p:nvSpPr>
          <p:cNvPr id="11" name="Text 4"/>
          <p:cNvSpPr txBox="1"/>
          <p:nvPr/>
        </p:nvSpPr>
        <p:spPr>
          <a:xfrm>
            <a:off x="4972051" y="3837575"/>
            <a:ext cx="3274800" cy="2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Цитата в сочинении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942975" y="4106822"/>
            <a:ext cx="32748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записал на доске короткий диалог из рассказа. Кавычки, тире и слова автора сразу показали, кто говорит и где звучит чужая реплика. Текст стал похож на живую сцену, которую можно услышать глазами.
</a:t>
            </a:r>
            <a:endParaRPr lang="en-US" sz="784" dirty="0"/>
          </a:p>
        </p:txBody>
      </p:sp>
      <p:sp>
        <p:nvSpPr>
          <p:cNvPr id="13" name="Text 6"/>
          <p:cNvSpPr txBox="1"/>
          <p:nvPr/>
        </p:nvSpPr>
        <p:spPr>
          <a:xfrm>
            <a:off x="942976" y="3837575"/>
            <a:ext cx="3274800" cy="2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на полях тетради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4613" y="1755969"/>
            <a:ext cx="3812100" cy="210226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графические средства встречаются чаще всего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50475" y="1695850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оформление текста зависит от его типа и задачи.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650475" y="3022725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типах речи графика не украшает текст случайно, а помогает точнее передать смысл, тон и важные детали.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29225" y="4402625"/>
            <a:ext cx="37029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 текстов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4700" y="181525"/>
            <a:ext cx="82071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один и тот же текст меняется при разном оформлении
</a:t>
            </a:r>
            <a:endParaRPr lang="en-US" sz="1900" dirty="0"/>
          </a:p>
        </p:txBody>
      </p:sp>
      <p:sp>
        <p:nvSpPr>
          <p:cNvPr id="9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17625" y="2141725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Нейтральный вариант
</a:t>
            </a:r>
            <a:pPr algn="l" indent="0" marL="0">
              <a:lnSpc>
                <a:spcPct val="100000"/>
              </a:lnSpc>
              <a:buNone/>
            </a:pPr>
            <a:r>
              <a:rPr lang="en-US" sz="6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Обычная точка делает высказывание спокойным и завершённым. Такой вариант подходит для сообщения факта, когда автор не подчёркивает эмоции и не требует особой реакции.
</a:t>
            </a:r>
            <a:endParaRPr lang="en-US" sz="1076" dirty="0"/>
          </a:p>
        </p:txBody>
      </p:sp>
      <p:sp>
        <p:nvSpPr>
          <p:cNvPr id="11" name="Text 3"/>
          <p:cNvSpPr txBox="1"/>
          <p:nvPr/>
        </p:nvSpPr>
        <p:spPr>
          <a:xfrm>
            <a:off x="5260675" y="2137150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Пауза и недосказанность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Многоточие меняет звучание фразы: появляется остановка, сомнение или внутреннее волнение. Читатель чувствует, что мысль не закончена полностью.
</a:t>
            </a:r>
            <a:endParaRPr lang="en-US" sz="1121" dirty="0"/>
          </a:p>
        </p:txBody>
      </p:sp>
      <p:sp>
        <p:nvSpPr>
          <p:cNvPr id="12" name="Text 4"/>
          <p:cNvSpPr txBox="1"/>
          <p:nvPr/>
        </p:nvSpPr>
        <p:spPr>
          <a:xfrm>
            <a:off x="1217625" y="3367825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Резкое выделение
</a:t>
            </a:r>
            <a:pPr algn="l" indent="0" marL="0">
              <a:lnSpc>
                <a:spcPct val="100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Тире способно разделить части высказывания и сделать смысловой переход более заметным. Фраза звучит чётче, а иногда и более торжественно или решительно.
</a:t>
            </a:r>
            <a:endParaRPr lang="en-US" sz="1110" dirty="0"/>
          </a:p>
        </p:txBody>
      </p:sp>
      <p:sp>
        <p:nvSpPr>
          <p:cNvPr id="13" name="Text 5"/>
          <p:cNvSpPr txBox="1"/>
          <p:nvPr/>
        </p:nvSpPr>
        <p:spPr>
          <a:xfrm>
            <a:off x="5260675" y="3367825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Смысловой акцент
</a:t>
            </a:r>
            <a:pPr algn="l" indent="0" marL="0">
              <a:lnSpc>
                <a:spcPct val="100000"/>
              </a:lnSpc>
              <a:buNone/>
            </a:pPr>
            <a:r>
              <a:rPr lang="en-US" sz="6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Курсив или заглавная буква выделяют главное слово и смещают внимание читателя. Из-за этого один и тот же текст может восприниматься совсем по-разному.
</a:t>
            </a:r>
            <a:endParaRPr lang="en-US" sz="116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графические средства для собственного текста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подобрать оформление по цели, жанру и нормам русского языка.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47025" y="4237225"/>
            <a:ext cx="7887900" cy="55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использовании графических средств
</a:t>
            </a:r>
            <a:endParaRPr lang="en-US" sz="2203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37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много восклицаний
</a:t>
            </a:r>
            <a:pPr algn="l" indent="0" marL="0">
              <a:lnSpc>
                <a:spcPct val="115000"/>
              </a:lnSpc>
              <a:buNone/>
            </a:pPr>
            <a:r>
              <a:rPr lang="en-US" sz="5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Избыточные восклицательные знаки делают текст шумным и утомительным. Вместо выразительности появляется ощущение небрежности, а важная мысль теряется среди эмоций.
</a:t>
            </a:r>
            <a:endParaRPr lang="en-US" sz="873" dirty="0"/>
          </a:p>
        </p:txBody>
      </p:sp>
      <p:sp>
        <p:nvSpPr>
          <p:cNvPr id="12" name="Text 3"/>
          <p:cNvSpPr txBox="1"/>
          <p:nvPr/>
        </p:nvSpPr>
        <p:spPr>
          <a:xfrm>
            <a:off x="25428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Неверная прямая речь
</a:t>
            </a:r>
            <a:pPr algn="l" indent="0" marL="0">
              <a:lnSpc>
                <a:spcPct val="115000"/>
              </a:lnSpc>
              <a:buNone/>
            </a:pPr>
            <a:r>
              <a:rPr lang="en-US" sz="5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перепутать кавычки, тире и слова автора, читателю трудно понять, кто говорит. Такое оформление нарушает правила и ломает структуру диалога.
</a:t>
            </a:r>
            <a:endParaRPr lang="en-US" sz="1002" dirty="0"/>
          </a:p>
        </p:txBody>
      </p:sp>
      <p:sp>
        <p:nvSpPr>
          <p:cNvPr id="13" name="Text 4"/>
          <p:cNvSpPr txBox="1"/>
          <p:nvPr/>
        </p:nvSpPr>
        <p:spPr>
          <a:xfrm>
            <a:off x="47519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Лишние кавычки
</a:t>
            </a:r>
            <a:pPr algn="l" indent="0" marL="0">
              <a:lnSpc>
                <a:spcPct val="115000"/>
              </a:lnSpc>
              <a:buNone/>
            </a:pPr>
            <a:r>
              <a:rPr lang="en-US" sz="5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Кавычки ставят не для украшения, а по смыслу. Лишнее выделение создаёт путаницу и может изменить значение слова или названия.
</a:t>
            </a:r>
            <a:endParaRPr lang="en-US" sz="1002" dirty="0"/>
          </a:p>
        </p:txBody>
      </p:sp>
      <p:sp>
        <p:nvSpPr>
          <p:cNvPr id="14" name="Text 5"/>
          <p:cNvSpPr txBox="1"/>
          <p:nvPr/>
        </p:nvSpPr>
        <p:spPr>
          <a:xfrm>
            <a:off x="69610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Случайные заглавные буквы
</a:t>
            </a:r>
            <a:pPr algn="l" indent="0" marL="0">
              <a:lnSpc>
                <a:spcPct val="115000"/>
              </a:lnSpc>
              <a:buNone/>
            </a:pPr>
            <a:r>
              <a:rPr lang="en-US" sz="5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Необоснованная прописная буква выглядит как ошибка. Она отвлекает внимание, мешает читать текст и не помогает передать нужный оттенок смысла.
</a:t>
            </a:r>
            <a:endParaRPr lang="en-US" sz="971" dirty="0"/>
          </a:p>
        </p:txBody>
      </p:sp>
      <p:sp>
        <p:nvSpPr>
          <p:cNvPr id="15" name="Text 6"/>
          <p:cNvSpPr txBox="1"/>
          <p:nvPr/>
        </p:nvSpPr>
        <p:spPr>
          <a:xfrm>
            <a:off x="333750" y="3325200"/>
            <a:ext cx="83985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Перегрузка выделением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курсив, разрядка и подчёркивание используются слишком часто, текст становится тяжёлым для восприятия. Выделение должно помогать, а не мешать.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6675" y="229750"/>
            <a:ext cx="6234000" cy="9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Графические средства делают текст живым и точным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2779975" y="1905000"/>
            <a:ext cx="3832200" cy="13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Грамотное оформление помогает не только красиво записать мысль, но и точно передать её смысл, интонацию и настроение. Именно поэтому графические средства важны в любом письменном тексте.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2026-05-29T06:59:32Z</dcterms:created>
  <dcterms:modified xsi:type="dcterms:W3CDTF">2026-05-29T06:59:32Z</dcterms:modified>
</cp:coreProperties>
</file>