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— это сложная, саморегулирующаяся биологическая система с ключевыми признаками жизни.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как биологическая система: ключевые темы и современный взгляд
</a:t>
            </a:r>
            <a:endParaRPr lang="en-US" sz="280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основы понятия организма
</a:t>
            </a:r>
            <a:endParaRPr lang="en-US" sz="2827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«организм» сформировалось в трудах Линнея, Дарвина и Вернадского, заложив основы системного подхода в биологии XX века, раскрывающего сложность живых систем.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организма и основные признаки жизни
</a:t>
            </a:r>
            <a:endParaRPr lang="en-US" sz="2065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представляет собой самостоятельную биологическую систему с обменом веществ, ростом, развитием и способностью к воспроизведению.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функции включают раздражимость, гомеостаз и адаптивность, обеспечивая стабильность внутренней среды и реакцию на внешние раздражители.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организма уровневого типа предусматривает сложное управление процессами для поддержания целостности и жизнедеятельности.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организации живого: от молекулы к экосистеме
</a:t>
            </a:r>
            <a:endParaRPr lang="en-US" sz="2396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биологических уровней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молекулярного до экосистемного уровня каждый представляет уникальные элементы и процессы, формирующие сложные биологические структуры.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и регулирование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регуляции связывают все уровни в единую систему, обеспечивая взаимодействие и адаптацию в изменяющейся среде.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Структурная организация организма человека: диаграмма уровней
</a:t>
            </a:r>
            <a:endParaRPr lang="en-US" sz="1901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каждом уровне структура выполняет специальные функции, вместе поддерживая сложный обмен веществ и процессов жизнедеятельности.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клеток по количеству подчеркивает их важность как базового элемента организма.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исследования, 2023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непрерывно обменивается веществами с окружающей средой, что обеспечивает поступление необходимых ресурсов.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Энергия, получаемая из пищи или света, преобразуется и расходуется на жизненно важные процессы и рост.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Выведение продуктов обмена и токсинов поддерживает внутреннюю среду на оптимальном уровне.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систем позволяет адаптироваться к изменениям среды, сохраняя функциональность и устойчивость.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как открытая система: обмен веществ и энергии
</a:t>
            </a:r>
            <a:endParaRPr lang="en-US" sz="226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Гомеостаз: поддержание внутреннего баланса
</a:t>
            </a:r>
            <a:endParaRPr lang="en-US" sz="2777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 обеспечивает стабильность внутренних параметров организма, что необходимо для эффективного функционирования.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концентрация глюкозы и ионный баланс регулируются с помощью нервных и гормональных механизмов.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Обратные связи позволяют корректировать отклонения и быстро восстанавливать нормальное состояние организма.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обратной связи в регуляции гомеостаза
</a:t>
            </a:r>
            <a:endParaRPr lang="en-US" sz="254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восстановления внутреннего равновесия при изменении параметров среды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07434" y="1295150"/>
            <a:ext cx="372281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34919" y="1295150"/>
            <a:ext cx="473813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64325" y="1337300"/>
            <a:ext cx="571500" cy="457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особенности и функции биологических систем
</a:t>
            </a:r>
            <a:endParaRPr lang="en-US" sz="1901" dirty="0"/>
          </a:p>
        </p:txBody>
      </p:sp>
      <p:sp>
        <p:nvSpPr>
          <p:cNvPr id="11" name="Text 2"/>
          <p:cNvSpPr txBox="1"/>
          <p:nvPr/>
        </p:nvSpPr>
        <p:spPr>
          <a:xfrm>
            <a:off x="92892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
</a:t>
            </a:r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5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адаптированы для эффективной транспортировки кислорода благодаря особой форме и содержанию гемоглобина.
</a:t>
            </a:r>
            <a:endParaRPr lang="en-US" sz="1505" dirty="0"/>
          </a:p>
        </p:txBody>
      </p:sp>
      <p:sp>
        <p:nvSpPr>
          <p:cNvPr id="12" name="Text 3"/>
          <p:cNvSpPr txBox="1"/>
          <p:nvPr/>
        </p:nvSpPr>
        <p:spPr>
          <a:xfrm>
            <a:off x="3607350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
</a:t>
            </a:r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обеспечивают передачу электрических импульсов, что обеспечивает быструю реакцию и координацию организма.
</a:t>
            </a:r>
            <a:endParaRPr lang="en-US" sz="1369" dirty="0"/>
          </a:p>
        </p:txBody>
      </p:sp>
      <p:sp>
        <p:nvSpPr>
          <p:cNvPr id="13" name="Text 4"/>
          <p:cNvSpPr txBox="1"/>
          <p:nvPr/>
        </p:nvSpPr>
        <p:spPr>
          <a:xfrm>
            <a:off x="628577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5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клетки обладают способностью сокращаться, обеспечивая движение и поддержание позы тела.
</a:t>
            </a:r>
            <a:endParaRPr lang="en-US" sz="150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дыхательной и кровеносной 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12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обеспечивает поступление кислорода, который кровь доставляет ко всем клеткам организма. Такой обмен поддерживает энергообеспечение тканей и удаление углекислого газа.
</a:t>
            </a:r>
            <a:endParaRPr lang="en-US" sz="1219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и кровеносная системы: совместный процесс
</a:t>
            </a:r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расщепляет пищу до питательных веществ, которые затем всасывают и транспортируют через кровь к клеткам для их питания и регенерации.
</a:t>
            </a:r>
            <a:endParaRPr lang="en-US" sz="1289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 функций для гомеостаза
</a:t>
            </a:r>
            <a:pPr algn="l" indent="0" marL="0">
              <a:lnSpc>
                <a:spcPct val="100000"/>
              </a:lnSpc>
              <a:buNone/>
            </a:pPr>
            <a:r>
              <a:rPr lang="en-US" sz="13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и системы взаимодействуют, регулируя показатели внутренней среды, что позволяет организму быстро адаптироваться к внешним и внутренним изменениям.
</a:t>
            </a:r>
            <a:endParaRPr lang="en-US" sz="1353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Согласованная работа органов и систем в организме
</a:t>
            </a:r>
            <a:endParaRPr lang="en-US" sz="207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5" name="Text 1"/>
          <p:cNvSpPr txBox="1"/>
          <p:nvPr/>
        </p:nvSpPr>
        <p:spPr>
          <a:xfrm>
            <a:off x="6032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влияет на скорость биохимических реакций, обеспечивая оптимальные условия для работы ферментов и поддержания жизнедеятельных процессов в организме.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7296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Освещённость регулирует биологические ритмы, особенно у растений и ночных животных, влияя на активность обмена веществ и процессы фотосинтеза.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560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оказывает влияние на водно-солевой баланс и транспорт веществ, что критично для поддержания гомеостаза в теле.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9824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кислорода и питательных веществ необходимы для производства энергии, роста и восстановления; организм адаптируется к изменениям этих факторов для выживания.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окружающей среды и факторов обмена веществ
</a:t>
            </a:r>
            <a:endParaRPr lang="en-US" sz="244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000" y="976396"/>
            <a:ext cx="4144200" cy="185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9400" y="981115"/>
            <a:ext cx="4118700" cy="18542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850" y="3064275"/>
            <a:ext cx="38181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одной клетке: автономия одноклеточных
</a:t>
            </a:r>
            <a:pPr algn="ctr" indent="0" marL="0">
              <a:lnSpc>
                <a:spcPct val="100000"/>
              </a:lnSpc>
              <a:buNone/>
            </a:pPr>
            <a:r>
              <a:rPr lang="en-US" sz="1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существа, такие как бактерии и амёбы, выполняют все жизненные функции внутри одной клетки. Это позволяет им быстро реагировать на изменения среды и выполнять полный жизненный цикл самостоятельно.
</a:t>
            </a:r>
            <a:endParaRPr lang="en-US" sz="1408" dirty="0"/>
          </a:p>
        </p:txBody>
      </p:sp>
      <p:sp>
        <p:nvSpPr>
          <p:cNvPr id="9" name="Text 1"/>
          <p:cNvSpPr txBox="1"/>
          <p:nvPr/>
        </p:nvSpPr>
        <p:spPr>
          <a:xfrm>
            <a:off x="4831350" y="3068900"/>
            <a:ext cx="38181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Многоклеточные: сложное разделение труда
</a:t>
            </a:r>
            <a:pPr algn="ctr" indent="0" marL="0">
              <a:lnSpc>
                <a:spcPct val="100000"/>
              </a:lnSpc>
              <a:buNone/>
            </a:pPr>
            <a:r>
              <a:rPr lang="en-US" sz="1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организмы состоят из многочисленных специализированных клеток, объединённых в ткани и органы. Такая кооперация обеспечивает эффективность и адаптивность, позволяя существовать в разнообразных условиях.
</a:t>
            </a:r>
            <a:endParaRPr lang="en-US" sz="1408" dirty="0"/>
          </a:p>
        </p:txBody>
      </p:sp>
      <p:sp>
        <p:nvSpPr>
          <p:cNvPr id="10" name="Text 2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11" name="Text 3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одноклеточных и многоклеточных организмов
</a:t>
            </a:r>
            <a:endParaRPr lang="en-US" sz="190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940962"/>
            <a:ext cx="4106400" cy="166067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прокариот и эукариот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структурные и функциональные различия между двумя типами клеток, отражая их биологическое разнообразие и эволюционное развитие.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проще и меньше, быстро размножаются, эукариоты имеют сложную структуру и обеспечивают разнообразие форм жизни.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старшей школы, 2023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получают энергию через фотосинтез, преобразуя солнечный свет в химическую энергию, необходимую для роста и развития.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получают энергию из пищи, расщепляя органические вещества в процессе клеточного дыхания для поддержания жизнедеятельности.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биохимические процессы включают гликолиз, который обеспечивает быструю выработку энергии, и клеточное дыхание — более эффективный этап.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энергии расходуется на жизненно важные функции, при этом излишки выделяются в виде тепла, поддерживая температуру тела.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обмен: источники и процессы
</a:t>
            </a:r>
            <a:endParaRPr lang="en-US" sz="285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энергии у человека: потребление и расход
</a:t>
            </a:r>
            <a:endParaRPr lang="en-US" sz="2514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Энергозатраты распределяются в соответствии с активностью и обменными процессами, подчеркивая важность сбалансированного питания и режима.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обмен составляет большую часть энергозатрат, что свидетельствует о постоянной потребности организма в энергии для поддержания базовых функций.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данные по энергетике организма, 2022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987350"/>
            <a:ext cx="3294900" cy="38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Воспроизведение организма и наследование признаков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05700" y="1152300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способствует генетическому разнообразию, что увеличивает приспособляемость популяций к изменяющимся условиям среды.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305700" y="2500091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обеспечивает быстрое увеличение численности организмов с передачей стабильного генетического материала потомкам.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305700" y="3836795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информация хранится в молекулах ДНК, которые передают наследственные признаки и определяют биологические свойства каждого живого организма.
</a:t>
            </a:r>
            <a:endParaRPr lang="en-US" sz="144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Толерантность к температуре: пример выносливости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организмы развивают устойчивость к экстремальным температурам благодаря изменению белков и мембранных структур, что позволяет выживать в разнообразных климатических условиях.
</a:t>
            </a:r>
            <a:endParaRPr lang="en-US" sz="1305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Закаливание как физиологический процесс
</a:t>
            </a:r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воздействие неблагоприятных факторов, таких как холод или жара, способствует усилению защитных функций организма и повышению выносливости к стрессам.
</a:t>
            </a:r>
            <a:endParaRPr lang="en-US" sz="1322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адаптация после перенесённых заболеваний
</a:t>
            </a:r>
            <a:pPr algn="l" indent="0" marL="0">
              <a:lnSpc>
                <a:spcPct val="100000"/>
              </a:lnSpc>
              <a:buNone/>
            </a:pPr>
            <a:r>
              <a:rPr lang="en-US" sz="13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иммунитета основано на запоминании организмом возбудителей, что обеспечивает защиту при повторном контакте с патогеном, снижая риск развития болезни.
</a:t>
            </a:r>
            <a:endParaRPr lang="en-US" sz="1339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адаптации организма к среде
</a:t>
            </a:r>
            <a:endParaRPr lang="en-US" sz="266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работы биологических систем: заболевания
</a:t>
            </a:r>
            <a:endParaRPr lang="en-US" sz="1948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Сахарный диабет возникает из-за нарушений обмена глюкозы, что приводит к повышенному уровню сахара в крови и нарушению энергетического баланса.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Гипертония связана с нарушением регуляции артериального давления, что повышает риск сердечно-сосудистых осложнений и требует постоянного контроля.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Опухоли развиваются вследствие неконтролируемого деления клеток, часто вызванного генетическими мутациями и воздействием внешних факторов среды.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17048" y="948750"/>
            <a:ext cx="3261354" cy="3933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5050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и экосистема: роль в круговороте веществ
</a:t>
            </a:r>
            <a:endParaRPr lang="en-US" sz="2528" dirty="0"/>
          </a:p>
        </p:txBody>
      </p:sp>
      <p:sp>
        <p:nvSpPr>
          <p:cNvPr id="6" name="Text 2"/>
          <p:cNvSpPr txBox="1"/>
          <p:nvPr/>
        </p:nvSpPr>
        <p:spPr>
          <a:xfrm>
            <a:off x="884325" y="1180850"/>
            <a:ext cx="41307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образуют биоценозы, где каждый вид занимает определённый трофический уровень — продуценты, консументы и редуценты, обеспечивая обмен веществ в природе.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84325" y="3277425"/>
            <a:ext cx="41307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и сети создают циркуляцию энергии и веществ, поддерживая устойчивость экосистем и функциональную целостность природных сообществ.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как ключевая биосистема: значение и перспективы
</a:t>
            </a:r>
            <a:pPr algn="l" indent="0" marL="0">
              <a:lnSpc>
                <a:spcPct val="100000"/>
              </a:lnSpc>
              <a:buNone/>
            </a:pPr>
            <a:r>
              <a:rPr lang="en-US" sz="22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организма как сложной системы открывает новые горизонты в науке, укрепляет знания в медицине, экологии и биотехнологиях, формируя современное научное мировоззрение.
</a:t>
            </a:r>
            <a:endParaRPr lang="en-US" sz="443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2026-05-10T01:46:25Z</dcterms:created>
  <dcterms:modified xsi:type="dcterms:W3CDTF">2026-05-10T01:46:25Z</dcterms:modified>
</cp:coreProperties>
</file>