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61650" y="1297138"/>
            <a:ext cx="6629700" cy="16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Европа: место в мировой торговле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398850" y="3112436"/>
            <a:ext cx="83463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промышленность и интеграция сделали регион экспортным лидером.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521000" y="756925"/>
            <a:ext cx="61020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вне СНГ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Европа объединяет развитые европейские страны вне СНГ. Здесь сосредоточены крупные рынки, транспортные узлы и производства, тесно связанные между собой и с внешним миром.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региона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охват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занимает западную, северную, южную и центральную части Европы, поэтому связан сразу с несколькими направлениями международных потоков и рынков.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рубежи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Атлантике, Северному и Средиземному морям обеспечивает удобные морские связи, а также быстрое включение в мировую торговлю.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центров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города, столицы и промышленные центры расположены близко друг к другу, что облегчает кооперацию предприятий и обмен товарами между странами.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Узловая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положение делает регион удобным для транзита, размещения штаб-квартир и работы финансовых и логистических компаний международного масштаба.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ограничения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25651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лежит в умеренном поясе, поэтому здесь преобладают условия, благоприятные для жизни, транспорта, сельского хозяйства и промышленного размещения.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818652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освоенность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хорошо обеспечен реками, побережьями и удобными равнинами, что облегчает расселение, строительство портов и развитие внутренних перевозок.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5651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топлива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крупные месторождения нефти и газа распространены неравномерно, а во многих странах их собственные запасы ограничены.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818652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импорта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экономика вынуждена опираться на импорт сырья и энергии, что повышает значение внешней торговли и транспортных связей.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урбанизация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5174" y="983780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зарубежной Европы отличается высокой плотностью, а большинство жителей сосредоточено в городах и крупных агломерациях.
</a:t>
            </a:r>
            <a:endParaRPr lang="en-US" sz="1482" dirty="0"/>
          </a:p>
        </p:txBody>
      </p:sp>
      <p:sp>
        <p:nvSpPr>
          <p:cNvPr id="12" name="Text 3"/>
          <p:cNvSpPr txBox="1"/>
          <p:nvPr/>
        </p:nvSpPr>
        <p:spPr>
          <a:xfrm>
            <a:off x="2611999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Агломерации и рынок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урбанизация поддерживает развитие услуг, науки, транспорта и деловой активности, а также формирует широкий потребительский рынок.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698803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Квалифицированный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в целом квалифицированные: высокий уровень образования помогает развитию сложных производств и современных технологий.
</a:t>
            </a:r>
            <a:endParaRPr lang="en-US" sz="1460" dirty="0"/>
          </a:p>
        </p:txBody>
      </p:sp>
      <p:sp>
        <p:nvSpPr>
          <p:cNvPr id="14" name="Text 5"/>
          <p:cNvSpPr txBox="1"/>
          <p:nvPr/>
        </p:nvSpPr>
        <p:spPr>
          <a:xfrm>
            <a:off x="6785607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вызовы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заметны старение населения и замедление естественного прироста, что влияет на рынок труда и социальные расходы.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мощь и отраслевая структура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05282" y="983780"/>
            <a:ext cx="1467277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Европа входит в число самых экономически сильных регионов мира благодаря высокому ВВП на душу населения и устойчивой деловой активности.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172580" y="983786"/>
            <a:ext cx="1467277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услуг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структуре хозяйства особенно велика доля сферы услуг: финансы, управление, транспорт, образование и научные исследования.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839925" y="983786"/>
            <a:ext cx="1467277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опирается на машиностроение, автомобилестроение, химическую и фармацевтическую отрасли, где важны точность и качество.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507256" y="983786"/>
            <a:ext cx="1467277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Межстрановая кооперация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и страны региона связаны кооперацией предприятий, поэтому производство часто распределено между несколькими государствами.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174590" y="983786"/>
            <a:ext cx="1467282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Экспортный потенциал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структура позволяет выпускать конкурентоспособную продукцию с высокой добавленной стоимостью и устойчиво выходить на внешние рынки.
</a:t>
            </a:r>
            <a:endParaRPr lang="en-US" sz="12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транспорт снижает издержки торговли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морские, речные и сухопутные связи формируют единое логистическое пространство.
</a:t>
            </a:r>
            <a:endParaRPr lang="en-US" sz="1273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как опора хозяйства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не просто сопровождает хозяйство региона, а поддерживает его промышленную специализацию и международную конкурентоспособность.
</a:t>
            </a:r>
            <a:endParaRPr lang="en-US" sz="1434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общим характеристикам внешней торговли стран Зарубежной Европы, учебная схема.
</a:t>
            </a:r>
            <a:endParaRPr lang="en-US" sz="112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особенно важна для промышленности: она обеспечивает сбыт готовой продукции и поставки необходимых ресурсов.
</a:t>
            </a:r>
            <a:endParaRPr lang="en-US" sz="1434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торговые партнёры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Европейского союза торговля наиболее плотная: единые правила, общие стандарты и меньшие барьеры ускоряют обмен товарами между соседними странами.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тесны связи между Германией, Францией, Италией, Нидерландами и Бельгией, где взаимная поставка компонентов и готовых изделий идет постоянно.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окружение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европейские государства вне ЕС также важны как партнеры по транзиту, кооперации и поставкам промышленной продукции.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рынки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Китай выступают крупными внешними рынками сбыта для машин, химии и фармацевтики, где решающими становятся качество и технологии.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структура региона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 показывает опору региона на сложную промышленную продукцию и технологии.
</a:t>
            </a:r>
            <a:endParaRPr lang="en-US" sz="1666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общим характеристикам экспортной специализации стран Зарубежной Европы, учебная схема.
</a:t>
            </a:r>
            <a:endParaRPr lang="en-US" sz="112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в экспорте играют товары с высокой добавленной стоимостью и сильными брендами.
</a:t>
            </a:r>
            <a:endParaRPr lang="en-US" sz="1666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импортирует регион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статьи импорта связаны с дефицитом ресурсов и потребностями промышленности, поэтому энергетика и сырьё остаются ключевыми направлениями ввоза.
</a:t>
            </a:r>
            <a:endParaRPr lang="en-US" sz="1434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импорта стран зарубежной Европы по данным Eurostat и UN Comtrade; точные доли различаются по странам.
</a:t>
            </a:r>
            <a:endParaRPr lang="en-US" sz="112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обеспечивает энергетику, металлургию и высокотехнологичные отрасли региона, поэтому его структура тесно связана с промышленной специализацией стран.
</a:t>
            </a:r>
            <a:endParaRPr lang="en-US" sz="1434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внутреевропейские потоки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Евростат; обобщение по внутрисоюзной торговле ЕС.
</a:t>
            </a:r>
            <a:endParaRPr lang="en-US" sz="1466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обмен между странами ЕС формирует основу региональной торговли и опирается на общие правила, быстрые перевозки и плотные производственные связи.
</a:t>
            </a:r>
            <a:endParaRPr lang="en-US" sz="1788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потоки идут между индустриально развитыми соседями: общая инфраструктура и единые стандарты делают торговлю внутри ЕС дешевле и устойчивее.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морских портов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8320" y="983780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Роттердам, Антверпен, Гамбург и Марсель обслуживают не только национальную экономику, но и транзит для соседних стран, связывая морские поставки с внутренними рынками Европы.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46642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грузов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порты проходят контейнеры, нефть, химическая продукция и готовые промышленные товары. Такая специализация отражает роль региона как центра переработки и распределения грузов.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34974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тылом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Портовая эффективность усиливается железными дорогами, речными путями и складской инфраструктурой. Это сокращает время доставки и позволяет быстро включать порты в международные цепочки поставок.
</a:t>
            </a:r>
            <a:endParaRPr lang="en-US" sz="15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звенья Рейн-Дунайского коридора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25651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Рейнский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Рейнский путь соединяет Северное море с густонаселёнными и промышленными районами Центральной Европы, поэтому он особенно важен для регулярных грузопотоков.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818652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Дунайский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 открывает выход к странам Центральной и Юго-Восточной Европы, где речная доставка удобна для массовых грузов и межрегиональной торговли.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5651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грузов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рекам перевозят металлы, топливо, зерно и контейнеры, то есть товары, для которых особенно важны объём, стабильность и низкая стоимость транспортировки.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818652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маршрутов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транспорт дополняет морские и автомобильные коридоры, создавая гибкую систему, которая снижает нагрузку на дороги и уменьшает издержки торговли.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высокой конкурентоспособности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07086" y="1379432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Квалифицированный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сосредоточена подготовленная рабочая сила: высокий уровень образования и профессиональной специализации позволяет выпускать сложную продукцию с устойчивым качеством и точной настройкой процессов.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78724" y="1379428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научная база и плотная сеть исследовательских центров ускоряют обновление продукции, что особенно важно для машиностроения, химии и фармацевтики.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850435" y="1379428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 стандарты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компании работают по строгим стандартам, поэтому товары легче проходят сертификацию и вызывают доверие покупателей на внешних рынках.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22144" y="1379428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банки, страхование и биржевые механизмы упрощают инвестиции, расчёты и страхование рисков, поддерживая крупные экспортные сделки.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7194065" y="1379428"/>
            <a:ext cx="143758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Транспортное преимущество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положение между Атлантикой, Средиземноморьем и внутренними рынками Европы сокращает сроки доставки и помогает выстраивать устойчивые цепочки поставок.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экспортные профили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05358" y="1061800"/>
            <a:ext cx="1467461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выделяется экспортом машин, автомобилей, промышленного оборудования и электротехники. Эта специализация связана с мощной индустрией, инженерной школой и широкими кооперационными связями.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72865" y="1061800"/>
            <a:ext cx="1467461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сильна в авиастроении, косметике и фармацевтике. Для её экспорта характерны высокие требования к качеству, дизайну и технологической точности.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840273" y="1061800"/>
            <a:ext cx="1467461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известна оборудованием, транспортными средствами, мебелью и товарами с акцентом на дизайн. Здесь важны гибкие средние предприятия и сильные региональные кластеры.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07686" y="1061800"/>
            <a:ext cx="1467461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 специализируется на часах, фармацевтике и высокоточной продукции. Узкая, но очень дорогая специализация делает её экспорт особенно ценным.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7174920" y="1061800"/>
            <a:ext cx="1467321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взаимосвязь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специализации стран усиливают взаимную дополняемость экономик: одни поставляют оборудование, другие — комплектующие, технологии и готовые потребительские товары.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технологии усиливают торговлю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8346" y="983780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НИОКР как 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и разработки позволяют создавать новые материалы, лекарства и технические решения. Чем выше доля НИОКР, тем легче регион удерживает позиции в сложной международной торговле.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46675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 качество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производства повышает точность, снижает брак и ускоряет выпуск продукции. Это особенно важно для автомобилей, электроники и авиационной техники, где стандарты очень жёсткие.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35003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Стандарты и доступ на рынки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Патенты, сертификация и единые технические нормы упрощают доступ на внешние рынки, потому что покупатели и партнёры доверяют продукции, соответствующей прозрачным требованиям.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производства в международной сети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ТНК распределяют этапы производства между странами и почему сбои в одном звене влияют на всю торговую цепочку.
</a:t>
            </a:r>
            <a:endParaRPr lang="en-US" sz="1072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2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5824" y="1317463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7399" y="1398013"/>
            <a:ext cx="891000" cy="7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9662" y="1398013"/>
            <a:ext cx="891000" cy="71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0350" y="1317313"/>
            <a:ext cx="874200" cy="874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торговых рисков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спрос
</a:t>
            </a:r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мирового спроса быстро отражаются на европейском экспорте: особенно чувствительны машиностроение, химия и потребительские товары длительного пользования.
</a:t>
            </a:r>
            <a:endParaRPr lang="en-US" sz="1148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шоки
</a:t>
            </a:r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на нефть и газ увеличивает издержки производства и перевозок, а значит, делает импорт дороже и меняет структуру торгового баланса.
</a:t>
            </a:r>
            <a:endParaRPr lang="en-US" sz="1211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торговли
</a:t>
            </a:r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и тарифные ограничения усложняют расчёты, поставки и доступ к рынкам, поэтому компании вынуждены перестраивать маршруты и поставщиков.
</a:t>
            </a:r>
            <a:endParaRPr lang="en-US" sz="1188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Логистические сбои
</a:t>
            </a:r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Перебои в портах, на железных дорогах или в каналах перевозки задерживают поставки компонентов, что особенно опасно для сложных производственных цепочек.
</a:t>
            </a:r>
            <a:endParaRPr lang="en-US" sz="1188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Ценовая нестабильность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цен на сырьё и комплектующие заставляют фирмы внимательнее управлять запасами, контрактами и сроками, чтобы сохранять устойчивость экспорта.
</a:t>
            </a:r>
            <a:endParaRPr lang="en-US" sz="1160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5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промышленность и рынок определяют торговлю
</a:t>
            </a:r>
            <a:pPr algn="ctr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Европа торгует именно так, потому что её география, население, промышленность и интеграция ЕС работают вместе. Внешняя торговля здесь строится на высокой добавленной стоимости и сложной кооперации.
</a:t>
            </a:r>
            <a:endParaRPr lang="en-US" sz="385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2026-07-27T03:57:51Z</dcterms:created>
  <dcterms:modified xsi:type="dcterms:W3CDTF">2026-07-27T03:57:51Z</dcterms:modified>
</cp:coreProperties>
</file>