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9675" y="271314"/>
            <a:ext cx="8603700" cy="4595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3591125"/>
            <a:ext cx="44277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2154203"/>
            <a:ext cx="4427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построен текст и зачем автор использует контраст?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965700"/>
            <a:ext cx="54894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понятия о композиции. Антитеза в произведении
</a:t>
            </a:r>
            <a:endParaRPr lang="en-US" sz="2643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8329" y="142875"/>
            <a:ext cx="4053193" cy="490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1255775"/>
            <a:ext cx="4032000" cy="26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понимать композицию и антитезу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понятия помогают увидеть, как устроено произведение, почему события следуют именно в таком порядке и как автор через контраст делает героев, поступки и мысли более заметными.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57900" y="17050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— это способ построения художественного произведения. Автор располагает части текста так, чтобы читатель постепенно понимал события, героев и главную мысль.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композиция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49033" y="2872072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композицию входят начало, основная часть и финал, а также переходы между эпизодами, описаниями, диалогами и авторскими отступлениями. Всё это связывает текст в единое целое.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59830" y="40391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Продуманная композиция делает произведение понятным и выразительным. Она помогает удерживать внимание читателя и подчёркивает самые важные моменты сюжета.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9750" y="2070575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Экспозиция знакомит читателя с героями, местом и временем действия. Она создаёт исходную ситуацию, в которой затем будет развиваться событие.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35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части композиции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39800" y="3391862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действия передаёт ход событий, нарастание напряжения и изменения в судьбе героев. Читатель постепенно приближается к самому острому моменту.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140800" y="2070562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Завязка показывает момент, с которого начинается конфликт или важное происшествие. Именно здесь становится ясно, что нарушает привычный порядок жизни.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140800" y="3388000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Кульминация становится высшей точкой напряжения, а развязка завершает действие и показывает его итог. Так композиция придаёт тексту завершённость.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0958" y="4175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6900" y="2056147"/>
            <a:ext cx="4005900" cy="11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— что происходит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— это цепочка событий, которые происходят с героями. Он отвечает на вопрос, что именно случилось в произведении и в каком порядке развивались события.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66900" y="273325"/>
            <a:ext cx="4005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и композиция: в чём разница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266900" y="3491247"/>
            <a:ext cx="4005900" cy="11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— как это показано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показывает, как автор выстраивает этот материал в тексте. Он может начать с конца, сделать отступление или усилить впечатление повтором и контрастом.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распределяются части произведения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 постепенно возрастает напряжение текста и почему кульминация занимает центральное место.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к кульминации, тем сильнее напряжение; развязка снижает его и завершает действие.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4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 теории литературы: экспозиция, завязка, развитие действия, кульминация, развязка.
</a:t>
            </a:r>
            <a:endParaRPr lang="en-US" sz="64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8231" y="1601732"/>
            <a:ext cx="463838" cy="530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8231" y="2448390"/>
            <a:ext cx="463838" cy="530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8231" y="3295047"/>
            <a:ext cx="463838" cy="530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2216" y="4141705"/>
            <a:ext cx="463838" cy="530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Антитеза в нескольких образах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073273" y="1592301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Резкое противопоставление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Антитеза строится на столкновении противоположных понятий, когда рядом оказываются доброта и жестокость, тишина и шум, бедность и богатство.
</a:t>
            </a:r>
            <a:endParaRPr lang="en-US" sz="1251" dirty="0"/>
          </a:p>
        </p:txBody>
      </p:sp>
      <p:sp>
        <p:nvSpPr>
          <p:cNvPr id="11" name="Text 3"/>
          <p:cNvSpPr txBox="1"/>
          <p:nvPr/>
        </p:nvSpPr>
        <p:spPr>
          <a:xfrm>
            <a:off x="1073273" y="2438960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Ярче характеры
</a:t>
            </a:r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Приём помогает быстро увидеть различия между героями. Один может быть честным и смелым, другой — лживым или трусливым, и это сразу заметно.
</a:t>
            </a:r>
            <a:endParaRPr lang="en-US" sz="1251" dirty="0"/>
          </a:p>
        </p:txBody>
      </p:sp>
      <p:sp>
        <p:nvSpPr>
          <p:cNvPr id="12" name="Text 4"/>
          <p:cNvSpPr txBox="1"/>
          <p:nvPr/>
        </p:nvSpPr>
        <p:spPr>
          <a:xfrm>
            <a:off x="1073273" y="3285618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становится яснее
</a:t>
            </a:r>
            <a:pPr algn="l" indent="0" marL="0">
              <a:lnSpc>
                <a:spcPct val="100000"/>
              </a:lnSpc>
              <a:buNone/>
            </a:pPr>
            <a:r>
              <a:rPr lang="en-US" sz="12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делает важную мысль более заметной. Читатель лучше понимает, какие качества автор одобряет, а какие считает отрицательными.
</a:t>
            </a:r>
            <a:endParaRPr lang="en-US" sz="1279" dirty="0"/>
          </a:p>
        </p:txBody>
      </p:sp>
      <p:sp>
        <p:nvSpPr>
          <p:cNvPr id="13" name="Text 5"/>
          <p:cNvSpPr txBox="1"/>
          <p:nvPr/>
        </p:nvSpPr>
        <p:spPr>
          <a:xfrm>
            <a:off x="1078007" y="4132276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Работает в разных жанрах
</a:t>
            </a:r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Антитеза встречается в сказках, баснях, рассказах и стихотворениях. Она делает текст выразительнее и помогает сильнее запомнить прочитанное.
</a:t>
            </a:r>
            <a:endParaRPr lang="en-US" sz="125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1750" y="1712975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Противопоставление героев может строиться через внешний вид, речь и поведение. Один персонаж говорит спокойно и честно, другой — резко или неискренне, и разница сразу бросается в глаза.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Антитеза в образах героев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773850" y="1715782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важно сравнение поступков. Смелость, трудолюбие и готовность помочь обычно противопоставляются лени, хитрости и страху, чтобы характер каждого героя был показан точнее.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950" y="1712975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такой контраст автор не только выделяет черты персонажей, но и выражает своё отношение к ним. Читатель легче понимает, кто вызывает уважение, а кто — осуждение.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5381" y="2822176"/>
            <a:ext cx="3287100" cy="11166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 произведении встречается антитеза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противопоставление может работать на разных уровнях текста и усиливать его смысл.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Антитеза действует не только в отдельных словах: она помогает строить образы, настроение и общий смысл текста.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художественного произведения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900" y="3060937"/>
            <a:ext cx="4022400" cy="20858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5244" y="3060937"/>
            <a:ext cx="4022400" cy="20858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Антитеза и композиция целого произведения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50" y="1991000"/>
            <a:ext cx="4018800" cy="8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мрака к свету
</a:t>
            </a:r>
            <a:pPr algn="l" indent="0" marL="0">
              <a:lnSpc>
                <a:spcPct val="100000"/>
              </a:lnSpc>
              <a:buNone/>
            </a:pPr>
            <a:r>
              <a:rPr lang="en-US" sz="12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герой оказывается в трудной, почти безнадёжной ситуации. Позже появляются помощь, надежда и внутренние силы, которые меняют ход событий. Такой контраст делает финал особенно заметным и помогает почувствовать смысл перемен.
</a:t>
            </a:r>
            <a:endParaRPr lang="en-US" sz="1241" dirty="0"/>
          </a:p>
        </p:txBody>
      </p:sp>
      <p:sp>
        <p:nvSpPr>
          <p:cNvPr id="8" name="Text 3"/>
          <p:cNvSpPr txBox="1"/>
          <p:nvPr/>
        </p:nvSpPr>
        <p:spPr>
          <a:xfrm>
            <a:off x="4856895" y="2005129"/>
            <a:ext cx="40188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стороны одного текста
</a:t>
            </a:r>
            <a:pPr algn="l" indent="0" marL="0">
              <a:lnSpc>
                <a:spcPct val="100000"/>
              </a:lnSpc>
              <a:buNone/>
            </a:pPr>
            <a:r>
              <a:rPr lang="en-US" sz="12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произведение строится как сопоставление двух противоположных частей: тишины и бури, одиночества и поддержки, бедного начала и счастливого конца. Благодаря этому читатель яснее видит путь героя и главную мысль автора.
</a:t>
            </a:r>
            <a:endParaRPr lang="en-US" sz="122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антитезу в тексте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Поэтапный анализ противопоставленных слов, образов и эпизодов в художественном произведении.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0125" y="1624291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Антитеза часто строится на антонимах: они сразу задают резкий смысловой контраст и помогают читателю увидеть различие между героями, поступками или явлениями.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Языковые средства, которые создают противопоставление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3118" y="2526467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параллельные конструкции делают противопоставление заметнее: одинаковый строй фраз подчёркивает разницу в значении и усиливает ритм высказывания.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33118" y="3428636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Слова-связки но, а, однако, зато показывают поворот мысли. С их помощью автор резко меняет направление фразы и выделяет главную противоположность.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33128" y="4248925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Резкие переходы от одной мысли к другой делают текст более выразительным. Такое построение помогает запомнить фразу и точнее понять авторскую оценку.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выразительности, усиливающие контраст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Антитеза редко работает в одиночку: её поддерживают разные приёмы, которые делают противопоставление заметнее и помогают услышать интонацию текста.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опора контраста — антонимы и параллелизм; остальные средства усиливают эмоциональность, ритм и точность смысла.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19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 теории литературы; условное распределение ролей приёмов в художественном тексте.
</a:t>
            </a:r>
            <a:endParaRPr lang="en-US" sz="61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Антитеза в русской литературе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662954" y="2176225"/>
            <a:ext cx="1926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С. Пушкин
</a:t>
            </a:r>
            <a:pPr algn="l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помогает показать столкновение чувств и долга, света и тьмы, свободы и зависимости. У Пушкина антитеза делает образ героя особенно объёмным и живым.
</a:t>
            </a:r>
            <a:endParaRPr lang="en-US" sz="1281" dirty="0"/>
          </a:p>
        </p:txBody>
      </p:sp>
      <p:sp>
        <p:nvSpPr>
          <p:cNvPr id="10" name="Text 3"/>
          <p:cNvSpPr txBox="1"/>
          <p:nvPr/>
        </p:nvSpPr>
        <p:spPr>
          <a:xfrm>
            <a:off x="2641529" y="3279650"/>
            <a:ext cx="1926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 Ю. Лермонтов
</a:t>
            </a:r>
            <a:pPr algn="l" indent="0" marL="0">
              <a:lnSpc>
                <a:spcPct val="100000"/>
              </a:lnSpc>
              <a:buNone/>
            </a:pPr>
            <a:r>
              <a:rPr lang="en-US" sz="12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Лермонтова противопоставление часто связано с одиночеством, внутренней борьбой и разрывом между мечтой и реальностью. Приём усиливает драматизм произведения.
</a:t>
            </a:r>
            <a:endParaRPr lang="en-US" sz="1256" dirty="0"/>
          </a:p>
        </p:txBody>
      </p:sp>
      <p:sp>
        <p:nvSpPr>
          <p:cNvPr id="11" name="Text 4"/>
          <p:cNvSpPr txBox="1"/>
          <p:nvPr/>
        </p:nvSpPr>
        <p:spPr>
          <a:xfrm>
            <a:off x="4618154" y="2176225"/>
            <a:ext cx="1926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 В. Гоголь
</a:t>
            </a:r>
            <a:pPr algn="l" indent="0" marL="0">
              <a:lnSpc>
                <a:spcPct val="100000"/>
              </a:lnSpc>
              <a:buNone/>
            </a:pPr>
            <a:r>
              <a:rPr lang="en-US" sz="11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Гоголь использует резкий контраст, чтобы подчеркнуть смешное и тревожное, внешнее и скрытое, обыденное и необычное. Так авторская оценка становится заметнее.
</a:t>
            </a:r>
            <a:endParaRPr lang="en-US" sz="1181" dirty="0"/>
          </a:p>
        </p:txBody>
      </p:sp>
      <p:sp>
        <p:nvSpPr>
          <p:cNvPr id="12" name="Text 5"/>
          <p:cNvSpPr txBox="1"/>
          <p:nvPr/>
        </p:nvSpPr>
        <p:spPr>
          <a:xfrm>
            <a:off x="6598679" y="3279650"/>
            <a:ext cx="1926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Л. Н. Толстой
</a:t>
            </a:r>
            <a:pPr algn="l" indent="0" marL="0">
              <a:lnSpc>
                <a:spcPct val="100000"/>
              </a:lnSpc>
              <a:buNone/>
            </a:pPr>
            <a:r>
              <a:rPr lang="en-US" sz="11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Толстого антитеза помогает сопоставлять нравственный выбор, истинное и ложное, добро и лицемерие. Благодаря этому читатель яснее видит смысл событий и поступков.
</a:t>
            </a:r>
            <a:endParaRPr lang="en-US" sz="116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2135" y="105275"/>
            <a:ext cx="3998430" cy="4962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71900" y="563550"/>
            <a:ext cx="40026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в пейзаже и деталях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41881" y="1789307"/>
            <a:ext cx="36327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может передавать настроение через резкое противопоставление: ясный свет сменяется тьмой, тишина — шумом, тепло — холодом. Такие детали помогают почувствовать состояние героев и тон произведения.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41881" y="3049307"/>
            <a:ext cx="36327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Предметные детали тоже работают на контраст: чистая комната и запущенный двор, богатая обстановка и бедная одежда, яркая краска и тусклый фон. Они поддерживают главную мысль текста.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3300" y="2495260"/>
            <a:ext cx="5170500" cy="140668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50" y="273325"/>
            <a:ext cx="86076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и антитеза: сравнение понятий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66900" y="2278175"/>
            <a:ext cx="28722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литературоведческих понятий по ключевым признакам.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66900" y="3119650"/>
            <a:ext cx="28722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организует весь текст, а антитеза выделяет смысловые противоположности; вместе они делают произведение понятным и выразительным.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66900" y="4731750"/>
            <a:ext cx="28722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литературы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50" y="3060000"/>
            <a:ext cx="4427700" cy="151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шагов анализа помогают последовательно увидеть авторскую мысль.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5220000" y="3060000"/>
            <a:ext cx="3653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идти по ним по порядку, легче заметить конфликт, оценку героев и главный смысл произведения без случайных догадок.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70050" y="270000"/>
            <a:ext cx="8603700" cy="21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10000" dirty="0"/>
          </a:p>
        </p:txBody>
      </p:sp>
      <p:sp>
        <p:nvSpPr>
          <p:cNvPr id="7" name="Text 3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270050" y="4653075"/>
            <a:ext cx="44277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Методика анализа художественного текста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контраст влияет на восприятие текста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художественном тексте контраст особенно заметен в ключевых эпизодах: он направляет внимание читателя и помогает выделить главное.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противопоставление, тем выше напряжение и ярче образность; читателю проще запомнить финал и понять тему.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схема по теории восприятия художественного текста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анализа произведения с антитезой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70375" y="3726475"/>
            <a:ext cx="1834800" cy="11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Определить композицию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выделить основные части произведения: начало, развитие событий, кульминацию и развязку. Это помогает понять, где автор особенно усиливает контраст.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235825" y="3726475"/>
            <a:ext cx="1834800" cy="11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Найти противопоставление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следует отметить героев, события, детали или слова с противоположным смыслом. Важно увидеть, что именно сравнивает автор и как строится контраст.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185425" y="3726475"/>
            <a:ext cx="1834800" cy="11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Объяснить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нужно назвать, какую роль играет антитеза: подчёркивает характер героя, усиливает напряжение, помогает выразить авторскую оценку или идею.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135025" y="3726475"/>
            <a:ext cx="1834800" cy="11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Связать с главной мыслью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необходимо показать, как противопоставление связано с конфликтом и темой произведения. Так анализ становится полным и убедительным.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42000" y="1345900"/>
            <a:ext cx="4860000" cy="22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и антитеза работают вместе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организует события, а антитеза делает смысл заметнее через контраст. Вместе они помогают автору построить выразительный текст, а читателю — глубже понять его идею.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2026-05-22T13:18:25Z</dcterms:created>
  <dcterms:modified xsi:type="dcterms:W3CDTF">2026-05-22T13:18:25Z</dcterms:modified>
</cp:coreProperties>
</file>