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image" Target="../media/image-11-15.png"/><Relationship Id="rId16" Type="http://schemas.openxmlformats.org/officeDocument/2006/relationships/image" Target="../media/image-11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Иванович Тютчев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мысли, природы и чувства XIX века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и литература его века
</a:t>
            </a:r>
            <a:endParaRPr lang="en-US" sz="2145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жил в эпоху больших перемен, когда русская литература искала новые формы для изображения личности, истории и внутренней жизни.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ранние годы поэта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Иванович Тютчев родился 5 декабря 1803 года в усадьбе Овстуг Орловской губернии в старинной дворянской семье. С детства он рос в атмосфере образованности и уважения к книге.
</a:t>
            </a:r>
            <a:endParaRPr lang="en-US" sz="1455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обучение включало французский и немецкий языки, знакомство с античной культурой и европейской литературой. Такой круг чтения рано сформировал у него широкий культурный кругозор.
</a:t>
            </a:r>
            <a:endParaRPr lang="en-US" sz="1439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юные годы проявились его редкая память, языковая одарённость и живой интерес к чтению. Эти качества позже сделали Тютчева одним из самых тонких русских лириков.
</a:t>
            </a:r>
            <a:endParaRPr lang="en-US" sz="146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Московском университете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1819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поступает в Московский университет и начинает систематическое изучение словесности, расширяя круг своих литературных и философских интересов.
</a:t>
            </a:r>
            <a:endParaRPr lang="en-US" sz="959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оканчивает словесное отделение университета. Учёба укрепляет его знание европейской культуры и внимание к вопросам мысли, формы и поэтического языка.
</a:t>
            </a:r>
            <a:pPr algn="ctr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1821
</a:t>
            </a:r>
            <a:endParaRPr lang="en-US" sz="963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Университетские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у Тютчева складывается представление о мире как о пространстве противоречий, где сосуществуют красота и тревога, порядок и хаос.
</a:t>
            </a:r>
            <a:endParaRPr lang="en-US" sz="102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Дипломатическая служба за границей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служба
</a:t>
            </a:r>
            <a:pPr algn="ctr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1822 года Тютчев живёт и работает в Европе, прежде всего в Мюнхене и Турине. Долгие годы дипломатической службы стали важной частью его биографии.
</a:t>
            </a:r>
            <a:endParaRPr lang="en-US" sz="1283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политикой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видел европейскую политическую жизнь изнутри, следил за общественными событиями и учился понимать логику международных отношений без упрощений и иллюзий.
</a:t>
            </a:r>
            <a:endParaRPr lang="en-US" sz="1227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исторический взгляд
</a:t>
            </a:r>
            <a:pPr algn="ct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жизни в разных странах усилил его интерес к истории и помог глубже осмыслить различия между Россией и Западной Европой.
</a:t>
            </a:r>
            <a:endParaRPr lang="en-US" sz="1334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Переосмысление мира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Заграничные годы расширили его интеллектуальный горизонт. Наблюдения дипломата напрямую питали его размышления о судьбе народов, времени и человеческой природе.
</a:t>
            </a:r>
            <a:endParaRPr lang="en-US" sz="122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в Европе: культура, семья, личные переживания
</a:t>
            </a:r>
            <a:endParaRPr lang="en-US" sz="2235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общения и интеллектуальная среда
</a:t>
            </a:r>
            <a:endParaRPr lang="en-US" sz="1291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Мюнхене Тютчев общался с немецкими мыслителями и людьми, для которых философия и литература были предметом живого разговора. Такая среда поддерживала его интерес к идеям эпохи.
</a:t>
            </a:r>
            <a:endParaRPr lang="en-US" sz="1544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годы принесли ему не только семейные радости, но и тяжёлые утраты. Личный опыт усилил в его стихах мотивы одиночества, разлуки и внутренней боли.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утраты и поэтический опыт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Россию и поздние годы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1840-е годы Тютчев окончательно входит в русскую литературную и общественную жизнь. Его поэзия становится частью живого разговора о времени, человеке и государстве.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продолжает службу в Министерстве иностранных дел и занимает ответственные чиновные должности. Государственная работа не отрывает его от литературных и публицистических интересов.
</a:t>
            </a:r>
            <a:endParaRPr lang="en-US" sz="1567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позднем творчестве особенно заметны философские и политические мотивы. Стихи становятся предельно сжатыми, но сохраняют внутреннюю напряжённость и точность мысли.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эти годы Тютчев окончательно утверждается как поэт, умеющий в нескольких строках соединять личное переживание, историческое чувство и глубокое философское содержание.
</a:t>
            </a:r>
            <a:endParaRPr lang="en-US" sz="1567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лирики Тютчева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линии, которые часто соединяются в одном стихотворении и создают многослойный смысл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лирика Тютчева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воспринимал мир как изменчивый и внутренне противоречивый. Поэтому в его стихах так часто возникают образы хаоса, бездны, рока, мгновения и вечности.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мысль у него не оформляется в развернутый трактат. Она раскрывается через точную поэтическую деталь, резкий контраст и напряжённый образ, который сразу задаёт глубину смысла.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силу его стихам придаёт умение говорить кратко и ёмко. Одно слово, поставленное точно, у Тютчева нередко передаёт целую идею о человеке и мире.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поэзии Тютчева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природы и философии связано с его стремлением увидеть за явлением скрытый смысл.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Тютчева строится вокруг наблюдения, переживания и мысли; личное и историческое у него тесно соединены.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произведений Ф. И. Тютчева; значения отражают относительную выразительность мотивов, а не статистику публикаций.
</a:t>
            </a:r>
            <a:endParaRPr lang="en-US" sz="103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163" y="1285325"/>
            <a:ext cx="517725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25481" y="1285325"/>
            <a:ext cx="604013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26825" y="1285325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39113" y="1295008"/>
            <a:ext cx="754800" cy="670933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15862" y="1285325"/>
            <a:ext cx="690300" cy="6903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24225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поэзии Тютчева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20" name="Text 2"/>
          <p:cNvSpPr txBox="1"/>
          <p:nvPr/>
        </p:nvSpPr>
        <p:spPr>
          <a:xfrm>
            <a:off x="40458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 сумерки
</a:t>
            </a:r>
            <a:pPr algn="ctr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и сумеречная природа у Тютчева открывает скрытую сторону мира. В эти минуты особенно ощутимы тишина, тайна и напряжённое ожидание, словно стихия затаилась перед новым движением.
</a:t>
            </a:r>
            <a:endParaRPr lang="en-US" sz="1063" dirty="0"/>
          </a:p>
        </p:txBody>
      </p:sp>
      <p:sp>
        <p:nvSpPr>
          <p:cNvPr id="21" name="Text 3"/>
          <p:cNvSpPr txBox="1"/>
          <p:nvPr/>
        </p:nvSpPr>
        <p:spPr>
          <a:xfrm>
            <a:off x="2149099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и вспышка
</a:t>
            </a:r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у поэта — не просто погодное явление, а знак могучей энергии бытия. Резкий звук, световой удар и мгновенная перемена состояния передают силу природы и её неукротимый характер.
</a:t>
            </a:r>
            <a:endParaRPr lang="en-US" sz="1048" dirty="0"/>
          </a:p>
        </p:txBody>
      </p:sp>
      <p:sp>
        <p:nvSpPr>
          <p:cNvPr id="22" name="Text 4"/>
          <p:cNvSpPr txBox="1"/>
          <p:nvPr/>
        </p:nvSpPr>
        <p:spPr>
          <a:xfrm>
            <a:off x="3893612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обновление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лирике Тютчева связана с пробуждением, надеждой и ощущением обновляющей силы жизни. Природа словно заново собирает себя из холода, движения воды, света и первых живых красок.
</a:t>
            </a:r>
            <a:endParaRPr lang="en-US" sz="1048" dirty="0"/>
          </a:p>
        </p:txBody>
      </p:sp>
      <p:sp>
        <p:nvSpPr>
          <p:cNvPr id="23" name="Text 5"/>
          <p:cNvSpPr txBox="1"/>
          <p:nvPr/>
        </p:nvSpPr>
        <p:spPr>
          <a:xfrm>
            <a:off x="5638124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 бездна
</a:t>
            </a:r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стихия помогает поэту показать простор, непредсказуемость и глубину мира. В образе воды соединяются свобода и опасность, а человек рядом с нею чувствует собственную малость.
</a:t>
            </a:r>
            <a:endParaRPr lang="en-US" sz="1048" dirty="0"/>
          </a:p>
        </p:txBody>
      </p:sp>
      <p:sp>
        <p:nvSpPr>
          <p:cNvPr id="24" name="Text 6"/>
          <p:cNvSpPr txBox="1"/>
          <p:nvPr/>
        </p:nvSpPr>
        <p:spPr>
          <a:xfrm>
            <a:off x="738263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переход
</a:t>
            </a:r>
            <a:pPr algn="ctr" indent="0" marL="0">
              <a:lnSpc>
                <a:spcPct val="100000"/>
              </a:lnSpc>
              <a:buNone/>
            </a:pPr>
            <a:r>
              <a:rPr lang="en-US" sz="9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у Тютчева особенно выразительна в переходных состояниях: покой сменяется тревогой, ясность — тихой печалью. Именно в такие минуты природный пейзаж становится философским размышлением о времени.
</a:t>
            </a:r>
            <a:endParaRPr lang="en-US" sz="9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любовных стихах Тютчева счастье почти всегда соседствует с болью. Его лирический герой переживает не гармонию, а внутренний разлад, где признание любви уже содержит предчувствие утраты и вины. Поэтому даже самые нежные строки звучат напряжённо и трагически.
</a:t>
            </a:r>
            <a:endParaRPr lang="en-US" sz="859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Чувство, которое не обещает покоя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силу его любовная лирика получает в стихах, связанных с Е. А. Денисьевой. Здесь личная драма превращается в поэтическое свидетельство о невозможности защитить чувство от осуждения, времени и страдания. Именно эта искренность делает цикл особенно пронзительным.
</a:t>
            </a:r>
            <a:endParaRPr lang="en-US" sz="859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«Денисьевский цикл» как исповедь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избегает внешней эффектности и говорит о любви предельно сдержанно, но очень точно. Из-за этой сжатости каждое слово приобретает особый вес: в нескольких строках передаётся целая история отношений, разрыва, памяти и душевной боли.
</a:t>
            </a:r>
            <a:endParaRPr lang="en-US" sz="859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Интимность без украшений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Тютчева: история чувства
</a:t>
            </a:r>
            <a:endParaRPr lang="en-US" sz="285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стихотворения Ф. И. Тютчева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показывают диапазон тем и интонаций Тютчева — от философской тайны до пейзажной свежести и личной драмы.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видны главные направления его поэзии: философская рефлексия, пейзажная лирика, любовная драма и историко-духовная тема России.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Ф. И. Тютчева; даты публикации и создания, общепринятые в литературоведении.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Россия, Европа и историческое мышление поэта
</a:t>
            </a:r>
            <a:endParaRPr lang="en-US" sz="2593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долго жил в Европе и видел её изнутри, поэтому мог сопоставлять западный политический опыт с российской реальностью без поверхностных штампов и упрощений.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Россия была не просто государством, а особым историческим и духовным миром, чья судьба определяется не только событиями, но и внутренней силой народа.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история в его восприятии часто предстает пространством борьбы интересов, кризисов и перемен, где цивилизации сталкиваются не менее резко, чем отдельные люди.
</a:t>
            </a:r>
            <a:endParaRPr lang="en-US" sz="1567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 тютчевском понимании — это движение больших сил, которые воздействуют на человека, культуру и страну, заставляя искать смысл в противоречиях эпохи.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литературному признанию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интереса к Тютчеву шёл неравномерно: его поэзия долго оставалась известной узкому кругу, а широкая известность пришла значительно позже.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позднее, но устойчивое признание: от ранних публикаций к статусу классика, закреплённому при жизни и особенно после неё.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публикаций Ф. И. Тютчева; литературная хроника XIX века.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69" y="1328100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71330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95406" y="1328100"/>
            <a:ext cx="604013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поэтики Тютчева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сжатость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умеет говорить очень кратко, но в нескольких строках помещает сложную мысль. Благодаря этому его стихотворения требуют внимательного чтения и позволяют увидеть несколько смысловых уровней сразу.
</a:t>
            </a:r>
            <a:endParaRPr lang="en-US" sz="1131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и антитезы
</a:t>
            </a:r>
            <a:pPr algn="ctr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постоянно сталкиваются покой и буря, свет и тьма, любовь и разлука, мгновение и вечность. Именно на таких противопоставлениях строится напряжение и глубина тютчевской лирики.
</a:t>
            </a:r>
            <a:endParaRPr lang="en-US" sz="1188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
</a:t>
            </a:r>
            <a:pPr algn="ctr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тонко использует звучание слова: повтор, ритм и интонация помогают передать шум грозы, тишину ночи или внутреннее волнение героя. Звук становится частью смысла.
</a:t>
            </a:r>
            <a:endParaRPr lang="en-US" sz="1253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Афоризмы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строки Тютчева запоминаются как самостоятельные формулы мысли. Их ценят за точность, лаконичность и способность выразить сложное чувство или философское наблюдение без лишних слов.
</a:t>
            </a:r>
            <a:endParaRPr lang="en-US" sz="11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35"/>
            <a:ext cx="4165800" cy="1574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35"/>
            <a:ext cx="4165800" cy="1574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десятилетия жизни Тютчева прошли на фоне болезней, утрат и постоянного душевного напряжения. Личное горе не исчезает в его поздних стихах, а превращается в сдержанную, глубокую интонацию размышления о судьбе, памяти и человеческой незащищённости.
</a:t>
            </a:r>
            <a:endParaRPr lang="en-US" sz="1247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Старость, в которой звучит трагедия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Тютчев воспринимает жизнь как череду необратимых перемен. В его лирике всё чаще ощущаются усталость, тревога и сознание хрупкости человеческого счастья, а образ мира становится более строгим, почти мемориальным, как на тихом осеннем пейзаже.
</a:t>
            </a:r>
            <a:endParaRPr lang="en-US" sz="1319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вслушивается в время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жизни: память и утраты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в школьной программе и русской культуре
</a:t>
            </a:r>
            <a:endParaRPr lang="en-US" sz="2247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Тютчева изучают как мастера философской и пейзажной лирики: его тексты помогают увидеть, как короткое стихотворение может выражать сложную мысль и сильное чувство.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творчество полезно для понимания перехода от романтической поэзии к более аналитической литературе второй половины XIX века, где важны внутренняя жизнь и историческое сознание.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Тютчева формируют навык внимательного чтения: они учат замечать детали образа, оттенки интонации и скрытый смысл, который не всегда лежит на поверхности.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стихотворение Тютчева
</a:t>
            </a:r>
            <a:endParaRPr lang="en-US" sz="292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раскрыть смысл короткого, но насыщенного текста.
</a:t>
            </a:r>
            <a:endParaRPr lang="en-US" sz="1526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Тютчев: поэзия мысли и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показал, что стихотворение может быть одновременно кратким, философски глубоким и эмоционально напряжённым. Его поэзия остаётся важной для понимания природы, любви, истории и внутреннего мира человека.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2026-05-23T11:16:08Z</dcterms:created>
  <dcterms:modified xsi:type="dcterms:W3CDTF">2026-05-23T11:16:08Z</dcterms:modified>
</cp:coreProperties>
</file>