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мера дуги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измерить дугу через угол и части круга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мера помогает быстро сравнивать дуги, находить неизвестные части окружности и решать задачи без линейки. В геометрии это один из самых удобных способов работы с кругом.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измерять дуги в градусах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дуга окружности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9" y="1342500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 — это участок окружности, который соединяет две точки на её линии. Она не является отрезком, а представляет собой изогнутую часть круга.
</a:t>
            </a:r>
            <a:endParaRPr lang="en-US" sz="1398" dirty="0"/>
          </a:p>
        </p:txBody>
      </p:sp>
      <p:sp>
        <p:nvSpPr>
          <p:cNvPr id="13" name="Text 3"/>
          <p:cNvSpPr txBox="1"/>
          <p:nvPr/>
        </p:nvSpPr>
        <p:spPr>
          <a:xfrm>
            <a:off x="337609" y="2378243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возможные дуги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одними и теми же точками можно выделить две дуги: меньшую и большую. Они дополняют друг друга до полной окружности и имеют разные меры.
</a:t>
            </a:r>
            <a:endParaRPr lang="en-US" sz="1398" dirty="0"/>
          </a:p>
        </p:txBody>
      </p:sp>
      <p:sp>
        <p:nvSpPr>
          <p:cNvPr id="14" name="Text 4"/>
          <p:cNvSpPr txBox="1"/>
          <p:nvPr/>
        </p:nvSpPr>
        <p:spPr>
          <a:xfrm>
            <a:off x="337609" y="3416968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дуга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дуга короче и всегда имеет градусную меру меньше 180°. В школьных задачах именно её обычно понимают, если в условии не сделано уточнение.
</a:t>
            </a:r>
            <a:endParaRPr lang="en-US" sz="1398" dirty="0"/>
          </a:p>
        </p:txBody>
      </p:sp>
      <p:sp>
        <p:nvSpPr>
          <p:cNvPr id="15" name="Text 5"/>
          <p:cNvSpPr txBox="1"/>
          <p:nvPr/>
        </p:nvSpPr>
        <p:spPr>
          <a:xfrm>
            <a:off x="4243597" y="1340887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дуга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дуга занимает оставшуюся часть окружности. Её находят как 360° минус мера малой дуги, потому что вместе они образуют полный круг.
</a:t>
            </a:r>
            <a:endParaRPr lang="en-US" sz="1398" dirty="0"/>
          </a:p>
        </p:txBody>
      </p:sp>
      <p:sp>
        <p:nvSpPr>
          <p:cNvPr id="16" name="Text 6"/>
          <p:cNvSpPr txBox="1"/>
          <p:nvPr/>
        </p:nvSpPr>
        <p:spPr>
          <a:xfrm>
            <a:off x="4243597" y="2376631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Предельные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точки совпадают, дуга имеет меру 0°. Если рассматривается вся окружность, её градусная мера равна 360°, то есть это полный оборот круга.
</a:t>
            </a:r>
            <a:endParaRPr lang="en-US" sz="141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 и центральный угол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как вершина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образуют два радиуса, выходящие из центра окружности. Его вершина всегда находится в центре, поэтому угол полностью связан с положением дуги.
</a:t>
            </a:r>
            <a:endParaRPr lang="en-US" sz="1324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Стянутая дуга
</a:t>
            </a:r>
            <a:pPr algn="l" indent="0" marL="0">
              <a:lnSpc>
                <a:spcPct val="100000"/>
              </a:lnSpc>
              <a:buNone/>
            </a:pPr>
            <a:r>
              <a:rPr lang="en-US" sz="7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 между концами радиусов называется дугой, стянутой этим центральным углом. Именно она соответствует углу и рассматривается в задаче как связанный объект.
</a:t>
            </a:r>
            <a:endParaRPr lang="en-US" sz="1320" dirty="0"/>
          </a:p>
        </p:txBody>
      </p:sp>
      <p:sp>
        <p:nvSpPr>
          <p:cNvPr id="14" name="Text 4"/>
          <p:cNvSpPr txBox="1"/>
          <p:nvPr/>
        </p:nvSpPr>
        <p:spPr>
          <a:xfrm>
            <a:off x="33130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мер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мера дуги всегда равна градусной мере центрального угла, который её стягивает. Это основное правило позволяет сразу находить ответ по рисунку.
</a:t>
            </a:r>
            <a:endParaRPr lang="en-US" sz="1332" dirty="0"/>
          </a:p>
        </p:txBody>
      </p:sp>
      <p:sp>
        <p:nvSpPr>
          <p:cNvPr id="15" name="Text 5"/>
          <p:cNvSpPr txBox="1"/>
          <p:nvPr/>
        </p:nvSpPr>
        <p:spPr>
          <a:xfrm>
            <a:off x="33130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на схеме
</a:t>
            </a:r>
            <a:pPr algn="l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нужно видеть центр окружности, два радиуса и выделенную дугу между точками их пересечения с окружностью. Эти три элемента образуют базовую модель темы.
</a:t>
            </a:r>
            <a:endParaRPr lang="en-US" sz="130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окружности 360°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75675" y="1221250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полный круг
</a:t>
            </a:r>
            <a:pPr algn="l" indent="0" marL="0">
              <a:lnSpc>
                <a:spcPct val="100000"/>
              </a:lnSpc>
              <a:buNone/>
            </a:pPr>
            <a:r>
              <a:rPr lang="en-US" sz="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360 закрепилось как удобная мера полного круга, потому что его легко делить на множество равных частей без остатка и быстро получать стандартные значения.
</a:t>
            </a:r>
            <a:endParaRPr lang="en-US" sz="1547" dirty="0"/>
          </a:p>
        </p:txBody>
      </p:sp>
      <p:sp>
        <p:nvSpPr>
          <p:cNvPr id="12" name="Text 3"/>
          <p:cNvSpPr txBox="1"/>
          <p:nvPr/>
        </p:nvSpPr>
        <p:spPr>
          <a:xfrm>
            <a:off x="3329317" y="1221250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делители
</a:t>
            </a:r>
            <a:pPr algn="l" indent="0" marL="0">
              <a:lnSpc>
                <a:spcPct val="100000"/>
              </a:lnSpc>
              <a:buNone/>
            </a:pPr>
            <a:r>
              <a:rPr lang="en-US" sz="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 делится на 2, 3, 4, 5, 6, 8, 9, 10 и 12. Благодаря этому части окружности можно выражать простыми дробями и считать без лишних сложностей.
</a:t>
            </a:r>
            <a:endParaRPr lang="en-US" sz="1590" dirty="0"/>
          </a:p>
        </p:txBody>
      </p:sp>
      <p:sp>
        <p:nvSpPr>
          <p:cNvPr id="13" name="Text 4"/>
          <p:cNvSpPr txBox="1"/>
          <p:nvPr/>
        </p:nvSpPr>
        <p:spPr>
          <a:xfrm>
            <a:off x="6082971" y="1221250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и четверть
</a:t>
            </a:r>
            <a:pPr algn="l" indent="0" marL="0">
              <a:lnSpc>
                <a:spcPct val="100000"/>
              </a:lnSpc>
              <a:buNone/>
            </a:pPr>
            <a:r>
              <a:rPr lang="en-US" sz="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окружность разделить пополам, получится 180°. Четверть окружности составляет 90°. Эти значения особенно часто встречаются в задачах и хорошо запоминаются.
</a:t>
            </a:r>
            <a:endParaRPr lang="en-US" sz="1547" dirty="0"/>
          </a:p>
        </p:txBody>
      </p:sp>
      <p:sp>
        <p:nvSpPr>
          <p:cNvPr id="14" name="Text 5"/>
          <p:cNvSpPr txBox="1"/>
          <p:nvPr/>
        </p:nvSpPr>
        <p:spPr>
          <a:xfrm>
            <a:off x="575675" y="2902488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Меньшие доли круга
</a:t>
            </a:r>
            <a:pPr algn="l" indent="0" marL="0">
              <a:lnSpc>
                <a:spcPct val="100000"/>
              </a:lnSpc>
              <a:buNone/>
            </a:pPr>
            <a:r>
              <a:rPr lang="en-US" sz="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 окружности равна 120°, шестая часть — 60°, а восьмая часть — 45°. Такие соотношения помогают быстро находить градусную меру нужной дуги.
</a:t>
            </a:r>
            <a:endParaRPr lang="en-US" sz="1547" dirty="0"/>
          </a:p>
        </p:txBody>
      </p:sp>
      <p:sp>
        <p:nvSpPr>
          <p:cNvPr id="15" name="Text 6"/>
          <p:cNvSpPr txBox="1"/>
          <p:nvPr/>
        </p:nvSpPr>
        <p:spPr>
          <a:xfrm>
            <a:off x="3329317" y="2902488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вычислений
</a:t>
            </a:r>
            <a:pPr algn="l" indent="0" marL="0">
              <a:lnSpc>
                <a:spcPct val="100000"/>
              </a:lnSpc>
              <a:buNone/>
            </a:pPr>
            <a:r>
              <a:rPr lang="en-US" sz="7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360° делает работу с окружностью удобной и наглядной. Можно легко сравнивать части круга, не измеряя их длину и не прибегая к сложным расчётам.
</a:t>
            </a:r>
            <a:endParaRPr lang="en-US" sz="145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окружности и их градусная мера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как доля круга связана с величиной угла. Значения удобно сравнивать и запоминать по знакомым дробям окружности.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часть окружности, тем больше её градусная мера; все стандартные значения легко выводятся из 360°.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окружности и центрального угла, курс геометрии 9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и большая дуга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55825" y="1342450"/>
            <a:ext cx="2363100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дуга
</a:t>
            </a:r>
            <a:pPr algn="l" indent="0" marL="0">
              <a:lnSpc>
                <a:spcPct val="100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дуга всегда короче и имеет градусную меру меньше 180°. Именно её чаще всего имеют в виду в задачах, если не сказано обратное.
</a:t>
            </a:r>
            <a:endParaRPr lang="en-US" sz="1695" dirty="0"/>
          </a:p>
        </p:txBody>
      </p:sp>
      <p:sp>
        <p:nvSpPr>
          <p:cNvPr id="12" name="Text 3"/>
          <p:cNvSpPr txBox="1"/>
          <p:nvPr/>
        </p:nvSpPr>
        <p:spPr>
          <a:xfrm>
            <a:off x="3549567" y="1342450"/>
            <a:ext cx="2363100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дуга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дуга больше 180° и дополняет малую дугу до полного круга. Её находят по правилу 360° минус мера малой дуги.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6443321" y="1342450"/>
            <a:ext cx="2363100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дуги одних точек
</a:t>
            </a:r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одних и тех же точек окружности всегда существуют две дуги. Поэтому важно внимательно читать условие и понимать, какая именно часть нужна.
</a:t>
            </a:r>
            <a:endParaRPr lang="en-US" sz="1569" dirty="0"/>
          </a:p>
        </p:txBody>
      </p:sp>
      <p:sp>
        <p:nvSpPr>
          <p:cNvPr id="14" name="Text 5"/>
          <p:cNvSpPr txBox="1"/>
          <p:nvPr/>
        </p:nvSpPr>
        <p:spPr>
          <a:xfrm>
            <a:off x="655825" y="2959025"/>
            <a:ext cx="2363100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подразумевают
</a:t>
            </a:r>
            <a:pPr algn="l" indent="0" marL="0">
              <a:lnSpc>
                <a:spcPct val="100000"/>
              </a:lnSpc>
              <a:buNone/>
            </a:pPr>
            <a:r>
              <a:rPr lang="en-US" sz="7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задаче слово «дуга» не уточнено, обычно речь идёт о меньшей дуге. Это помогает избежать ошибок при вычислении и доказательстве.
</a:t>
            </a:r>
            <a:endParaRPr lang="en-US" sz="1478" dirty="0"/>
          </a:p>
        </p:txBody>
      </p:sp>
      <p:sp>
        <p:nvSpPr>
          <p:cNvPr id="15" name="Text 6"/>
          <p:cNvSpPr txBox="1"/>
          <p:nvPr/>
        </p:nvSpPr>
        <p:spPr>
          <a:xfrm>
            <a:off x="3549567" y="2959025"/>
            <a:ext cx="2363100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дуги влияет на ответ, особенно когда нужно сравнить части окружности или найти градусную меру по рисунку с отмеченной длинной стороной.
</a:t>
            </a:r>
            <a:endParaRPr lang="en-US" sz="16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градусную меру дуги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базовых задач по окружности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731" y="1479875"/>
            <a:ext cx="4222639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дуги и их меры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запомнить стандартные значения и увидеть связь между частью окружности и её градусной мерой.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Мера дуги зависит от доли круга и всегда выражается в градусах, а не в длине.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окружности и центрального угла, курс геометрии 9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2375" y="3116978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дуги и равные углы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Радиусы равны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радиусы одной окружности имеют одинаковую длину. Поэтому при сравнении дуг часто используют и равенство радиусов, чтобы обосновать построения и выводы.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центральные углы равны, то и соответствующие им дуги тоже равны. Это позволяет сравнивать части окружности, не измеряя их длину по чертежу.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дуги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дуги равны, значит, равны и центральные углы, которые их стягивают. Такое соответствие помогает быстро делать выводы в задачах на доказательство.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равенства дуг и углов помогает решать задачи без лишних измерений. Достаточно увидеть связь между центром окружности, радиусами и дугой.
</a:t>
            </a:r>
            <a:pPr algn="ctr" indent="0" marL="0">
              <a:lnSpc>
                <a:spcPct val="100000"/>
              </a:lnSpc>
              <a:buNone/>
            </a:pPr>
            <a:r>
              <a:rPr lang="en-US" sz="5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 задачах
</a:t>
            </a:r>
            <a:endParaRPr lang="en-US" sz="11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Отметки на чертеже: как увидеть дугу
</a:t>
            </a:r>
            <a:endParaRPr lang="en-US" sz="3134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центр
</a:t>
            </a:r>
            <a:pPr algn="ctr" indent="0" marL="0">
              <a:lnSpc>
                <a:spcPct val="100000"/>
              </a:lnSpc>
              <a:buNone/>
            </a:pPr>
            <a:r>
              <a:rPr lang="en-US" sz="6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аккуратном чертеже первым делом находят центр окружности и отмечают точки, между которыми лежит дуга. Затем к этим точкам проводят радиусы, чтобы увидеть центральный угол. Такая разметка помогает сразу понять, какая часть окружности рассматривается.
</a:t>
            </a:r>
            <a:endParaRPr lang="en-US" sz="1123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 не равна хорде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Дугу легко спутать с хордой, если смотреть только на внешний контур. Но дуга — это изогнутая часть окружности, а хорда — прямой отрезок между двумя точками. В школьных задачах это различие часто становится ключом к верному ответу.
</a:t>
            </a:r>
            <a:endParaRPr lang="en-US" sz="117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 подсказывает ответ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рисунке изображён сектор, его боковые стороны всегда являются радиусами. А дуга образует внешнюю границу сектора и показывает, какой угол выделен внутри круга. По этой схеме удобно проверять построение и измерение в задаче.
</a:t>
            </a:r>
            <a:endParaRPr lang="en-US" sz="11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360°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столько составляют вместе все дуги одной окружности.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помогает находить неизвестную дугу по оставшимся частям и быстро проверять вычисления в любой задаче.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градусной меры окружности, курс геометрии 9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мера дуги при изменении угла
</a:t>
            </a:r>
            <a:endParaRPr lang="en-US" sz="3022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показаны только базовые значения, которые чаще всего встречаются в школьных задачах и помогают быстро сравнивать части окружности.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центральный угол, тем больше соответствующая дуга; зависимость прямая и однозначная.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центрального угла и дуги окружности, школьный курс геометрии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47°
</a:t>
            </a:r>
            <a:pPr algn="ctr" indent="0" marL="0">
              <a:lnSpc>
                <a:spcPct val="100000"/>
              </a:lnSpc>
              <a:buNone/>
            </a:pPr>
            <a:r>
              <a:rPr lang="en-US" sz="2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столько же будет у соответствующей малой дуги, если она стягивается этим центральным углом.
</a:t>
            </a:r>
            <a:endParaRPr lang="en-US" sz="648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 основное правило темы: для малой дуги и центрального угла значение совпадает без дополнительных вычислений.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градусной меры дуги в школьной геометрии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большой дуги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малую дугу
</a:t>
            </a:r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какая часть окружности дана как меньшая дуга. Если она равна 68°, именно это значение нужно использовать как основу для дальнейшего вычисления.
</a:t>
            </a:r>
            <a:endParaRPr lang="en-US" sz="1484" dirty="0"/>
          </a:p>
        </p:txBody>
      </p:sp>
      <p:sp>
        <p:nvSpPr>
          <p:cNvPr id="11" name="Text 3"/>
          <p:cNvSpPr txBox="1"/>
          <p:nvPr/>
        </p:nvSpPr>
        <p:spPr>
          <a:xfrm>
            <a:off x="3329317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Вычтите из полного круга
</a:t>
            </a:r>
            <a:pPr algn="l" indent="0" marL="0">
              <a:lnSpc>
                <a:spcPct val="100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дуга находится по правилу 360° − малая дуга. Поэтому из 360° вычитают 68° и получают 292°, что и будет ответом.
</a:t>
            </a:r>
            <a:endParaRPr lang="en-US" sz="1647" dirty="0"/>
          </a:p>
        </p:txBody>
      </p:sp>
      <p:sp>
        <p:nvSpPr>
          <p:cNvPr id="12" name="Text 4"/>
          <p:cNvSpPr txBox="1"/>
          <p:nvPr/>
        </p:nvSpPr>
        <p:spPr>
          <a:xfrm>
            <a:off x="6082971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смысл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Полученное число должно быть больше 180° и меньше 360°. Такая проверка помогает убедиться, что выбрана именно большая дуга, а не меньшая часть окружности.
</a:t>
            </a:r>
            <a:endParaRPr lang="en-US" sz="14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ответов в задачах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пары значений и проверьте, согласуются ли они с полным кругом и его частями.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значение дуги не укладывается в 360° или не соответствует части круга, ответ нужно пересчитать.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градусной меры окружности, школьный курс геометрии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дугу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 свойствам дуги и центрального угла.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жизненными примерами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Циферблат часов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на часах образуют центральные углы, а весь круг циферблата удобно делится на 12 равных частей. Поэтому по положению стрелок можно наглядно видеть доли окружности и оценивать их в градусах.
</a:t>
            </a:r>
            <a:endParaRPr lang="en-US" sz="1324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транспортир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Полукруг на транспортире соответствует 180°, а каждая отметка показывает часть полного разворота. Это делает измерение углов понятным и помогает связать чертёж с реальной геометрической моделью.
</a:t>
            </a:r>
            <a:endParaRPr lang="en-US" sz="1324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сектора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стадионах и аренах круг часто делят на сектора, чтобы показать направления, зоны или углы поворота. Здесь градусная мера дуги помогает точно описать часть круга без измерения её длины.
</a:t>
            </a:r>
            <a:endParaRPr lang="en-US" sz="1329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Круговые диаграммы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диаграммах доли целого переводятся в угловые величины, чтобы сравнение было заметным сразу. Чем больше часть данных, тем больше соответствующая дуга на круге, и тем легче увидеть соотношения.
</a:t>
            </a:r>
            <a:endParaRPr lang="en-US" sz="132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дугами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точную статистику, а учебное ранжирование наиболее частых затруднений, которое помогает заранее обратить внимание на сложные места.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 выбором вида дуги и путаницей между изогнутой частью окружности и прямым отрезком.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ранжирование типичных ошибок по теме «градусная мера дуги окружности»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градусной мере дуги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мера дуги всегда связана с центральным углом и помогает быстро работать с окружностью. Если помнить про 360°, половину, четверть и выбор малой или большой дуги, задачи становятся заметно проще.
</a:t>
            </a:r>
            <a:endParaRPr lang="en-US" sz="39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2026-06-03T14:41:50Z</dcterms:created>
  <dcterms:modified xsi:type="dcterms:W3CDTF">2026-06-03T14:41:50Z</dcterms:modified>
</cp:coreProperties>
</file>