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image" Target="../media/image-4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image" Target="../media/image-11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jpe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91"/>
            <a:ext cx="9144000" cy="517921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73500" y="4209700"/>
            <a:ext cx="3837900" cy="1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773500" y="1959850"/>
            <a:ext cx="38379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один признак подчиняется строгим законам наследования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773500" y="812425"/>
            <a:ext cx="38379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Моногибридное скрещивание и первый и второй законы Менделя
</a:t>
            </a:r>
            <a:endParaRPr lang="en-US" sz="2408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01654" y="1014475"/>
            <a:ext cx="3709442" cy="3110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1959850"/>
            <a:ext cx="3580500" cy="18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Мендель выбрал горох за удобные признаки, контроль опыления и чистые линии. Он работал с большими выборками и точно считал результаты, благодаря чему обнаружил устойчивые соотношения наследования и превратил изучение признаков в точную науку.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773500" y="812425"/>
            <a:ext cx="38379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опыты Менделя стали основой генетики
</a:t>
            </a:r>
            <a:endParaRPr lang="en-US" sz="2643" dirty="0"/>
          </a:p>
        </p:txBody>
      </p:sp>
      <p:sp>
        <p:nvSpPr>
          <p:cNvPr id="8" name="Text 2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773500" y="775075"/>
            <a:ext cx="56346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8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генетические понятия в теме моногибридного скрещивания
</a:t>
            </a:r>
            <a:endParaRPr lang="en-US" sz="2285" dirty="0"/>
          </a:p>
        </p:txBody>
      </p:sp>
      <p:sp>
        <p:nvSpPr>
          <p:cNvPr id="11" name="Text 2"/>
          <p:cNvSpPr txBox="1"/>
          <p:nvPr/>
        </p:nvSpPr>
        <p:spPr>
          <a:xfrm>
            <a:off x="1128043" y="1824113"/>
            <a:ext cx="2837700" cy="68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
</a:t>
            </a:r>
            <a:pPr algn="l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 — участок ДНК, который участвует в формировании определённого признака организма и несёт наследственную информацию, передающуюся от родителей потомству.
</a:t>
            </a:r>
            <a:endParaRPr lang="en-US" sz="909" dirty="0"/>
          </a:p>
        </p:txBody>
      </p:sp>
      <p:sp>
        <p:nvSpPr>
          <p:cNvPr id="12" name="Text 3"/>
          <p:cNvSpPr txBox="1"/>
          <p:nvPr/>
        </p:nvSpPr>
        <p:spPr>
          <a:xfrm>
            <a:off x="1090775" y="3143596"/>
            <a:ext cx="2837700" cy="68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Доминантность
</a:t>
            </a:r>
            <a:pPr algn="l" indent="0" marL="0">
              <a:lnSpc>
                <a:spcPct val="115000"/>
              </a:lnSpc>
              <a:buNone/>
            </a:pPr>
            <a:r>
              <a:rPr lang="en-US" sz="7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Доминантный аллель проявляется уже в гетерозиготе, поэтому его признак виден в фенотипе, даже если рядом находится другой вариант гена.
</a:t>
            </a:r>
            <a:endParaRPr lang="en-US" sz="1026" dirty="0"/>
          </a:p>
        </p:txBody>
      </p:sp>
      <p:sp>
        <p:nvSpPr>
          <p:cNvPr id="13" name="Text 4"/>
          <p:cNvSpPr txBox="1"/>
          <p:nvPr/>
        </p:nvSpPr>
        <p:spPr>
          <a:xfrm>
            <a:off x="4698195" y="1587749"/>
            <a:ext cx="2837700" cy="68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Аллели
</a:t>
            </a:r>
            <a:pPr algn="l" indent="0" marL="0">
              <a:lnSpc>
                <a:spcPct val="115000"/>
              </a:lnSpc>
              <a:buNone/>
            </a:pPr>
            <a:r>
              <a:rPr lang="en-US" sz="74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Аллели — это разные варианты одного гена. Например, одна аллель может определять жёлтую окраску семян, а другая — зелёную.
</a:t>
            </a:r>
            <a:endParaRPr lang="en-US" sz="1094" dirty="0"/>
          </a:p>
        </p:txBody>
      </p:sp>
      <p:sp>
        <p:nvSpPr>
          <p:cNvPr id="14" name="Text 5"/>
          <p:cNvSpPr txBox="1"/>
          <p:nvPr/>
        </p:nvSpPr>
        <p:spPr>
          <a:xfrm>
            <a:off x="5150472" y="2616280"/>
            <a:ext cx="2837700" cy="68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Рецессивность
</a:t>
            </a:r>
            <a:pPr algn="l" indent="0" marL="0">
              <a:lnSpc>
                <a:spcPct val="115000"/>
              </a:lnSpc>
              <a:buNone/>
            </a:pPr>
            <a:r>
              <a:rPr lang="en-US" sz="7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Рецессивный аллель проявляется только в гомозиготном состоянии, когда организм получает две одинаковые рецессивные копии этого гена.
</a:t>
            </a:r>
            <a:endParaRPr lang="en-US" sz="1091" dirty="0"/>
          </a:p>
        </p:txBody>
      </p:sp>
      <p:sp>
        <p:nvSpPr>
          <p:cNvPr id="15" name="Text 6"/>
          <p:cNvSpPr txBox="1"/>
          <p:nvPr/>
        </p:nvSpPr>
        <p:spPr>
          <a:xfrm>
            <a:off x="4386456" y="3590545"/>
            <a:ext cx="2837700" cy="68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Генотип и фенотип
</a:t>
            </a:r>
            <a:pPr algn="l" indent="0" marL="0">
              <a:lnSpc>
                <a:spcPct val="115000"/>
              </a:lnSpc>
              <a:buNone/>
            </a:pPr>
            <a:r>
              <a:rPr lang="en-US" sz="74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Генотип — это сочетание аллелей организма, а фенотип — наблюдаемое проявление признака, которое можно увидеть или измерить.
</a:t>
            </a:r>
            <a:endParaRPr lang="en-US" sz="1094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89931" y="994400"/>
            <a:ext cx="3153937" cy="3402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773500" y="775075"/>
            <a:ext cx="44037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95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Горох посевной как удобный объект для генетических опытов
</a:t>
            </a:r>
            <a:endParaRPr lang="en-US" sz="2095" dirty="0"/>
          </a:p>
        </p:txBody>
      </p:sp>
      <p:sp>
        <p:nvSpPr>
          <p:cNvPr id="12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13" name="Text 2"/>
          <p:cNvSpPr txBox="1"/>
          <p:nvPr/>
        </p:nvSpPr>
        <p:spPr>
          <a:xfrm>
            <a:off x="767051" y="1461200"/>
            <a:ext cx="3592512" cy="67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1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Чёткие признаки
</a:t>
            </a:r>
            <a:pPr algn="l" indent="0" marL="0">
              <a:lnSpc>
                <a:spcPct val="115000"/>
              </a:lnSpc>
              <a:buNone/>
            </a:pPr>
            <a:r>
              <a:rPr lang="en-US" sz="586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5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гороха легко различить альтернативные признаки: цвет семян, их форма, окраска цветков и высота растений. Это делает подсчёт потомства особенно удобным.
</a:t>
            </a:r>
            <a:endParaRPr lang="en-US" sz="951" dirty="0"/>
          </a:p>
        </p:txBody>
      </p:sp>
      <p:sp>
        <p:nvSpPr>
          <p:cNvPr id="14" name="Text 3"/>
          <p:cNvSpPr txBox="1"/>
          <p:nvPr/>
        </p:nvSpPr>
        <p:spPr>
          <a:xfrm>
            <a:off x="1045651" y="2224375"/>
            <a:ext cx="3592512" cy="67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1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Самоопыление
</a:t>
            </a:r>
            <a:pPr algn="l" indent="0" marL="0">
              <a:lnSpc>
                <a:spcPct val="115000"/>
              </a:lnSpc>
              <a:buNone/>
            </a:pPr>
            <a:r>
              <a:rPr lang="en-US" sz="586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5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Цветки гороха обычно самоопыляются, поэтому исходные формы сохраняют стабильные признаки из поколения в поколение и остаются чистыми линиями.
</a:t>
            </a:r>
            <a:endParaRPr lang="en-US" sz="951" dirty="0"/>
          </a:p>
        </p:txBody>
      </p:sp>
      <p:sp>
        <p:nvSpPr>
          <p:cNvPr id="15" name="Text 4"/>
          <p:cNvSpPr txBox="1"/>
          <p:nvPr/>
        </p:nvSpPr>
        <p:spPr>
          <a:xfrm>
            <a:off x="681850" y="2987538"/>
            <a:ext cx="3592512" cy="67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1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Контролируемое скрещивание
</a:t>
            </a:r>
            <a:pPr algn="l" indent="0" marL="0">
              <a:lnSpc>
                <a:spcPct val="115000"/>
              </a:lnSpc>
              <a:buNone/>
            </a:pPr>
            <a:r>
              <a:rPr lang="en-US" sz="586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5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Искусственное перекрёстное опыление позволяет Менделю точно выбирать родительские растения и прослеживать наследование только одного признака.
</a:t>
            </a:r>
            <a:endParaRPr lang="en-US" sz="951" dirty="0"/>
          </a:p>
        </p:txBody>
      </p:sp>
      <p:sp>
        <p:nvSpPr>
          <p:cNvPr id="16" name="Text 5"/>
          <p:cNvSpPr txBox="1"/>
          <p:nvPr/>
        </p:nvSpPr>
        <p:spPr>
          <a:xfrm>
            <a:off x="807750" y="3750700"/>
            <a:ext cx="3592512" cy="67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1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Удобство наблюдений
</a:t>
            </a:r>
            <a:pPr algn="l" indent="0" marL="0">
              <a:lnSpc>
                <a:spcPct val="115000"/>
              </a:lnSpc>
              <a:buNone/>
            </a:pPr>
            <a:r>
              <a:rPr lang="en-US" sz="586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5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Растение быстро даёт потомство, поэтому можно получить достаточно большое число особей и проверить закономерности на надёжной выборке.
</a:t>
            </a:r>
            <a:endParaRPr lang="en-US" sz="951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3000" y="1748595"/>
            <a:ext cx="3377400" cy="215060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 пар альтернативных признаков, изученных Менделем
</a:t>
            </a:r>
            <a:endParaRPr lang="en-US" sz="2432" dirty="0"/>
          </a:p>
        </p:txBody>
      </p:sp>
      <p:sp>
        <p:nvSpPr>
          <p:cNvPr id="7" name="Text 1"/>
          <p:cNvSpPr txBox="1"/>
          <p:nvPr/>
        </p:nvSpPr>
        <p:spPr>
          <a:xfrm>
            <a:off x="1078300" y="18608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таблице показаны признаки гороха и их доминантные и рецессивные варианты.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33550" y="2951612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признаки имели отчётливо различимые альтернативы, что позволяло точно считать результаты и выявлять закономерности наследования.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1183075" y="4042413"/>
            <a:ext cx="33774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Опыты Грегора Менделя с горохом посевным
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3500" y="1675333"/>
            <a:ext cx="7564500" cy="279143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645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моногибридного скрещивания AA × aa
</a:t>
            </a:r>
            <a:endParaRPr lang="en-US" sz="2640" dirty="0"/>
          </a:p>
        </p:txBody>
      </p:sp>
      <p:sp>
        <p:nvSpPr>
          <p:cNvPr id="7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773500" y="1335155"/>
            <a:ext cx="7564500" cy="1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образования гамет, оплодотворения и расщепления признаков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773550" y="722800"/>
            <a:ext cx="7596900" cy="55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8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закон Менделя: единообразие гибридов первого поколения
</a:t>
            </a:r>
            <a:endParaRPr lang="en-US" sz="2181" dirty="0"/>
          </a:p>
        </p:txBody>
      </p:sp>
      <p:sp>
        <p:nvSpPr>
          <p:cNvPr id="10" name="Text 2"/>
          <p:cNvSpPr txBox="1"/>
          <p:nvPr/>
        </p:nvSpPr>
        <p:spPr>
          <a:xfrm>
            <a:off x="3052060" y="1522675"/>
            <a:ext cx="11322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Одинаковый генотип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сочетании AA и aa все потомки первого поколения имеют одинаковый генотип Aa. Это делает поколение F1 генетически однородным по рассматриваемому признаку.
</a:t>
            </a:r>
            <a:endParaRPr lang="en-US" sz="800" dirty="0"/>
          </a:p>
        </p:txBody>
      </p:sp>
      <p:sp>
        <p:nvSpPr>
          <p:cNvPr id="11" name="Text 3"/>
          <p:cNvSpPr txBox="1"/>
          <p:nvPr/>
        </p:nvSpPr>
        <p:spPr>
          <a:xfrm>
            <a:off x="747325" y="1522675"/>
            <a:ext cx="11322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Скрещивание чистых линий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скрестить две чистые линии, различающиеся по одному признаку, потомство F1 будет единообразным, потому что каждый гибрид получает по одной аллели от каждого родителя.
</a:t>
            </a:r>
            <a:endParaRPr lang="en-US" sz="800" dirty="0"/>
          </a:p>
        </p:txBody>
      </p:sp>
      <p:sp>
        <p:nvSpPr>
          <p:cNvPr id="12" name="Text 4"/>
          <p:cNvSpPr txBox="1"/>
          <p:nvPr/>
        </p:nvSpPr>
        <p:spPr>
          <a:xfrm>
            <a:off x="5370789" y="1522675"/>
            <a:ext cx="11322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Одинаковый фенотип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доминантная аллель определяет жёлтую окраску семян, то все гибриды F1 будут жёлтыми. Рецессивный признак в этом поколении не проявляется.
</a:t>
            </a:r>
            <a:endParaRPr lang="en-US" sz="800" dirty="0"/>
          </a:p>
        </p:txBody>
      </p:sp>
      <p:sp>
        <p:nvSpPr>
          <p:cNvPr id="13" name="Text 5"/>
          <p:cNvSpPr txBox="1"/>
          <p:nvPr/>
        </p:nvSpPr>
        <p:spPr>
          <a:xfrm>
            <a:off x="7712053" y="1482850"/>
            <a:ext cx="11322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закона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 единообразия показывает, что у гибридов первого поколения сохраняется признак доминантного родителя, а скрытая рецессивная аллель не исчезает из наследственной информации.
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773500" y="775075"/>
            <a:ext cx="56346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1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Доминантность и рецессивность не означают «сильный» и «слабый» признак
</a:t>
            </a:r>
            <a:endParaRPr lang="en-US" sz="2116" dirty="0"/>
          </a:p>
        </p:txBody>
      </p:sp>
      <p:sp>
        <p:nvSpPr>
          <p:cNvPr id="10" name="Text 2"/>
          <p:cNvSpPr txBox="1"/>
          <p:nvPr/>
        </p:nvSpPr>
        <p:spPr>
          <a:xfrm>
            <a:off x="1081287" y="1613250"/>
            <a:ext cx="3029100" cy="78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показывает доминантность
</a:t>
            </a:r>
            <a:pPr algn="l" indent="0" marL="0">
              <a:lnSpc>
                <a:spcPct val="115000"/>
              </a:lnSpc>
              <a:buNone/>
            </a:pPr>
            <a:r>
              <a:rPr lang="en-US" sz="6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Доминантный аллель проявляется у гетерозиготы, но это описывает только способ выражения признака, а не его полезность или биологическое превосходство.
</a:t>
            </a:r>
            <a:endParaRPr lang="en-US" sz="1129" dirty="0"/>
          </a:p>
        </p:txBody>
      </p:sp>
      <p:sp>
        <p:nvSpPr>
          <p:cNvPr id="11" name="Text 3"/>
          <p:cNvSpPr txBox="1"/>
          <p:nvPr/>
        </p:nvSpPr>
        <p:spPr>
          <a:xfrm>
            <a:off x="1126595" y="2918066"/>
            <a:ext cx="3029100" cy="78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Условия проявления
</a:t>
            </a:r>
            <a:pPr algn="l" indent="0" marL="0">
              <a:lnSpc>
                <a:spcPct val="115000"/>
              </a:lnSpc>
              <a:buNone/>
            </a:pPr>
            <a:r>
              <a:rPr lang="en-US" sz="7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Рецессивный признак становится видимым только тогда, когда организм получает две рецессивные аллели и оказывается гомозиготным по этому гену.
</a:t>
            </a:r>
            <a:endParaRPr lang="en-US" sz="1171" dirty="0"/>
          </a:p>
        </p:txBody>
      </p:sp>
      <p:sp>
        <p:nvSpPr>
          <p:cNvPr id="12" name="Text 4"/>
          <p:cNvSpPr txBox="1"/>
          <p:nvPr/>
        </p:nvSpPr>
        <p:spPr>
          <a:xfrm>
            <a:off x="5033611" y="1613262"/>
            <a:ext cx="3029100" cy="78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Скрытое сохранение аллеля
</a:t>
            </a:r>
            <a:pPr algn="l" indent="0" marL="0">
              <a:lnSpc>
                <a:spcPct val="115000"/>
              </a:lnSpc>
              <a:buNone/>
            </a:pPr>
            <a:r>
              <a:rPr lang="en-US" sz="7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Рецессивная аллель может долго сохраняться в популяции, не проявляясь внешне, если находится в составе гетерозиготных организмов.
</a:t>
            </a:r>
            <a:endParaRPr lang="en-US" sz="1171" dirty="0"/>
          </a:p>
        </p:txBody>
      </p:sp>
      <p:sp>
        <p:nvSpPr>
          <p:cNvPr id="13" name="Text 5"/>
          <p:cNvSpPr txBox="1"/>
          <p:nvPr/>
        </p:nvSpPr>
        <p:spPr>
          <a:xfrm>
            <a:off x="4984849" y="2993657"/>
            <a:ext cx="3029100" cy="78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важно не путать понятия
</a:t>
            </a:r>
            <a:pPr algn="l" indent="0" marL="0">
              <a:lnSpc>
                <a:spcPct val="115000"/>
              </a:lnSpc>
              <a:buNone/>
            </a:pPr>
            <a:r>
              <a:rPr lang="en-US" sz="7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Доминантность и рецессивность — это генетические характеристики наследования, а не оценка «силы» признака, его пользы или частоты в природе.
</a:t>
            </a:r>
            <a:endParaRPr lang="en-US" sz="1141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3000" y="1611561"/>
            <a:ext cx="3377400" cy="24246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Фенотипическое расщепление во втором поколении
</a:t>
            </a:r>
            <a:endParaRPr lang="en-US" sz="2432" dirty="0"/>
          </a:p>
        </p:txBody>
      </p:sp>
      <p:sp>
        <p:nvSpPr>
          <p:cNvPr id="7" name="Text 1"/>
          <p:cNvSpPr txBox="1"/>
          <p:nvPr/>
        </p:nvSpPr>
        <p:spPr>
          <a:xfrm>
            <a:off x="773500" y="18608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типичное распределение потомков во F2 при полном доминировании одного признака.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33550" y="2951612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Соотношение 3:1 отражает устойчивую закономерность, возникающую из расхождения аллелей при образовании гамет и их случайного сочетания при оплодотворении.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1065150" y="4042413"/>
            <a:ext cx="33774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Классическая схема моногибридного скрещивания Aa × Aa
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687600" y="724175"/>
            <a:ext cx="6157200" cy="6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Второй закон Менделя: расщепление признаков во втором поколении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996950" y="1468675"/>
            <a:ext cx="4142400" cy="70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Скрещивание гибридов F1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скрестить между собой гибриды первого поколения Aa × Aa, во втором поколении признаки начинают расходиться, потому что каждый родитель образует гаметы двух типов.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996950" y="2239400"/>
            <a:ext cx="4142400" cy="70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Расхождение аллелей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образовании гамет аллели одной пары расходятся в разные клетки, поэтому у одного гибрида формируются гаметы A и a в равной доле.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996950" y="3010125"/>
            <a:ext cx="4142400" cy="70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Случайное сочетание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оплодотворении гаметы объединяются случайно, и в зиготах снова возникают все возможные сочетания аллелей: AA, Aa и aa.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996950" y="3780850"/>
            <a:ext cx="4142400" cy="70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 расщепления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F2 генотипы распределяются как 1:2:1, а фенотипы — как 3:1 при полном доминировании. Именно поэтому рецессивный признак снова появляется в потомстве.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89931" y="994400"/>
            <a:ext cx="3153937" cy="3402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773500" y="775075"/>
            <a:ext cx="44037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мейоза в наследовании признаков
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13" name="Text 2"/>
          <p:cNvSpPr txBox="1"/>
          <p:nvPr/>
        </p:nvSpPr>
        <p:spPr>
          <a:xfrm>
            <a:off x="767051" y="1461200"/>
            <a:ext cx="3592512" cy="67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1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Редукционное деление
</a:t>
            </a:r>
            <a:pPr algn="l" indent="0" marL="0">
              <a:lnSpc>
                <a:spcPct val="115000"/>
              </a:lnSpc>
              <a:buNone/>
            </a:pPr>
            <a:r>
              <a:rPr lang="en-US" sz="586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5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мейозе число хромосом уменьшается вдвое, поэтому каждая гамета получает только один аллель из пары. Это исключает «смешивание» наследственной информации в одном поколении.
</a:t>
            </a:r>
            <a:endParaRPr lang="en-US" sz="951" dirty="0"/>
          </a:p>
        </p:txBody>
      </p:sp>
      <p:sp>
        <p:nvSpPr>
          <p:cNvPr id="14" name="Text 3"/>
          <p:cNvSpPr txBox="1"/>
          <p:nvPr/>
        </p:nvSpPr>
        <p:spPr>
          <a:xfrm>
            <a:off x="1045651" y="2224375"/>
            <a:ext cx="3592512" cy="67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1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Разделение аллелей
</a:t>
            </a:r>
            <a:pPr algn="l" indent="0" marL="0">
              <a:lnSpc>
                <a:spcPct val="115000"/>
              </a:lnSpc>
              <a:buNone/>
            </a:pPr>
            <a:r>
              <a:rPr lang="en-US" sz="586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5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гибрида Aa при расхождении гомологичных хромосом образуются два типа гамет: A и a. Они возникают в равной доле, что и обеспечивает последующее расщепление признаков.
</a:t>
            </a:r>
            <a:endParaRPr lang="en-US" sz="951" dirty="0"/>
          </a:p>
        </p:txBody>
      </p:sp>
      <p:sp>
        <p:nvSpPr>
          <p:cNvPr id="15" name="Text 4"/>
          <p:cNvSpPr txBox="1"/>
          <p:nvPr/>
        </p:nvSpPr>
        <p:spPr>
          <a:xfrm>
            <a:off x="681850" y="2987538"/>
            <a:ext cx="3592512" cy="67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1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Случайное оплодотворение
</a:t>
            </a:r>
            <a:pPr algn="l" indent="0" marL="0">
              <a:lnSpc>
                <a:spcPct val="115000"/>
              </a:lnSpc>
              <a:buNone/>
            </a:pPr>
            <a:r>
              <a:rPr lang="en-US" sz="586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5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слиянии гамет аллели снова объединяются в зиготе. Комбинации образуются случайно, поэтому потомство получает разные генотипы, хотя исходные гаметы содержали только один аллель.
</a:t>
            </a:r>
            <a:endParaRPr lang="en-US" sz="951" dirty="0"/>
          </a:p>
        </p:txBody>
      </p:sp>
      <p:sp>
        <p:nvSpPr>
          <p:cNvPr id="16" name="Text 5"/>
          <p:cNvSpPr txBox="1"/>
          <p:nvPr/>
        </p:nvSpPr>
        <p:spPr>
          <a:xfrm>
            <a:off x="807750" y="3750700"/>
            <a:ext cx="3592512" cy="67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1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 законов Менделя
</a:t>
            </a:r>
            <a:pPr algn="l" indent="0" marL="0">
              <a:lnSpc>
                <a:spcPct val="115000"/>
              </a:lnSpc>
              <a:buNone/>
            </a:pPr>
            <a:r>
              <a:rPr lang="en-US" sz="586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5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поведение хромосом в мейозе объясняет, почему признаки наследуются дискретно. Законы Менделя отражают не случайность, а закономерное распределение аллелей между поколениями.
</a:t>
            </a:r>
            <a:endParaRPr lang="en-US" sz="951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3000" y="2185353"/>
            <a:ext cx="3377400" cy="134599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2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Генотипы и фенотипы потомства при скрещивании Aa × Aa
</a:t>
            </a:r>
            <a:endParaRPr lang="en-US" sz="2432" dirty="0"/>
          </a:p>
        </p:txBody>
      </p:sp>
      <p:sp>
        <p:nvSpPr>
          <p:cNvPr id="7" name="Text 1"/>
          <p:cNvSpPr txBox="1"/>
          <p:nvPr/>
        </p:nvSpPr>
        <p:spPr>
          <a:xfrm>
            <a:off x="1060325" y="17776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результат моногибридного скрещивания двух гетерозигот и связь между генотипом потомства и его фенотипом.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15575" y="28684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Гетерозиготы составляют половину потомства, а фенотипическое расщепление маскирует различие между AA и Aa. Именно поэтому фенотипов меньше, чем генотипов.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1174075" y="3959212"/>
            <a:ext cx="33774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65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моногибридного скрещивания Aa × Aa при полном доминировании.
</a:t>
            </a:r>
            <a:endParaRPr lang="en-US" sz="765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3000" y="1611561"/>
            <a:ext cx="3377400" cy="24246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Решетка Пеннета для моногибридного скрещивания
</a:t>
            </a:r>
            <a:endParaRPr lang="en-US" sz="2432" dirty="0"/>
          </a:p>
        </p:txBody>
      </p:sp>
      <p:sp>
        <p:nvSpPr>
          <p:cNvPr id="7" name="Text 1"/>
          <p:cNvSpPr txBox="1"/>
          <p:nvPr/>
        </p:nvSpPr>
        <p:spPr>
          <a:xfrm>
            <a:off x="773500" y="18608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Решетка Пеннета позволяет быстро увидеть все возможные комбинации гамет и проверить результат без длинных вычислений.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33550" y="2951612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из четырех сочетаний дают доминантный фенотип, одна — рецессивный. График наглядно подтверждает соотношение 1:2:1 по генотипу.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1065150" y="4042413"/>
            <a:ext cx="33774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Решетка Пеннета для скрещивания Aa × Aa; теоретическое распределение при полном доминировании.
</a:t>
            </a:r>
            <a:endParaRPr lang="en-US" sz="559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773550" y="722800"/>
            <a:ext cx="7596900" cy="55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Условия, при которых выполняются законы Менделя
</a:t>
            </a:r>
            <a:endParaRPr lang="en-US" sz="2200" dirty="0"/>
          </a:p>
        </p:txBody>
      </p:sp>
      <p:sp>
        <p:nvSpPr>
          <p:cNvPr id="11" name="Text 2"/>
          <p:cNvSpPr txBox="1"/>
          <p:nvPr/>
        </p:nvSpPr>
        <p:spPr>
          <a:xfrm>
            <a:off x="2441289" y="1522675"/>
            <a:ext cx="9060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Равная жизнеспособность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пропорции сохранялись, разные генотипы должны одинаково выживать и оставлять потомство. Если один вариант хуже сохраняется, числовое расщепление искажается уже на ранних этапах развития.
</a:t>
            </a:r>
            <a:endParaRPr lang="en-US" sz="700" dirty="0"/>
          </a:p>
        </p:txBody>
      </p:sp>
      <p:sp>
        <p:nvSpPr>
          <p:cNvPr id="12" name="Text 3"/>
          <p:cNvSpPr txBox="1"/>
          <p:nvPr/>
        </p:nvSpPr>
        <p:spPr>
          <a:xfrm>
            <a:off x="434671" y="1522675"/>
            <a:ext cx="9060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Полное доминирование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Классические соотношения возникают тогда, когда один аллель полностью подавляет проявление другого в гетерозиготе. В таком случае фенотип гетерозиготы совпадает с доминантным вариантом.
</a:t>
            </a:r>
            <a:endParaRPr lang="en-US" sz="700" dirty="0"/>
          </a:p>
        </p:txBody>
      </p:sp>
      <p:sp>
        <p:nvSpPr>
          <p:cNvPr id="13" name="Text 4"/>
          <p:cNvSpPr txBox="1"/>
          <p:nvPr/>
        </p:nvSpPr>
        <p:spPr>
          <a:xfrm>
            <a:off x="4418298" y="1522675"/>
            <a:ext cx="9060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Независимое поведение аллелей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Менделевская модель работает, когда аллели одной пары расходятся в гаметы без дополнительных осложнений. Сцепление генов или иные взаимодействия могут изменить ожидаемое распределение признаков.
</a:t>
            </a:r>
            <a:endParaRPr lang="en-US" sz="700" dirty="0"/>
          </a:p>
        </p:txBody>
      </p:sp>
      <p:sp>
        <p:nvSpPr>
          <p:cNvPr id="14" name="Text 5"/>
          <p:cNvSpPr txBox="1"/>
          <p:nvPr/>
        </p:nvSpPr>
        <p:spPr>
          <a:xfrm>
            <a:off x="6185142" y="1482850"/>
            <a:ext cx="9060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Отсутствие сильного влияния среды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признак заметно зависит от питания, температуры или других внешних факторов, фенотипы становятся менее однозначными. Тогда наблюдаемое расщепление труднее сопоставить с теоретической схемой.
</a:t>
            </a:r>
            <a:endParaRPr lang="en-US" sz="700" dirty="0"/>
          </a:p>
        </p:txBody>
      </p:sp>
      <p:sp>
        <p:nvSpPr>
          <p:cNvPr id="15" name="Text 6"/>
          <p:cNvSpPr txBox="1"/>
          <p:nvPr/>
        </p:nvSpPr>
        <p:spPr>
          <a:xfrm>
            <a:off x="8082981" y="1482850"/>
            <a:ext cx="9060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Границы модели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Законы Менделя описывают фундаментальный, но не универсальный случай наследования. Они удобны как базовая схема, однако в реальных задачах всегда нужно проверять дополнительные условия.
</a:t>
            </a:r>
            <a:endParaRPr lang="en-US" sz="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58025" y="1571641"/>
            <a:ext cx="2374200" cy="149546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52400" y="1604295"/>
            <a:ext cx="2245200" cy="143613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1469575" y="3272525"/>
            <a:ext cx="2245200" cy="9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Желтый цвет доминирует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скрестить чистую линию с желтыми семенами и чистую линию с зелеными, все растения первого поколения дадут только желтые семена. Это сразу показывает, что доминантный аллель проявляется уже в гетерозиготе.
</a:t>
            </a:r>
            <a:endParaRPr lang="en-US" sz="895" dirty="0"/>
          </a:p>
        </p:txBody>
      </p:sp>
      <p:sp>
        <p:nvSpPr>
          <p:cNvPr id="10" name="Text 2"/>
          <p:cNvSpPr txBox="1"/>
          <p:nvPr/>
        </p:nvSpPr>
        <p:spPr>
          <a:xfrm>
            <a:off x="5674200" y="3285480"/>
            <a:ext cx="2245200" cy="9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Рецессивный признак возвращается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скрещивании гибридов F1 часть потомства снова получает два рецессивных аллеля и образует зеленые семена. Поэтому во втором поколении становится заметным привычное менделевское расщепление: примерно три желтых на одно зеленое.
</a:t>
            </a:r>
            <a:endParaRPr lang="en-US" sz="895" dirty="0"/>
          </a:p>
        </p:txBody>
      </p:sp>
      <p:sp>
        <p:nvSpPr>
          <p:cNvPr id="11" name="Text 3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моногибридного скрещивания на окраске семян гороха
</a:t>
            </a:r>
            <a:endParaRPr lang="en-US" sz="243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3000" y="1611561"/>
            <a:ext cx="3377400" cy="24246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Статистический характер наследования признаков
</a:t>
            </a:r>
            <a:endParaRPr lang="en-US" sz="2432" dirty="0"/>
          </a:p>
        </p:txBody>
      </p:sp>
      <p:sp>
        <p:nvSpPr>
          <p:cNvPr id="7" name="Text 1"/>
          <p:cNvSpPr txBox="1"/>
          <p:nvPr/>
        </p:nvSpPr>
        <p:spPr>
          <a:xfrm>
            <a:off x="773500" y="18608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малом числе наблюдений отклонения от теоретической пропорции заметнее, чем при больших выборках.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33550" y="2951612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мере увеличения выборки результаты приближаются к 75% и 25%. Наследование подчиняется вероятности, но в больших сериях проявляется устойчиво.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1065150" y="4042413"/>
            <a:ext cx="33774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Иллюстративная схема распределения потомства при моногибридном скрещивании, теоретические значения 75% и 25%.
</a:t>
            </a:r>
            <a:endParaRPr lang="en-US" sz="559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3500" y="1675333"/>
            <a:ext cx="7564500" cy="279143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645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5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решения задач на моногибридное скрещивание
</a:t>
            </a:r>
            <a:endParaRPr lang="en-US" sz="2054" dirty="0"/>
          </a:p>
        </p:txBody>
      </p:sp>
      <p:sp>
        <p:nvSpPr>
          <p:cNvPr id="7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773500" y="1335155"/>
            <a:ext cx="7564500" cy="1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для школьных задач по генетике при полном доминировании.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4550" y="1648250"/>
            <a:ext cx="1054200" cy="1054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54290" y="1648250"/>
            <a:ext cx="1054200" cy="1054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285592" y="1648250"/>
            <a:ext cx="922425" cy="1054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416902" y="1648250"/>
            <a:ext cx="790650" cy="10542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2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Практическое значение законов Менделя для биологии и медицины
</a:t>
            </a:r>
            <a:endParaRPr lang="en-US" sz="2432" dirty="0"/>
          </a:p>
        </p:txBody>
      </p:sp>
      <p:sp>
        <p:nvSpPr>
          <p:cNvPr id="10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773500" y="2851000"/>
            <a:ext cx="1116300" cy="12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76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Селекция растений
</a:t>
            </a:r>
            <a:pPr algn="ctr" indent="0" marL="0">
              <a:lnSpc>
                <a:spcPct val="115000"/>
              </a:lnSpc>
              <a:buNone/>
            </a:pPr>
            <a:r>
              <a:rPr lang="en-US" sz="657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52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Менделевские закономерности позволяют прогнозировать передачу нужных признаков и целенаправленно подбирать родительские формы. Это ускоряет создание сортов с заданными свойствами, прежде всего у культурных растений.
</a:t>
            </a:r>
            <a:endParaRPr lang="en-US" sz="776" dirty="0"/>
          </a:p>
        </p:txBody>
      </p:sp>
      <p:sp>
        <p:nvSpPr>
          <p:cNvPr id="12" name="Text 3"/>
          <p:cNvSpPr txBox="1"/>
          <p:nvPr/>
        </p:nvSpPr>
        <p:spPr>
          <a:xfrm>
            <a:off x="3123250" y="2851000"/>
            <a:ext cx="1116300" cy="12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37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Породы животных
</a:t>
            </a:r>
            <a:pPr algn="ctr" indent="0" marL="0">
              <a:lnSpc>
                <a:spcPct val="115000"/>
              </a:lnSpc>
              <a:buNone/>
            </a:pPr>
            <a:r>
              <a:rPr lang="en-US" sz="709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0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животноводстве знание доминантных и рецессивных аллелей помогает сохранять полезные качества и избегать нежелательных сочетаний признаков. Наследование становится управляемым объектом селекционной работы.
</a:t>
            </a:r>
            <a:endParaRPr lang="en-US" sz="837" dirty="0"/>
          </a:p>
        </p:txBody>
      </p:sp>
      <p:sp>
        <p:nvSpPr>
          <p:cNvPr id="13" name="Text 4"/>
          <p:cNvSpPr txBox="1"/>
          <p:nvPr/>
        </p:nvSpPr>
        <p:spPr>
          <a:xfrm>
            <a:off x="5188650" y="2851000"/>
            <a:ext cx="1116300" cy="12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8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Оценка риска заболеваний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79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медицинской генетике законы Менделя используют для анализа рецессивных наследственных болезней. Они помогают оценить вероятность проявления признака у ребенка и выявить носителей аллеля.
</a:t>
            </a:r>
            <a:endParaRPr lang="en-US" sz="808" dirty="0"/>
          </a:p>
        </p:txBody>
      </p:sp>
      <p:sp>
        <p:nvSpPr>
          <p:cNvPr id="14" name="Text 5"/>
          <p:cNvSpPr txBox="1"/>
          <p:nvPr/>
        </p:nvSpPr>
        <p:spPr>
          <a:xfrm>
            <a:off x="7254075" y="2851000"/>
            <a:ext cx="1116300" cy="12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24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Прогноз наследования
</a:t>
            </a:r>
            <a:pPr algn="ctr" indent="0" marL="0">
              <a:lnSpc>
                <a:spcPct val="115000"/>
              </a:lnSpc>
              <a:buNone/>
            </a:pPr>
            <a:r>
              <a:rPr lang="en-US" sz="698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93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Менделевская модель дает первый ориентир при расчете вероятностей в семьях и популяциях. Даже когда реальная ситуация сложнее, она остается базой для более точного генетического анализа.
</a:t>
            </a:r>
            <a:endParaRPr lang="en-US" sz="824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687600" y="724175"/>
            <a:ext cx="6157200" cy="6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Границы применимости менделевских соотношений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996950" y="1468675"/>
            <a:ext cx="4142400" cy="70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Неполное доминирование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гетерозигота имеет промежуточный фенотип, поэтому классическое соотношение 3:1 не сохраняется. Тогда фенотипы распределяются иначе и требуют отдельного анализа.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996950" y="2239400"/>
            <a:ext cx="4142400" cy="70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Кодоминирование и аллельное разнообразие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кодоминировании оба аллеля проявляются одновременно, а множественные аллели создают больше вариантов признака. В таких случаях одна пара признаков уже не описывает всю картину наследования.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996950" y="3010125"/>
            <a:ext cx="4142400" cy="70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Полигенное наследование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признак зависит от нескольких генов, он изменяется постепенно, а не по двум четким вариантам. Такой характер особенно заметен у признаков, связанных с ростом, окраской или сложными физиологическими свойствами.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996950" y="3780850"/>
            <a:ext cx="4142400" cy="70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среды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при одинаковом генотипе фенотип может меняться под действием температуры, питания и других факторов. Поэтому внешние условия нужно учитывать, иначе результаты будут интерпретированы неверно.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3050" y="2556750"/>
            <a:ext cx="38379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Моногибридное скрещивание показывает, как один признак передается через пары аллелей и почему F1 единообразно, а F2 дает расщепление. Именно на этом фундаменте строится дальнейшее изучение генетики.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1737025" y="1329500"/>
            <a:ext cx="56700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Моногибридное скрещивание: как читается наследование
</a:t>
            </a:r>
            <a:endParaRPr lang="en-US" sz="2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2026-06-01T14:09:00Z</dcterms:created>
  <dcterms:modified xsi:type="dcterms:W3CDTF">2026-06-01T14:09:00Z</dcterms:modified>
</cp:coreProperties>
</file>