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jpeg"/><Relationship Id="rId6" Type="http://schemas.openxmlformats.org/officeDocument/2006/relationships/image" Target="../media/image-5-6.png"/><Relationship Id="rId7" Type="http://schemas.openxmlformats.org/officeDocument/2006/relationships/image" Target="../media/image-5-7.jpeg"/><Relationship Id="rId8" Type="http://schemas.openxmlformats.org/officeDocument/2006/relationships/image" Target="../media/image-5-8.png"/><Relationship Id="rId9" Type="http://schemas.openxmlformats.org/officeDocument/2006/relationships/image" Target="../media/image-5-9.png"/><Relationship Id="rId10" Type="http://schemas.openxmlformats.org/officeDocument/2006/relationships/slideLayout" Target="../slideLayouts/slideLayout1.xml"/><Relationship Id="rId11"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jpeg"/><Relationship Id="rId4" Type="http://schemas.openxmlformats.org/officeDocument/2006/relationships/image" Target="../media/image-8-4.jpe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png"/><Relationship Id="rId11" Type="http://schemas.openxmlformats.org/officeDocument/2006/relationships/slideLayout" Target="../slideLayouts/slideLayout1.xml"/><Relationship Id="rId1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image" Target="../media/image-15-5.jpeg"/><Relationship Id="rId6" Type="http://schemas.openxmlformats.org/officeDocument/2006/relationships/image" Target="../media/image-15-6.png"/><Relationship Id="rId7" Type="http://schemas.openxmlformats.org/officeDocument/2006/relationships/image" Target="../media/image-15-7.jpeg"/><Relationship Id="rId8" Type="http://schemas.openxmlformats.org/officeDocument/2006/relationships/image" Target="../media/image-15-8.png"/><Relationship Id="rId9" Type="http://schemas.openxmlformats.org/officeDocument/2006/relationships/image" Target="../media/image-15-9.png"/><Relationship Id="rId10" Type="http://schemas.openxmlformats.org/officeDocument/2006/relationships/slideLayout" Target="../slideLayouts/slideLayout1.xml"/><Relationship Id="rId11"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image" Target="../media/image-16-9.png"/><Relationship Id="rId10" Type="http://schemas.openxmlformats.org/officeDocument/2006/relationships/image" Target="../media/image-16-10.png"/><Relationship Id="rId11" Type="http://schemas.openxmlformats.org/officeDocument/2006/relationships/slideLayout" Target="../slideLayouts/slideLayout1.xml"/><Relationship Id="rId1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52400" y="701866"/>
            <a:ext cx="3939600" cy="338174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572000" y="1294400"/>
            <a:ext cx="2870700" cy="2885700"/>
          </a:xfrm>
          <a:prstGeom prst="rect">
            <a:avLst/>
          </a:prstGeom>
          <a:noFill/>
          <a:ln/>
        </p:spPr>
        <p:txBody>
          <a:bodyPr wrap="square" lIns="0" tIns="0" rIns="0" bIns="0" rtlCol="0" anchor="ctr"/>
          <a:lstStyle/>
          <a:p>
            <a:pPr algn="l" indent="0" marL="0">
              <a:lnSpc>
                <a:spcPct val="100000"/>
              </a:lnSpc>
              <a:buNone/>
            </a:pPr>
            <a:r>
              <a:rPr lang="en-US" sz="3200" b="1" dirty="0">
                <a:solidFill>
                  <a:srgbClr val="FF008C"/>
                </a:solidFill>
                <a:latin typeface="Arial" pitchFamily="34" charset="0"/>
                <a:ea typeface="Arial" pitchFamily="34" charset="-122"/>
                <a:cs typeface="Arial" pitchFamily="34" charset="-120"/>
              </a:rPr>
              <a:t>B. Unsere Wohnung
</a:t>
            </a:r>
            <a:pPr algn="l" indent="0" marL="0">
              <a:lnSpc>
                <a:spcPct val="100000"/>
              </a:lnSpc>
              <a:buNone/>
            </a:pPr>
            <a:r>
              <a:rPr lang="en-US" sz="1800" b="1" dirty="0">
                <a:solidFill>
                  <a:srgbClr val="FF008C"/>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Учимся по-немецки называть комнаты, предметы и правила дома.
</a:t>
            </a:r>
            <a:endParaRPr lang="en-US" sz="3200" dirty="0"/>
          </a:p>
        </p:txBody>
      </p:sp>
      <p:sp>
        <p:nvSpPr>
          <p:cNvPr id="6" name="Text 1"/>
          <p:cNvSpPr txBox="1"/>
          <p:nvPr/>
        </p:nvSpPr>
        <p:spPr>
          <a:xfrm>
            <a:off x="362106" y="4516678"/>
            <a:ext cx="3623154" cy="307777"/>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77084" y="1691289"/>
            <a:ext cx="5173980" cy="291541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24541" y="2194559"/>
            <a:ext cx="2683479" cy="1882141"/>
          </a:xfrm>
          <a:prstGeom prst="rect">
            <a:avLst/>
          </a:prstGeom>
          <a:noFill/>
          <a:ln/>
        </p:spPr>
        <p:txBody>
          <a:bodyPr wrap="square" lIns="0" tIns="0" rIns="0" bIns="0" rtlCol="0" anchor="ctr"/>
          <a:lstStyle/>
          <a:p>
            <a:pPr algn="l" indent="0" marL="0">
              <a:lnSpc>
                <a:spcPct val="100000"/>
              </a:lnSpc>
              <a:buNone/>
            </a:pPr>
            <a:r>
              <a:rPr lang="en-US" sz="1050" dirty="0">
                <a:solidFill>
                  <a:srgbClr val="FFFFFF"/>
                </a:solidFill>
                <a:latin typeface="Arial" pitchFamily="34" charset="0"/>
                <a:ea typeface="Arial" pitchFamily="34" charset="-122"/>
                <a:cs typeface="Arial" pitchFamily="34" charset="-120"/>
              </a:rPr>
              <a:t>Слово Wohnung по-немецки означает «квартира». В квартире живёт семья, а каждая комната служит своей цели. На уроке мы учим названия комнат, простые действия и фразы о том, что где находится.
</a:t>
            </a:r>
            <a:endParaRPr lang="en-US" sz="1050" dirty="0"/>
          </a:p>
        </p:txBody>
      </p:sp>
      <p:sp>
        <p:nvSpPr>
          <p:cNvPr id="7" name="Text 1"/>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2</a:t>
            </a:r>
            <a:endParaRPr lang="en-US" sz="900" dirty="0"/>
          </a:p>
        </p:txBody>
      </p:sp>
      <p:sp>
        <p:nvSpPr>
          <p:cNvPr id="8" name="Text 2"/>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Что значит Wohnung?
</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3</a:t>
            </a:r>
            <a:endParaRPr lang="en-US" sz="900" dirty="0"/>
          </a:p>
        </p:txBody>
      </p:sp>
      <p:sp>
        <p:nvSpPr>
          <p:cNvPr id="8" name="Text 1"/>
          <p:cNvSpPr txBox="1"/>
          <p:nvPr/>
        </p:nvSpPr>
        <p:spPr>
          <a:xfrm>
            <a:off x="501500" y="2140092"/>
            <a:ext cx="2237391" cy="203466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Квартира — это наше Zuhause, где живут вместе die Familie и все привычные вещи. Здесь удобно, тепло и по-домашнему gemütlich.
</a:t>
            </a:r>
            <a:endParaRPr lang="en-US" sz="1100" dirty="0"/>
          </a:p>
        </p:txBody>
      </p:sp>
      <p:sp>
        <p:nvSpPr>
          <p:cNvPr id="9" name="Text 2"/>
          <p:cNvSpPr txBox="1"/>
          <p:nvPr/>
        </p:nvSpPr>
        <p:spPr>
          <a:xfrm>
            <a:off x="3424922" y="2140092"/>
            <a:ext cx="2237391" cy="203466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По-немецки можно сказать: Ich wohne in einer Wohnung. Wir wohnen hier. Das ist meine Wohnung. Такие фразы помогают назвать свой дом коротко и понятно.
</a:t>
            </a:r>
            <a:endParaRPr lang="en-US" sz="1100" dirty="0"/>
          </a:p>
        </p:txBody>
      </p:sp>
      <p:sp>
        <p:nvSpPr>
          <p:cNvPr id="10" name="Text 3"/>
          <p:cNvSpPr txBox="1"/>
          <p:nvPr/>
        </p:nvSpPr>
        <p:spPr>
          <a:xfrm>
            <a:off x="6324641" y="2140092"/>
            <a:ext cx="2237391" cy="2034669"/>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Слова Wohnung и Zuhause часто связаны с уютом, спокойствием и близкими людьми. Именно поэтому о квартире говорят с теплом, а не просто как о здании.
</a:t>
            </a:r>
            <a:endParaRPr lang="en-US" sz="1100" dirty="0"/>
          </a:p>
        </p:txBody>
      </p:sp>
      <p:sp>
        <p:nvSpPr>
          <p:cNvPr id="11" name="Text 4"/>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Unser Zuhause: наша квартира
</a:t>
            </a: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12084" y="1824424"/>
            <a:ext cx="3331914" cy="275598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5691" y="2547933"/>
            <a:ext cx="2293620" cy="1514678"/>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Что здесь находится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Der Flur — это прихожая или коридор. Здесь стоят дверь, шкаф, вешалка и зеркало. Обычно рядом лежат die Schuhe и стоит der Rucksack.
</a:t>
            </a:r>
            <a:endParaRPr lang="en-US" sz="1400" dirty="0"/>
          </a:p>
        </p:txBody>
      </p:sp>
      <p:sp>
        <p:nvSpPr>
          <p:cNvPr id="8" name="Text 1"/>
          <p:cNvSpPr txBox="1"/>
          <p:nvPr/>
        </p:nvSpPr>
        <p:spPr>
          <a:xfrm>
            <a:off x="3294662" y="2547933"/>
            <a:ext cx="2293620" cy="1514678"/>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Зачем нужен Flur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прихожей удобно быстро собираться перед выходом. Здесь в порядке лежат die Jacke и die Mütze, чтобы ничего не потерялось и не перепуталось.
</a:t>
            </a:r>
            <a:endParaRPr lang="en-US" sz="1400" dirty="0"/>
          </a:p>
        </p:txBody>
      </p:sp>
      <p:sp>
        <p:nvSpPr>
          <p:cNvPr id="9"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4</a:t>
            </a:r>
            <a:endParaRPr lang="en-US" sz="900" dirty="0"/>
          </a:p>
        </p:txBody>
      </p:sp>
      <p:sp>
        <p:nvSpPr>
          <p:cNvPr id="10"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Der Flur — прихожая
</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7512" y="2536505"/>
            <a:ext cx="2602145" cy="199989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68662" y="2536505"/>
            <a:ext cx="2602145" cy="199989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19812" y="2536505"/>
            <a:ext cx="2602145" cy="1999891"/>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5</a:t>
            </a:r>
            <a:endParaRPr lang="en-US" sz="900" dirty="0"/>
          </a:p>
        </p:txBody>
      </p:sp>
      <p:sp>
        <p:nvSpPr>
          <p:cNvPr id="12"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Wie sieht das Wohnzimmer aus?
</a:t>
            </a:r>
            <a:endParaRPr lang="en-US" sz="2000" dirty="0"/>
          </a:p>
        </p:txBody>
      </p:sp>
      <p:sp>
        <p:nvSpPr>
          <p:cNvPr id="13" name="Text 2"/>
          <p:cNvSpPr txBox="1"/>
          <p:nvPr/>
        </p:nvSpPr>
        <p:spPr>
          <a:xfrm>
            <a:off x="471214" y="1798674"/>
            <a:ext cx="2520840" cy="692142"/>
          </a:xfrm>
          <a:prstGeom prst="rect">
            <a:avLst/>
          </a:prstGeom>
          <a:noFill/>
          <a:ln/>
        </p:spPr>
        <p:txBody>
          <a:bodyPr wrap="square" lIns="0" tIns="0" rIns="0" bIns="0" rtlCol="0" anchor="ctr"/>
          <a:lstStyle/>
          <a:p>
            <a:pPr algn="l" indent="0" marL="0">
              <a:lnSpc>
                <a:spcPct val="100000"/>
              </a:lnSpc>
              <a:buNone/>
            </a:pPr>
            <a:r>
              <a:rPr lang="en-US" sz="1023" b="1" dirty="0">
                <a:solidFill>
                  <a:srgbClr val="8800FF"/>
                </a:solidFill>
                <a:latin typeface="Arial" pitchFamily="34" charset="0"/>
                <a:ea typeface="Arial" pitchFamily="34" charset="-122"/>
                <a:cs typeface="Arial" pitchFamily="34" charset="-120"/>
              </a:rPr>
              <a:t>Место для всей семьи
</a:t>
            </a:r>
            <a:pPr algn="l" indent="0" marL="0">
              <a:lnSpc>
                <a:spcPct val="100000"/>
              </a:lnSpc>
              <a:buNone/>
            </a:pPr>
            <a:r>
              <a:rPr lang="en-US" sz="365"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04" dirty="0">
                <a:solidFill>
                  <a:srgbClr val="000000"/>
                </a:solidFill>
                <a:latin typeface="Arial" pitchFamily="34" charset="0"/>
                <a:ea typeface="Arial" pitchFamily="34" charset="-122"/>
                <a:cs typeface="Arial" pitchFamily="34" charset="-120"/>
              </a:rPr>
              <a:t>В Wohnzimmer семья отдыхает после дня, разговаривает и проводит время вместе. Здесь стоит Sofa, рядом Tisch и Stuhl, а на стене часто висит Lampe. Комната выглядит мягкой и спокойной, как будто сама приглашает сесть и улыбнуться.
</a:t>
            </a:r>
            <a:endParaRPr lang="en-US" sz="1023" dirty="0"/>
          </a:p>
        </p:txBody>
      </p:sp>
      <p:sp>
        <p:nvSpPr>
          <p:cNvPr id="14" name="Text 3"/>
          <p:cNvSpPr txBox="1"/>
          <p:nvPr/>
        </p:nvSpPr>
        <p:spPr>
          <a:xfrm>
            <a:off x="3315438" y="1798674"/>
            <a:ext cx="2520840" cy="692142"/>
          </a:xfrm>
          <a:prstGeom prst="rect">
            <a:avLst/>
          </a:prstGeom>
          <a:noFill/>
          <a:ln/>
        </p:spPr>
        <p:txBody>
          <a:bodyPr wrap="square" lIns="0" tIns="0" rIns="0" bIns="0" rtlCol="0" anchor="ctr"/>
          <a:lstStyle/>
          <a:p>
            <a:pPr algn="l" indent="0" marL="0">
              <a:lnSpc>
                <a:spcPct val="100000"/>
              </a:lnSpc>
              <a:buNone/>
            </a:pPr>
            <a:r>
              <a:rPr lang="en-US" sz="1031" b="1" dirty="0">
                <a:solidFill>
                  <a:srgbClr val="8800FF"/>
                </a:solidFill>
                <a:latin typeface="Arial" pitchFamily="34" charset="0"/>
                <a:ea typeface="Arial" pitchFamily="34" charset="-122"/>
                <a:cs typeface="Arial" pitchFamily="34" charset="-120"/>
              </a:rPr>
              <a:t>Вечер в уютной комнате
</a:t>
            </a:r>
            <a:pPr algn="l" indent="0" marL="0">
              <a:lnSpc>
                <a:spcPct val="100000"/>
              </a:lnSpc>
              <a:buNone/>
            </a:pPr>
            <a:r>
              <a:rPr lang="en-US" sz="368"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10" dirty="0">
                <a:solidFill>
                  <a:srgbClr val="000000"/>
                </a:solidFill>
                <a:latin typeface="Arial" pitchFamily="34" charset="0"/>
                <a:ea typeface="Arial" pitchFamily="34" charset="-122"/>
                <a:cs typeface="Arial" pitchFamily="34" charset="-120"/>
              </a:rPr>
              <a:t>В гостиной можно sitzen, lesen, spielen und sprechen. На столе лежит книга, а телевизор тихо светится в углу. Здесь хорошо собираться вместе, потому что комната кажется самой тёплой в квартире.
</a:t>
            </a:r>
            <a:endParaRPr lang="en-US" sz="1031" dirty="0"/>
          </a:p>
        </p:txBody>
      </p:sp>
      <p:sp>
        <p:nvSpPr>
          <p:cNvPr id="15" name="Text 4"/>
          <p:cNvSpPr txBox="1"/>
          <p:nvPr/>
        </p:nvSpPr>
        <p:spPr>
          <a:xfrm>
            <a:off x="6166433" y="1798674"/>
            <a:ext cx="2520840" cy="692142"/>
          </a:xfrm>
          <a:prstGeom prst="rect">
            <a:avLst/>
          </a:prstGeom>
          <a:noFill/>
          <a:ln/>
        </p:spPr>
        <p:txBody>
          <a:bodyPr wrap="square" lIns="0" tIns="0" rIns="0" bIns="0" rtlCol="0" anchor="ctr"/>
          <a:lstStyle/>
          <a:p>
            <a:pPr algn="l" indent="0" marL="0">
              <a:lnSpc>
                <a:spcPct val="100000"/>
              </a:lnSpc>
              <a:buNone/>
            </a:pPr>
            <a:r>
              <a:rPr lang="en-US" sz="1031" b="1" dirty="0">
                <a:solidFill>
                  <a:srgbClr val="8800FF"/>
                </a:solidFill>
                <a:latin typeface="Arial" pitchFamily="34" charset="0"/>
                <a:ea typeface="Arial" pitchFamily="34" charset="-122"/>
                <a:cs typeface="Arial" pitchFamily="34" charset="-120"/>
              </a:rPr>
              <a:t>Когда дом становится уютным
</a:t>
            </a:r>
            <a:pPr algn="l" indent="0" marL="0">
              <a:lnSpc>
                <a:spcPct val="100000"/>
              </a:lnSpc>
              <a:buNone/>
            </a:pPr>
            <a:r>
              <a:rPr lang="en-US" sz="368"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10" dirty="0">
                <a:solidFill>
                  <a:srgbClr val="000000"/>
                </a:solidFill>
                <a:latin typeface="Arial" pitchFamily="34" charset="0"/>
                <a:ea typeface="Arial" pitchFamily="34" charset="-122"/>
                <a:cs typeface="Arial" pitchFamily="34" charset="-120"/>
              </a:rPr>
              <a:t>Das Wohnzimmer часто украшено так, чтобы всем было приятно находиться в нём. Большой диван, тёплый свет и удобный стол делают комнату особенно дружелюбной. Даже игрушки здесь выглядят как старые знакомые.
</a:t>
            </a:r>
            <a:endParaRPr lang="en-US" sz="103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2558" y="0"/>
            <a:ext cx="4570883" cy="514349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2778" y="2046224"/>
            <a:ext cx="3437864" cy="112087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Die Küche — это место, где готовят еду и собираются за столом. Здесь стоят Herd, Kühlschrank und Spüle, а на столе ждут Teller и чашки.
</a:t>
            </a:r>
            <a:endParaRPr lang="en-US" sz="1100" dirty="0"/>
          </a:p>
        </p:txBody>
      </p:sp>
      <p:sp>
        <p:nvSpPr>
          <p:cNvPr id="7" name="Text 1"/>
          <p:cNvSpPr txBox="1"/>
          <p:nvPr/>
        </p:nvSpPr>
        <p:spPr>
          <a:xfrm>
            <a:off x="372778" y="3578858"/>
            <a:ext cx="3437864" cy="112087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кухне часто говорят о еде: Essen, trinken, Brot, Tee, Apfel. Здесь легко составлять простые фразы, потому что всё вокруг связано с ежедневными делами семьи.
</a:t>
            </a:r>
            <a:endParaRPr lang="en-US" sz="1100" dirty="0"/>
          </a:p>
        </p:txBody>
      </p:sp>
      <p:sp>
        <p:nvSpPr>
          <p:cNvPr id="8"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6</a:t>
            </a:r>
            <a:endParaRPr lang="en-US" sz="900" dirty="0"/>
          </a:p>
        </p:txBody>
      </p:sp>
      <p:sp>
        <p:nvSpPr>
          <p:cNvPr id="9"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Die Küche — кухня
</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12084" y="1824463"/>
            <a:ext cx="3331800" cy="275589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5691" y="2547933"/>
            <a:ext cx="2293620" cy="1514678"/>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Das Schlafzimmer — это тихая комната для сна и отдыха. Здесь стоят Bett, Kissen, Decke и Schrank. Вечером здесь особенно спокойно, и всё настраивает на отдых.
</a:t>
            </a:r>
            <a:endParaRPr lang="en-US" sz="1100" dirty="0"/>
          </a:p>
        </p:txBody>
      </p:sp>
      <p:sp>
        <p:nvSpPr>
          <p:cNvPr id="7" name="Text 1"/>
          <p:cNvSpPr txBox="1"/>
          <p:nvPr/>
        </p:nvSpPr>
        <p:spPr>
          <a:xfrm>
            <a:off x="3264182" y="2547933"/>
            <a:ext cx="2293620" cy="1514678"/>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спальне говорят о ночи, покое и снах: schlafen, ruhen, Nacht, Traum. Это место, где можно набраться сил перед новым днём и крепко выспаться.
</a:t>
            </a:r>
            <a:endParaRPr lang="en-US" sz="1100" dirty="0"/>
          </a:p>
        </p:txBody>
      </p:sp>
      <p:sp>
        <p:nvSpPr>
          <p:cNvPr id="8" name="Text 2"/>
          <p:cNvSpPr txBox="1"/>
          <p:nvPr/>
        </p:nvSpPr>
        <p:spPr>
          <a:xfrm>
            <a:off x="358775" y="310202"/>
            <a:ext cx="7108800" cy="749100"/>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Das Schlafzimmer — спальня
</a:t>
            </a:r>
            <a:endParaRPr lang="en-US" sz="2000" dirty="0"/>
          </a:p>
        </p:txBody>
      </p:sp>
      <p:sp>
        <p:nvSpPr>
          <p:cNvPr id="9" name="Text 3"/>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2604" y="2496706"/>
            <a:ext cx="2690306" cy="1975693"/>
          </a:xfrm>
          <a:prstGeom prst="rect">
            <a:avLst/>
          </a:prstGeom>
        </p:spPr>
      </p:pic>
      <p:pic>
        <p:nvPicPr>
          <p:cNvPr id="4" name="Image 2" descr="preencoded.png">    </p:cNvPr>
          <p:cNvPicPr>
            <a:picLocks noChangeAspect="1"/>
          </p:cNvPicPr>
          <p:nvPr/>
        </p:nvPicPr>
        <p:blipFill>
          <a:blip r:embed="rId3"/>
          <a:stretch>
            <a:fillRect/>
          </a:stretch>
        </p:blipFill>
        <p:spPr>
          <a:xfrm>
            <a:off x="6082301" y="2496122"/>
            <a:ext cx="2702678" cy="1976861"/>
          </a:xfrm>
          <a:prstGeom prst="rect">
            <a:avLst/>
          </a:prstGeom>
        </p:spPr>
      </p:pic>
      <p:pic>
        <p:nvPicPr>
          <p:cNvPr id="5" name="Image 3" descr="preencoded.png">    </p:cNvPr>
          <p:cNvPicPr>
            <a:picLocks noChangeAspect="1"/>
          </p:cNvPicPr>
          <p:nvPr/>
        </p:nvPicPr>
        <p:blipFill>
          <a:blip r:embed="rId4"/>
          <a:stretch>
            <a:fillRect/>
          </a:stretch>
        </p:blipFill>
        <p:spPr>
          <a:xfrm>
            <a:off x="3210170" y="2495989"/>
            <a:ext cx="2724871" cy="197712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00839" y="1734094"/>
            <a:ext cx="2568865" cy="690366"/>
          </a:xfrm>
          <a:prstGeom prst="rect">
            <a:avLst/>
          </a:prstGeom>
          <a:noFill/>
          <a:ln/>
        </p:spPr>
        <p:txBody>
          <a:bodyPr wrap="square" lIns="0" tIns="0" rIns="0" bIns="0" rtlCol="0" anchor="ctr"/>
          <a:lstStyle/>
          <a:p>
            <a:pPr algn="l" indent="0" marL="0">
              <a:lnSpc>
                <a:spcPct val="100000"/>
              </a:lnSpc>
              <a:buNone/>
            </a:pPr>
            <a:r>
              <a:rPr lang="en-US" sz="1028" b="1" dirty="0">
                <a:solidFill>
                  <a:srgbClr val="8800FF"/>
                </a:solidFill>
                <a:latin typeface="Arial" pitchFamily="34" charset="0"/>
                <a:ea typeface="Arial" pitchFamily="34" charset="-122"/>
                <a:cs typeface="Arial" pitchFamily="34" charset="-120"/>
              </a:rPr>
              <a:t>Уголок для игры
</a:t>
            </a:r>
            <a:pPr algn="l" indent="0" marL="0">
              <a:lnSpc>
                <a:spcPct val="100000"/>
              </a:lnSpc>
              <a:buNone/>
            </a:pPr>
            <a:r>
              <a:rPr lang="en-US" sz="367"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08" dirty="0">
                <a:solidFill>
                  <a:srgbClr val="000000"/>
                </a:solidFill>
                <a:latin typeface="Arial" pitchFamily="34" charset="0"/>
                <a:ea typeface="Arial" pitchFamily="34" charset="-122"/>
                <a:cs typeface="Arial" pitchFamily="34" charset="-120"/>
              </a:rPr>
              <a:t>В Kinderzimmer обычно живут Spielzeug, Bücher und Buntstifte. Здесь можно spielen, malen und lesen, не мешая другим. Комната помогает ребёнку чувствовать себя хозяином своего маленького мира, где всё лежит на своих местах.
</a:t>
            </a:r>
            <a:endParaRPr lang="en-US" sz="1028" dirty="0"/>
          </a:p>
        </p:txBody>
      </p:sp>
      <p:sp>
        <p:nvSpPr>
          <p:cNvPr id="9" name="Text 1"/>
          <p:cNvSpPr txBox="1"/>
          <p:nvPr/>
        </p:nvSpPr>
        <p:spPr>
          <a:xfrm>
            <a:off x="6127341" y="1734094"/>
            <a:ext cx="2611702" cy="690366"/>
          </a:xfrm>
          <a:prstGeom prst="rect">
            <a:avLst/>
          </a:prstGeom>
          <a:noFill/>
          <a:ln/>
        </p:spPr>
        <p:txBody>
          <a:bodyPr wrap="square" lIns="0" tIns="0" rIns="0" bIns="0" rtlCol="0" anchor="ctr"/>
          <a:lstStyle/>
          <a:p>
            <a:pPr algn="l" indent="0" marL="0">
              <a:lnSpc>
                <a:spcPct val="100000"/>
              </a:lnSpc>
              <a:buNone/>
            </a:pPr>
            <a:r>
              <a:rPr lang="en-US" sz="1040" b="1" dirty="0">
                <a:solidFill>
                  <a:srgbClr val="8800FF"/>
                </a:solidFill>
                <a:latin typeface="Arial" pitchFamily="34" charset="0"/>
                <a:ea typeface="Arial" pitchFamily="34" charset="-122"/>
                <a:cs typeface="Arial" pitchFamily="34" charset="-120"/>
              </a:rPr>
              <a:t>Тихий порядок детства
</a:t>
            </a:r>
            <a:pPr algn="l" indent="0" marL="0">
              <a:lnSpc>
                <a:spcPct val="100000"/>
              </a:lnSpc>
              <a:buNone/>
            </a:pPr>
            <a:r>
              <a:rPr lang="en-US" sz="372"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17" dirty="0">
                <a:solidFill>
                  <a:srgbClr val="000000"/>
                </a:solidFill>
                <a:latin typeface="Arial" pitchFamily="34" charset="0"/>
                <a:ea typeface="Arial" pitchFamily="34" charset="-122"/>
                <a:cs typeface="Arial" pitchFamily="34" charset="-120"/>
              </a:rPr>
              <a:t>Kinderzimmer часто выглядит живо и немного шумно, но это хороший шум. Книги ждут чтения, а игрушки — новых приключений. Такая комната помогает ребёнку отдыхать, фантазировать и готовиться к урокам.
</a:t>
            </a:r>
            <a:endParaRPr lang="en-US" sz="1040" dirty="0"/>
          </a:p>
        </p:txBody>
      </p:sp>
      <p:sp>
        <p:nvSpPr>
          <p:cNvPr id="10" name="Text 2"/>
          <p:cNvSpPr txBox="1"/>
          <p:nvPr/>
        </p:nvSpPr>
        <p:spPr>
          <a:xfrm>
            <a:off x="3256724" y="1734094"/>
            <a:ext cx="2611702" cy="690366"/>
          </a:xfrm>
          <a:prstGeom prst="rect">
            <a:avLst/>
          </a:prstGeom>
          <a:noFill/>
          <a:ln/>
        </p:spPr>
        <p:txBody>
          <a:bodyPr wrap="square" lIns="0" tIns="0" rIns="0" bIns="0" rtlCol="0" anchor="ctr"/>
          <a:lstStyle/>
          <a:p>
            <a:pPr algn="l" indent="0" marL="0">
              <a:lnSpc>
                <a:spcPct val="100000"/>
              </a:lnSpc>
              <a:buNone/>
            </a:pPr>
            <a:r>
              <a:rPr lang="en-US" sz="1028" b="1" dirty="0">
                <a:solidFill>
                  <a:srgbClr val="8800FF"/>
                </a:solidFill>
                <a:latin typeface="Arial" pitchFamily="34" charset="0"/>
                <a:ea typeface="Arial" pitchFamily="34" charset="-122"/>
                <a:cs typeface="Arial" pitchFamily="34" charset="-120"/>
              </a:rPr>
              <a:t>Место для уроков
</a:t>
            </a:r>
            <a:pPr algn="l" indent="0" marL="0">
              <a:lnSpc>
                <a:spcPct val="100000"/>
              </a:lnSpc>
              <a:buNone/>
            </a:pPr>
            <a:r>
              <a:rPr lang="en-US" sz="367"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808" dirty="0">
                <a:solidFill>
                  <a:srgbClr val="000000"/>
                </a:solidFill>
                <a:latin typeface="Arial" pitchFamily="34" charset="0"/>
                <a:ea typeface="Arial" pitchFamily="34" charset="-122"/>
                <a:cs typeface="Arial" pitchFamily="34" charset="-120"/>
              </a:rPr>
              <a:t>На столе в детской комнате могут лежать Hefte, der Schulranzen и карандаши. Здесь удобно lernen и выполнять задания после школы. Комната соединяет дом и учёбу, поэтому в ней всегда есть место и для дела, и для игры.
</a:t>
            </a:r>
            <a:endParaRPr lang="en-US" sz="1028" dirty="0"/>
          </a:p>
        </p:txBody>
      </p:sp>
      <p:sp>
        <p:nvSpPr>
          <p:cNvPr id="11" name="Text 3"/>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8</a:t>
            </a:r>
            <a:endParaRPr lang="en-US" sz="900" dirty="0"/>
          </a:p>
        </p:txBody>
      </p:sp>
      <p:sp>
        <p:nvSpPr>
          <p:cNvPr id="12" name="Text 4"/>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Im Kinderzimmer ist immer etwas los
</a:t>
            </a:r>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2558" y="0"/>
            <a:ext cx="4570883" cy="514349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2778" y="2046224"/>
            <a:ext cx="3437864" cy="112087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Das Bad — это комната, где умываются и заботятся о чистоте. Здесь есть Waschbecken, Badewanne oder Dusche, Handtuch и Seife.
</a:t>
            </a:r>
            <a:endParaRPr lang="en-US" sz="1100" dirty="0"/>
          </a:p>
        </p:txBody>
      </p:sp>
      <p:sp>
        <p:nvSpPr>
          <p:cNvPr id="7" name="Text 1"/>
          <p:cNvSpPr txBox="1"/>
          <p:nvPr/>
        </p:nvSpPr>
        <p:spPr>
          <a:xfrm>
            <a:off x="372778" y="3578858"/>
            <a:ext cx="3437864" cy="112087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Здесь каждый день выполняют простые действия: waschen, duschen, Zähne putzen, Hände waschen. Ванная комната напоминает, что порядок и чистота начинаются с маленьких привычек.
</a:t>
            </a:r>
            <a:endParaRPr lang="en-US" sz="1100" dirty="0"/>
          </a:p>
        </p:txBody>
      </p:sp>
      <p:sp>
        <p:nvSpPr>
          <p:cNvPr id="8"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9</a:t>
            </a:r>
            <a:endParaRPr lang="en-US" sz="900" dirty="0"/>
          </a:p>
        </p:txBody>
      </p:sp>
      <p:sp>
        <p:nvSpPr>
          <p:cNvPr id="9"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Das Bad — ванная комната
</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81838" y="1602394"/>
            <a:ext cx="277578" cy="317232"/>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92023" y="1602393"/>
            <a:ext cx="277579" cy="317233"/>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67380" y="3343740"/>
            <a:ext cx="306494" cy="245195"/>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69287" y="3304813"/>
            <a:ext cx="323050" cy="32305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10</a:t>
            </a:r>
            <a:endParaRPr lang="en-US" sz="900" dirty="0"/>
          </a:p>
        </p:txBody>
      </p:sp>
      <p:sp>
        <p:nvSpPr>
          <p:cNvPr id="13" name="Text 1"/>
          <p:cNvSpPr txBox="1"/>
          <p:nvPr/>
        </p:nvSpPr>
        <p:spPr>
          <a:xfrm>
            <a:off x="672781" y="2005017"/>
            <a:ext cx="3541153" cy="79046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Balkon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 Balkon можно поставить цветы, подышать свежим воздухом и повесить бельё. Это маленькое место делает квартиру светлее и приятнее.
</a:t>
            </a:r>
            <a:endParaRPr lang="en-US" sz="1400" dirty="0"/>
          </a:p>
        </p:txBody>
      </p:sp>
      <p:sp>
        <p:nvSpPr>
          <p:cNvPr id="14" name="Text 2"/>
          <p:cNvSpPr txBox="1"/>
          <p:nvPr/>
        </p:nvSpPr>
        <p:spPr>
          <a:xfrm>
            <a:off x="4973912" y="2005017"/>
            <a:ext cx="3541153" cy="79045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Keller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Im Keller обычно хранят коробки, чемоданы и вещи, которые нужны не каждый день. Там удобно убирать то, что пока не используется.
</a:t>
            </a:r>
            <a:endParaRPr lang="en-US" sz="1400" dirty="0"/>
          </a:p>
        </p:txBody>
      </p:sp>
      <p:sp>
        <p:nvSpPr>
          <p:cNvPr id="15" name="Text 3"/>
          <p:cNvSpPr txBox="1"/>
          <p:nvPr/>
        </p:nvSpPr>
        <p:spPr>
          <a:xfrm>
            <a:off x="672781" y="3707436"/>
            <a:ext cx="3541153" cy="790460"/>
          </a:xfrm>
          <a:prstGeom prst="rect">
            <a:avLst/>
          </a:prstGeom>
          <a:noFill/>
          <a:ln/>
        </p:spPr>
        <p:txBody>
          <a:bodyPr wrap="square" lIns="0" tIns="0" rIns="0" bIns="0" rtlCol="0" anchor="t"/>
          <a:lstStyle/>
          <a:p>
            <a:pPr algn="l" indent="0" marL="0">
              <a:lnSpc>
                <a:spcPct val="100000"/>
              </a:lnSpc>
              <a:buNone/>
            </a:pPr>
            <a:r>
              <a:rPr lang="en-US" sz="1319" b="1" dirty="0">
                <a:solidFill>
                  <a:srgbClr val="000000"/>
                </a:solidFill>
                <a:latin typeface="Arial" pitchFamily="34" charset="0"/>
                <a:ea typeface="Arial" pitchFamily="34" charset="-122"/>
                <a:cs typeface="Arial" pitchFamily="34" charset="-120"/>
              </a:rPr>
              <a:t>Abstellraum
</a:t>
            </a:r>
            <a:pPr algn="l" indent="0" marL="0">
              <a:lnSpc>
                <a:spcPct val="100000"/>
              </a:lnSpc>
              <a:buNone/>
            </a:pPr>
            <a:r>
              <a:rPr lang="en-US" sz="75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7" dirty="0">
                <a:solidFill>
                  <a:srgbClr val="000000"/>
                </a:solidFill>
                <a:latin typeface="Arial" pitchFamily="34" charset="0"/>
                <a:ea typeface="Arial" pitchFamily="34" charset="-122"/>
                <a:cs typeface="Arial" pitchFamily="34" charset="-120"/>
              </a:rPr>
              <a:t>Der Abstellraum помогает держать в порядке сезонные вещи, уборочные принадлежности и запасные предметы. Он особенно полезен, когда в квартире хочется больше пространства.
</a:t>
            </a:r>
            <a:endParaRPr lang="en-US" sz="1319" dirty="0"/>
          </a:p>
        </p:txBody>
      </p:sp>
      <p:sp>
        <p:nvSpPr>
          <p:cNvPr id="16" name="Text 4"/>
          <p:cNvSpPr txBox="1"/>
          <p:nvPr/>
        </p:nvSpPr>
        <p:spPr>
          <a:xfrm>
            <a:off x="4973912" y="3707436"/>
            <a:ext cx="3541153" cy="790459"/>
          </a:xfrm>
          <a:prstGeom prst="rect">
            <a:avLst/>
          </a:prstGeom>
          <a:noFill/>
          <a:ln/>
        </p:spPr>
        <p:txBody>
          <a:bodyPr wrap="square" lIns="0" tIns="0" rIns="0" bIns="0" rtlCol="0" anchor="t"/>
          <a:lstStyle/>
          <a:p>
            <a:pPr algn="l" indent="0" marL="0">
              <a:lnSpc>
                <a:spcPct val="100000"/>
              </a:lnSpc>
              <a:buNone/>
            </a:pPr>
            <a:r>
              <a:rPr lang="en-US" sz="1378" b="1" dirty="0">
                <a:solidFill>
                  <a:srgbClr val="000000"/>
                </a:solidFill>
                <a:latin typeface="Arial" pitchFamily="34" charset="0"/>
                <a:ea typeface="Arial" pitchFamily="34" charset="-122"/>
                <a:cs typeface="Arial" pitchFamily="34" charset="-120"/>
              </a:rPr>
              <a:t>Маленькие места для хранения
</a:t>
            </a:r>
            <a:pPr algn="l" indent="0" marL="0">
              <a:lnSpc>
                <a:spcPct val="100000"/>
              </a:lnSpc>
              <a:buNone/>
            </a:pPr>
            <a:r>
              <a:rPr lang="en-US" sz="788"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83" dirty="0">
                <a:solidFill>
                  <a:srgbClr val="000000"/>
                </a:solidFill>
                <a:latin typeface="Arial" pitchFamily="34" charset="0"/>
                <a:ea typeface="Arial" pitchFamily="34" charset="-122"/>
                <a:cs typeface="Arial" pitchFamily="34" charset="-120"/>
              </a:rPr>
              <a:t>Иногда в квартире есть небольшой уголок для полок или шкафчика. Такие места помогают быстро найти нужную вещь и не превращать дом в хаотичный склад.
</a:t>
            </a:r>
            <a:endParaRPr lang="en-US" sz="1378" dirty="0"/>
          </a:p>
        </p:txBody>
      </p:sp>
      <p:sp>
        <p:nvSpPr>
          <p:cNvPr id="17" name="Text 5"/>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Что ещё есть в квартире?
</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0363" y="3462219"/>
            <a:ext cx="306494" cy="245195"/>
          </a:xfrm>
          <a:prstGeom prst="rect">
            <a:avLst/>
          </a:prstGeom>
        </p:spPr>
      </p:pic>
      <p:pic>
        <p:nvPicPr>
          <p:cNvPr id="4" name="Image 2" descr="preencoded.png">    </p:cNvPr>
          <p:cNvPicPr>
            <a:picLocks noChangeAspect="1"/>
          </p:cNvPicPr>
          <p:nvPr/>
        </p:nvPicPr>
        <p:blipFill>
          <a:blip r:embed="rId3"/>
          <a:stretch>
            <a:fillRect/>
          </a:stretch>
        </p:blipFill>
        <p:spPr>
          <a:xfrm>
            <a:off x="4691494" y="3422515"/>
            <a:ext cx="324602" cy="324602"/>
          </a:xfrm>
          <a:prstGeom prst="rect">
            <a:avLst/>
          </a:prstGeom>
        </p:spPr>
      </p:pic>
      <p:pic>
        <p:nvPicPr>
          <p:cNvPr id="5" name="Image 3" descr="preencoded.png">    </p:cNvPr>
          <p:cNvPicPr>
            <a:picLocks noChangeAspect="1"/>
          </p:cNvPicPr>
          <p:nvPr/>
        </p:nvPicPr>
        <p:blipFill>
          <a:blip r:embed="rId4"/>
          <a:stretch>
            <a:fillRect/>
          </a:stretch>
        </p:blipFill>
        <p:spPr>
          <a:xfrm>
            <a:off x="396177" y="1731934"/>
            <a:ext cx="317232" cy="317232"/>
          </a:xfrm>
          <a:prstGeom prst="rect">
            <a:avLst/>
          </a:prstGeom>
        </p:spPr>
      </p:pic>
      <p:pic>
        <p:nvPicPr>
          <p:cNvPr id="6" name="Image 4" descr="preencoded.png">    </p:cNvPr>
          <p:cNvPicPr>
            <a:picLocks noChangeAspect="1"/>
          </p:cNvPicPr>
          <p:nvPr/>
        </p:nvPicPr>
        <p:blipFill>
          <a:blip r:embed="rId5"/>
          <a:stretch>
            <a:fillRect/>
          </a:stretch>
        </p:blipFill>
        <p:spPr>
          <a:xfrm>
            <a:off x="3260020" y="1731934"/>
            <a:ext cx="277578" cy="317232"/>
          </a:xfrm>
          <a:prstGeom prst="rect">
            <a:avLst/>
          </a:prstGeom>
        </p:spPr>
      </p:pic>
      <p:pic>
        <p:nvPicPr>
          <p:cNvPr id="7" name="Image 5" descr="preencoded.png">    </p:cNvPr>
          <p:cNvPicPr>
            <a:picLocks noChangeAspect="1"/>
          </p:cNvPicPr>
          <p:nvPr/>
        </p:nvPicPr>
        <p:blipFill>
          <a:blip r:embed="rId6"/>
          <a:stretch>
            <a:fillRect/>
          </a:stretch>
        </p:blipFill>
        <p:spPr>
          <a:xfrm>
            <a:off x="6086202" y="1759006"/>
            <a:ext cx="328860" cy="26308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95764" y="3831926"/>
            <a:ext cx="3621582" cy="943978"/>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Кровать для сна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Кровать нужна для сна и отдыха. В спальне она помогает хорошо выспаться, а в детской комнате часто становится ещё и местом для сказки перед сном.
</a:t>
            </a:r>
            <a:endParaRPr lang="en-US" sz="1400" dirty="0"/>
          </a:p>
        </p:txBody>
      </p:sp>
      <p:sp>
        <p:nvSpPr>
          <p:cNvPr id="10" name="Text 1"/>
          <p:cNvSpPr txBox="1"/>
          <p:nvPr/>
        </p:nvSpPr>
        <p:spPr>
          <a:xfrm>
            <a:off x="4696895" y="3831924"/>
            <a:ext cx="3621582" cy="943977"/>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Шкаф и полка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Шкаф и полка помогают хранить вещи аккуратно. В них можно убрать одежду, тетради, игрушки и книги, чтобы в квартире было удобно и легко найти нужное.
</a:t>
            </a:r>
            <a:endParaRPr lang="en-US" sz="1400" dirty="0"/>
          </a:p>
        </p:txBody>
      </p:sp>
      <p:sp>
        <p:nvSpPr>
          <p:cNvPr id="11" name="Text 2"/>
          <p:cNvSpPr txBox="1"/>
          <p:nvPr/>
        </p:nvSpPr>
        <p:spPr>
          <a:xfrm>
            <a:off x="396159" y="2134557"/>
            <a:ext cx="2205549" cy="921016"/>
          </a:xfrm>
          <a:prstGeom prst="rect">
            <a:avLst/>
          </a:prstGeom>
          <a:noFill/>
          <a:ln/>
        </p:spPr>
        <p:txBody>
          <a:bodyPr wrap="square" lIns="0" tIns="0" rIns="0" bIns="0" rtlCol="0" anchor="t"/>
          <a:lstStyle/>
          <a:p>
            <a:pPr algn="l" indent="0" marL="0">
              <a:lnSpc>
                <a:spcPct val="100000"/>
              </a:lnSpc>
              <a:buNone/>
            </a:pPr>
            <a:r>
              <a:rPr lang="en-US" sz="1318" b="1" dirty="0">
                <a:solidFill>
                  <a:srgbClr val="000000"/>
                </a:solidFill>
                <a:latin typeface="Arial" pitchFamily="34" charset="0"/>
                <a:ea typeface="Arial" pitchFamily="34" charset="-122"/>
                <a:cs typeface="Arial" pitchFamily="34" charset="-120"/>
              </a:rPr>
              <a:t>Стол для дел
</a:t>
            </a:r>
            <a:pPr algn="l" indent="0" marL="0">
              <a:lnSpc>
                <a:spcPct val="100000"/>
              </a:lnSpc>
              <a:buNone/>
            </a:pPr>
            <a:r>
              <a:rPr lang="en-US" sz="75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6" dirty="0">
                <a:solidFill>
                  <a:srgbClr val="000000"/>
                </a:solidFill>
                <a:latin typeface="Arial" pitchFamily="34" charset="0"/>
                <a:ea typeface="Arial" pitchFamily="34" charset="-122"/>
                <a:cs typeface="Arial" pitchFamily="34" charset="-120"/>
              </a:rPr>
              <a:t>Стол нужен, чтобы есть, рисовать, делать уроки и ставить книги. В квартире он часто стоит на кухне или в комнате и помогает всей семье удобно сидеть вместе.
</a:t>
            </a:r>
            <a:endParaRPr lang="en-US" sz="1318" dirty="0"/>
          </a:p>
        </p:txBody>
      </p:sp>
      <p:sp>
        <p:nvSpPr>
          <p:cNvPr id="12" name="Text 3"/>
          <p:cNvSpPr txBox="1"/>
          <p:nvPr/>
        </p:nvSpPr>
        <p:spPr>
          <a:xfrm>
            <a:off x="3240175" y="2134557"/>
            <a:ext cx="2205549" cy="921016"/>
          </a:xfrm>
          <a:prstGeom prst="rect">
            <a:avLst/>
          </a:prstGeom>
          <a:noFill/>
          <a:ln/>
        </p:spPr>
        <p:txBody>
          <a:bodyPr wrap="square" lIns="0" tIns="0" rIns="0" bIns="0" rtlCol="0" anchor="t"/>
          <a:lstStyle/>
          <a:p>
            <a:pPr algn="l" indent="0" marL="0">
              <a:lnSpc>
                <a:spcPct val="100000"/>
              </a:lnSpc>
              <a:buNone/>
            </a:pPr>
            <a:r>
              <a:rPr lang="en-US" sz="1318" b="1" dirty="0">
                <a:solidFill>
                  <a:srgbClr val="000000"/>
                </a:solidFill>
                <a:latin typeface="Arial" pitchFamily="34" charset="0"/>
                <a:ea typeface="Arial" pitchFamily="34" charset="-122"/>
                <a:cs typeface="Arial" pitchFamily="34" charset="-120"/>
              </a:rPr>
              <a:t>Стулья рядом
</a:t>
            </a:r>
            <a:pPr algn="l" indent="0" marL="0">
              <a:lnSpc>
                <a:spcPct val="100000"/>
              </a:lnSpc>
              <a:buNone/>
            </a:pPr>
            <a:r>
              <a:rPr lang="en-US" sz="753"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36" dirty="0">
                <a:solidFill>
                  <a:srgbClr val="000000"/>
                </a:solidFill>
                <a:latin typeface="Arial" pitchFamily="34" charset="0"/>
                <a:ea typeface="Arial" pitchFamily="34" charset="-122"/>
                <a:cs typeface="Arial" pitchFamily="34" charset="-120"/>
              </a:rPr>
              <a:t>Стулья стоят возле стола и дают место, где можно спокойно сидеть. За ними удобно читать, обедать и разговаривать, когда вся семья собирается дома.
</a:t>
            </a:r>
            <a:endParaRPr lang="en-US" sz="1318" dirty="0"/>
          </a:p>
        </p:txBody>
      </p:sp>
      <p:sp>
        <p:nvSpPr>
          <p:cNvPr id="13" name="Text 4"/>
          <p:cNvSpPr txBox="1"/>
          <p:nvPr/>
        </p:nvSpPr>
        <p:spPr>
          <a:xfrm>
            <a:off x="6091998" y="2134557"/>
            <a:ext cx="2205549" cy="921016"/>
          </a:xfrm>
          <a:prstGeom prst="rect">
            <a:avLst/>
          </a:prstGeom>
          <a:noFill/>
          <a:ln/>
        </p:spPr>
        <p:txBody>
          <a:bodyPr wrap="square" lIns="0" tIns="0" rIns="0" bIns="0" rtlCol="0" anchor="t"/>
          <a:lstStyle/>
          <a:p>
            <a:pPr algn="l" indent="0" marL="0">
              <a:lnSpc>
                <a:spcPct val="100000"/>
              </a:lnSpc>
              <a:buNone/>
            </a:pPr>
            <a:r>
              <a:rPr lang="en-US" sz="1292" b="1" dirty="0">
                <a:solidFill>
                  <a:srgbClr val="000000"/>
                </a:solidFill>
                <a:latin typeface="Arial" pitchFamily="34" charset="0"/>
                <a:ea typeface="Arial" pitchFamily="34" charset="-122"/>
                <a:cs typeface="Arial" pitchFamily="34" charset="-120"/>
              </a:rPr>
              <a:t>Уютный диван
</a:t>
            </a:r>
            <a:pPr algn="l" indent="0" marL="0">
              <a:lnSpc>
                <a:spcPct val="100000"/>
              </a:lnSpc>
              <a:buNone/>
            </a:pPr>
            <a:r>
              <a:rPr lang="en-US" sz="738"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15" dirty="0">
                <a:solidFill>
                  <a:srgbClr val="000000"/>
                </a:solidFill>
                <a:latin typeface="Arial" pitchFamily="34" charset="0"/>
                <a:ea typeface="Arial" pitchFamily="34" charset="-122"/>
                <a:cs typeface="Arial" pitchFamily="34" charset="-120"/>
              </a:rPr>
              <a:t>Диван — любимое место для отдыха. На нём можно сидеть, смотреть фильм, читать или просто отдыхать после школы, когда хочется немного тишины и мягкости.
</a:t>
            </a:r>
            <a:endParaRPr lang="en-US" sz="1292" dirty="0"/>
          </a:p>
        </p:txBody>
      </p:sp>
      <p:sp>
        <p:nvSpPr>
          <p:cNvPr id="14" name="Text 5"/>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11</a:t>
            </a:r>
            <a:endParaRPr lang="en-US" sz="900" dirty="0"/>
          </a:p>
        </p:txBody>
      </p:sp>
      <p:sp>
        <p:nvSpPr>
          <p:cNvPr id="15" name="Text 6"/>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Мебель в квартире
</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38113" y="2075790"/>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квартире каждый день встречаются знакомые предметы: лампа, зеркало, ковёр, часы, подушка и чашка. Их легко увидеть дома и сразу назвать по-немецки без долгих раздумий.
</a:t>
            </a:r>
            <a:endParaRPr lang="en-US" sz="1100" dirty="0"/>
          </a:p>
        </p:txBody>
      </p:sp>
      <p:sp>
        <p:nvSpPr>
          <p:cNvPr id="9" name="Text 1"/>
          <p:cNvSpPr txBox="1"/>
          <p:nvPr/>
        </p:nvSpPr>
        <p:spPr>
          <a:xfrm>
            <a:off x="4788934" y="2075790"/>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Такие слова помогают строить простые предложения для второго класса. Можно сказать: Das ist eine Lampe. Das ist ein Spiegel. Hier liegt ein Kissen. Всё звучит понятно и живо.
</a:t>
            </a:r>
            <a:endParaRPr lang="en-US" sz="1100" dirty="0"/>
          </a:p>
        </p:txBody>
      </p:sp>
      <p:sp>
        <p:nvSpPr>
          <p:cNvPr id="10" name="Text 2"/>
          <p:cNvSpPr txBox="1"/>
          <p:nvPr/>
        </p:nvSpPr>
        <p:spPr>
          <a:xfrm>
            <a:off x="438113" y="3746375"/>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Предметы в доме связаны с разными действиями. У часов смотрят время, у лампы читают, на ковре играют, а чашка помогает пить чай или какао после прогулки.
</a:t>
            </a:r>
            <a:endParaRPr lang="en-US" sz="1100" dirty="0"/>
          </a:p>
        </p:txBody>
      </p:sp>
      <p:sp>
        <p:nvSpPr>
          <p:cNvPr id="11" name="Text 3"/>
          <p:cNvSpPr txBox="1"/>
          <p:nvPr/>
        </p:nvSpPr>
        <p:spPr>
          <a:xfrm>
            <a:off x="4788934" y="3746375"/>
            <a:ext cx="3077771" cy="806701"/>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Когда ребёнок замечает вещи вокруг себя, немецкие слова запоминаются быстрее. Дом становится настоящей учебной подсказкой: посмотрел — назвал — запомнил. Это почти как игра в поиск сокровищ.
</a:t>
            </a:r>
            <a:endParaRPr lang="en-US" sz="1100" dirty="0"/>
          </a:p>
        </p:txBody>
      </p:sp>
      <p:sp>
        <p:nvSpPr>
          <p:cNvPr id="12" name="Text 4"/>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12</a:t>
            </a:r>
            <a:endParaRPr lang="en-US" sz="900" dirty="0"/>
          </a:p>
        </p:txBody>
      </p:sp>
      <p:sp>
        <p:nvSpPr>
          <p:cNvPr id="13" name="Text 5"/>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Gegenstände im Alltag
</a:t>
            </a:r>
            <a:endParaRPr 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3088" y="1647327"/>
            <a:ext cx="8019234" cy="29204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13</a:t>
            </a:r>
            <a:endParaRPr lang="en-US" sz="900" dirty="0"/>
          </a:p>
        </p:txBody>
      </p:sp>
      <p:sp>
        <p:nvSpPr>
          <p:cNvPr id="7"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Что делают в комнатах
</a:t>
            </a:r>
            <a:pPr algn="l" indent="0" marL="0">
              <a:lnSpc>
                <a:spcPct val="10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Комната подсказывает действие: так детям легче запоминать слова и сразу связывать их с жизнью дома.
</a:t>
            </a:r>
            <a:endParaRPr lang="en-US"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72558" y="0"/>
            <a:ext cx="4570883" cy="514349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72778" y="2046224"/>
            <a:ext cx="3437864" cy="112087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Порядок в квартире начинается с маленьких дел. Игрушки убирают в коробку, одежду складывают в шкаф, а книги ставят на полку. Так вещи не теряются и в комнате легче дышится.
</a:t>
            </a:r>
            <a:endParaRPr lang="en-US" sz="1100" dirty="0"/>
          </a:p>
        </p:txBody>
      </p:sp>
      <p:sp>
        <p:nvSpPr>
          <p:cNvPr id="7" name="Text 1"/>
          <p:cNvSpPr txBox="1"/>
          <p:nvPr/>
        </p:nvSpPr>
        <p:spPr>
          <a:xfrm>
            <a:off x="372778" y="3578858"/>
            <a:ext cx="3437864" cy="1120876"/>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Слова aufräumen, sauber и ordentlich хорошо описывают аккуратный дом. Когда всё лежит на своём месте, квартира выглядит приятнее, а искать нужную вещь становится почти детской забавой.
</a:t>
            </a:r>
            <a:endParaRPr lang="en-US" sz="1100" dirty="0"/>
          </a:p>
        </p:txBody>
      </p:sp>
      <p:sp>
        <p:nvSpPr>
          <p:cNvPr id="8" name="Text 2"/>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14</a:t>
            </a:r>
            <a:endParaRPr lang="en-US" sz="900" dirty="0"/>
          </a:p>
        </p:txBody>
      </p:sp>
      <p:sp>
        <p:nvSpPr>
          <p:cNvPr id="9" name="Text 3"/>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Ordnung in der Wohnung
</a:t>
            </a:r>
            <a:endParaRPr 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7512" y="2536505"/>
            <a:ext cx="2602145" cy="199989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268662" y="2536505"/>
            <a:ext cx="2602145" cy="199989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19812" y="2536505"/>
            <a:ext cx="2602145" cy="1999891"/>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15</a:t>
            </a:r>
            <a:endParaRPr lang="en-US" sz="900" dirty="0"/>
          </a:p>
        </p:txBody>
      </p:sp>
      <p:sp>
        <p:nvSpPr>
          <p:cNvPr id="12" name="Text 1"/>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Как дома быть в безопасности
</a:t>
            </a:r>
            <a:endParaRPr lang="en-US" sz="2000" dirty="0"/>
          </a:p>
        </p:txBody>
      </p:sp>
      <p:sp>
        <p:nvSpPr>
          <p:cNvPr id="13" name="Text 2"/>
          <p:cNvSpPr txBox="1"/>
          <p:nvPr/>
        </p:nvSpPr>
        <p:spPr>
          <a:xfrm>
            <a:off x="471214" y="1798674"/>
            <a:ext cx="2520840" cy="692142"/>
          </a:xfrm>
          <a:prstGeom prst="rect">
            <a:avLst/>
          </a:prstGeom>
          <a:noFill/>
          <a:ln/>
        </p:spPr>
        <p:txBody>
          <a:bodyPr wrap="square" lIns="0" tIns="0" rIns="0" bIns="0" rtlCol="0" anchor="ctr"/>
          <a:lstStyle/>
          <a:p>
            <a:pPr algn="l" indent="0" marL="0">
              <a:lnSpc>
                <a:spcPct val="100000"/>
              </a:lnSpc>
              <a:buNone/>
            </a:pPr>
            <a:r>
              <a:rPr lang="en-US" sz="1047" b="1" dirty="0">
                <a:solidFill>
                  <a:srgbClr val="8800FF"/>
                </a:solidFill>
                <a:latin typeface="Arial" pitchFamily="34" charset="0"/>
                <a:ea typeface="Arial" pitchFamily="34" charset="-122"/>
                <a:cs typeface="Arial" pitchFamily="34" charset="-120"/>
              </a:rPr>
              <a:t>Розетка — не игрушка
</a:t>
            </a:r>
            <a:pPr algn="l" indent="0" marL="0">
              <a:lnSpc>
                <a:spcPct val="100000"/>
              </a:lnSpc>
              <a:buNone/>
            </a:pPr>
            <a:r>
              <a:rPr lang="en-US" sz="374"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23" dirty="0">
                <a:solidFill>
                  <a:srgbClr val="000000"/>
                </a:solidFill>
                <a:latin typeface="Arial" pitchFamily="34" charset="0"/>
                <a:ea typeface="Arial" pitchFamily="34" charset="-122"/>
                <a:cs typeface="Arial" pitchFamily="34" charset="-120"/>
              </a:rPr>
              <a:t>Маша заметила розетку рядом с креслом и сразу отступила назад. Мама сказала, что трогать её нельзя. Лучше сначала позвать взрослого и держаться подальше, даже если очень любопытно.
</a:t>
            </a:r>
            <a:endParaRPr lang="en-US" sz="1047" dirty="0"/>
          </a:p>
        </p:txBody>
      </p:sp>
      <p:sp>
        <p:nvSpPr>
          <p:cNvPr id="14" name="Text 3"/>
          <p:cNvSpPr txBox="1"/>
          <p:nvPr/>
        </p:nvSpPr>
        <p:spPr>
          <a:xfrm>
            <a:off x="3315438" y="1798674"/>
            <a:ext cx="2520840" cy="692142"/>
          </a:xfrm>
          <a:prstGeom prst="rect">
            <a:avLst/>
          </a:prstGeom>
          <a:noFill/>
          <a:ln/>
        </p:spPr>
        <p:txBody>
          <a:bodyPr wrap="square" lIns="0" tIns="0" rIns="0" bIns="0" rtlCol="0" anchor="ctr"/>
          <a:lstStyle/>
          <a:p>
            <a:pPr algn="l" indent="0" marL="0">
              <a:lnSpc>
                <a:spcPct val="100000"/>
              </a:lnSpc>
              <a:buNone/>
            </a:pPr>
            <a:r>
              <a:rPr lang="en-US" sz="1107" b="1" dirty="0">
                <a:solidFill>
                  <a:srgbClr val="8800FF"/>
                </a:solidFill>
                <a:latin typeface="Arial" pitchFamily="34" charset="0"/>
                <a:ea typeface="Arial" pitchFamily="34" charset="-122"/>
                <a:cs typeface="Arial" pitchFamily="34" charset="-120"/>
              </a:rPr>
              <a:t>Горячая кастрюля на кухне
</a:t>
            </a:r>
            <a:pPr algn="l" indent="0" marL="0">
              <a:lnSpc>
                <a:spcPct val="100000"/>
              </a:lnSpc>
              <a:buNone/>
            </a:pPr>
            <a:r>
              <a:rPr lang="en-US" sz="396"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70" dirty="0">
                <a:solidFill>
                  <a:srgbClr val="000000"/>
                </a:solidFill>
                <a:latin typeface="Arial" pitchFamily="34" charset="0"/>
                <a:ea typeface="Arial" pitchFamily="34" charset="-122"/>
                <a:cs typeface="Arial" pitchFamily="34" charset="-120"/>
              </a:rPr>
              <a:t>На кухне кипел суп, и пар поднимался вверх. Петя хотел потрогать крышку, но папа остановил его и объяснил: горячие предметы берут только осторожно и обязательно вместе со взрослыми.
</a:t>
            </a:r>
            <a:endParaRPr lang="en-US" sz="1107" dirty="0"/>
          </a:p>
        </p:txBody>
      </p:sp>
      <p:sp>
        <p:nvSpPr>
          <p:cNvPr id="15" name="Text 4"/>
          <p:cNvSpPr txBox="1"/>
          <p:nvPr/>
        </p:nvSpPr>
        <p:spPr>
          <a:xfrm>
            <a:off x="6166433" y="1798674"/>
            <a:ext cx="2520840" cy="692142"/>
          </a:xfrm>
          <a:prstGeom prst="rect">
            <a:avLst/>
          </a:prstGeom>
          <a:noFill/>
          <a:ln/>
        </p:spPr>
        <p:txBody>
          <a:bodyPr wrap="square" lIns="0" tIns="0" rIns="0" bIns="0" rtlCol="0" anchor="ctr"/>
          <a:lstStyle/>
          <a:p>
            <a:pPr algn="l" indent="0" marL="0">
              <a:lnSpc>
                <a:spcPct val="100000"/>
              </a:lnSpc>
              <a:buNone/>
            </a:pPr>
            <a:r>
              <a:rPr lang="en-US" sz="1031" b="1" dirty="0">
                <a:solidFill>
                  <a:srgbClr val="8800FF"/>
                </a:solidFill>
                <a:latin typeface="Arial" pitchFamily="34" charset="0"/>
                <a:ea typeface="Arial" pitchFamily="34" charset="-122"/>
                <a:cs typeface="Arial" pitchFamily="34" charset="-120"/>
              </a:rPr>
              <a:t>Кто стоит за дверью?
</a:t>
            </a:r>
            <a:pPr algn="l" indent="0" marL="0">
              <a:lnSpc>
                <a:spcPct val="100000"/>
              </a:lnSpc>
              <a:buNone/>
            </a:pPr>
            <a:r>
              <a:rPr lang="en-US" sz="368" b="1" dirty="0">
                <a:solidFill>
                  <a:srgbClr val="A30035"/>
                </a:solidFill>
                <a:latin typeface="Arial" pitchFamily="34" charset="0"/>
                <a:ea typeface="Arial" pitchFamily="34" charset="-122"/>
                <a:cs typeface="Arial" pitchFamily="34" charset="-120"/>
              </a:rPr>
              <a:t>
</a:t>
            </a:r>
            <a:pPr algn="l" indent="0" marL="0">
              <a:lnSpc>
                <a:spcPct val="100000"/>
              </a:lnSpc>
              <a:buNone/>
            </a:pPr>
            <a:r>
              <a:rPr lang="en-US" sz="810" dirty="0">
                <a:solidFill>
                  <a:srgbClr val="000000"/>
                </a:solidFill>
                <a:latin typeface="Arial" pitchFamily="34" charset="0"/>
                <a:ea typeface="Arial" pitchFamily="34" charset="-122"/>
                <a:cs typeface="Arial" pitchFamily="34" charset="-120"/>
              </a:rPr>
              <a:t>Вечером кто-то позвонил в дверь. Катя не побежала открывать сразу, а спросила родителей. Дверь незнакомым людям не открывают: сначала нужно убедиться, что дома есть взрослый и всё безопасно.
</a:t>
            </a:r>
            <a:endParaRPr lang="en-US" sz="103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67380" y="1624790"/>
            <a:ext cx="306494" cy="27243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968511" y="1616742"/>
            <a:ext cx="324602" cy="28853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79293" y="3304813"/>
            <a:ext cx="282669" cy="32305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68511" y="3336497"/>
            <a:ext cx="324602" cy="259682"/>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sp>
        <p:nvSpPr>
          <p:cNvPr id="12" name="Text 0"/>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16</a:t>
            </a:r>
            <a:endParaRPr lang="en-US" sz="900" dirty="0"/>
          </a:p>
        </p:txBody>
      </p:sp>
      <p:sp>
        <p:nvSpPr>
          <p:cNvPr id="13" name="Text 1"/>
          <p:cNvSpPr txBox="1"/>
          <p:nvPr/>
        </p:nvSpPr>
        <p:spPr>
          <a:xfrm>
            <a:off x="672781" y="2005017"/>
            <a:ext cx="3541153" cy="790460"/>
          </a:xfrm>
          <a:prstGeom prst="rect">
            <a:avLst/>
          </a:prstGeom>
          <a:noFill/>
          <a:ln/>
        </p:spPr>
        <p:txBody>
          <a:bodyPr wrap="square" lIns="0" tIns="0" rIns="0" bIns="0" rtlCol="0" anchor="t"/>
          <a:lstStyle/>
          <a:p>
            <a:pPr algn="l" indent="0" marL="0">
              <a:lnSpc>
                <a:spcPct val="100000"/>
              </a:lnSpc>
              <a:buNone/>
            </a:pPr>
            <a:r>
              <a:rPr lang="en-US" sz="1329" b="1" dirty="0">
                <a:solidFill>
                  <a:srgbClr val="000000"/>
                </a:solidFill>
                <a:latin typeface="Arial" pitchFamily="34" charset="0"/>
                <a:ea typeface="Arial" pitchFamily="34" charset="-122"/>
                <a:cs typeface="Arial" pitchFamily="34" charset="-120"/>
              </a:rPr>
              <a:t>Я живу здесь
</a:t>
            </a:r>
            <a:pPr algn="l" indent="0" marL="0">
              <a:lnSpc>
                <a:spcPct val="100000"/>
              </a:lnSpc>
              <a:buNone/>
            </a:pPr>
            <a:r>
              <a:rPr lang="en-US" sz="75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44" dirty="0">
                <a:solidFill>
                  <a:srgbClr val="000000"/>
                </a:solidFill>
                <a:latin typeface="Arial" pitchFamily="34" charset="0"/>
                <a:ea typeface="Arial" pitchFamily="34" charset="-122"/>
                <a:cs typeface="Arial" pitchFamily="34" charset="-120"/>
              </a:rPr>
              <a:t>Фраза Ich wohne in einer Wohnung помогает сказать, где ты живёшь. Она простая, звучит естественно и подходит, когда ребёнок рассказывает о своём доме и семье.
</a:t>
            </a:r>
            <a:endParaRPr lang="en-US" sz="1329" dirty="0"/>
          </a:p>
        </p:txBody>
      </p:sp>
      <p:sp>
        <p:nvSpPr>
          <p:cNvPr id="14" name="Text 2"/>
          <p:cNvSpPr txBox="1"/>
          <p:nvPr/>
        </p:nvSpPr>
        <p:spPr>
          <a:xfrm>
            <a:off x="4973912" y="2005017"/>
            <a:ext cx="3541153" cy="79045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Это моя комната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Слова Das ist mein Zimmer помогают назвать свою комнату по-немецки. Так легко показать место, где лежат книги, игрушки и любимая подушка.
</a:t>
            </a:r>
            <a:endParaRPr lang="en-US" sz="1400" dirty="0"/>
          </a:p>
        </p:txBody>
      </p:sp>
      <p:sp>
        <p:nvSpPr>
          <p:cNvPr id="15" name="Text 3"/>
          <p:cNvSpPr txBox="1"/>
          <p:nvPr/>
        </p:nvSpPr>
        <p:spPr>
          <a:xfrm>
            <a:off x="672781" y="3707436"/>
            <a:ext cx="3541153" cy="790460"/>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Здесь кухня и ванная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Фразы Hier ist die Küche и Dort ist das Bad учат указывать на комнаты в квартире. Это удобно, когда нужно быстро назвать, где что находится.
</a:t>
            </a:r>
            <a:endParaRPr lang="en-US" sz="1400" dirty="0"/>
          </a:p>
        </p:txBody>
      </p:sp>
      <p:sp>
        <p:nvSpPr>
          <p:cNvPr id="16" name="Text 4"/>
          <p:cNvSpPr txBox="1"/>
          <p:nvPr/>
        </p:nvSpPr>
        <p:spPr>
          <a:xfrm>
            <a:off x="4973912" y="3707436"/>
            <a:ext cx="3541153" cy="790459"/>
          </a:xfrm>
          <a:prstGeom prst="rect">
            <a:avLst/>
          </a:prstGeom>
          <a:noFill/>
          <a:ln/>
        </p:spPr>
        <p:txBody>
          <a:bodyPr wrap="square" lIns="0" tIns="0" rIns="0" bIns="0" rtlCol="0" anchor="t"/>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У меня есть мебель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Предложение Ich habe ein Bett und einen Schrank помогает описать комнату. Оно простое и очень полезное: сразу видно, что в доме есть важные вещи.
</a:t>
            </a:r>
            <a:endParaRPr lang="en-US" sz="1400" dirty="0"/>
          </a:p>
        </p:txBody>
      </p:sp>
      <p:sp>
        <p:nvSpPr>
          <p:cNvPr id="17" name="Text 5"/>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Наши дневные фразы
</a:t>
            </a: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8720" y="2198483"/>
            <a:ext cx="2182128" cy="2395442"/>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Начать удобно с самых главных слов: die Wohnung, das Zimmer, die Küche, das Bad, das Wohnzimmer и das Schlafzimmer. Они называют дом и основные комнаты без лишних сложностей.
</a:t>
            </a:r>
            <a:endParaRPr lang="en-US" sz="1100" dirty="0"/>
          </a:p>
        </p:txBody>
      </p:sp>
      <p:sp>
        <p:nvSpPr>
          <p:cNvPr id="6" name="Text 1"/>
          <p:cNvSpPr txBox="1"/>
          <p:nvPr/>
        </p:nvSpPr>
        <p:spPr>
          <a:xfrm>
            <a:off x="3339491" y="2198483"/>
            <a:ext cx="2182128" cy="2395442"/>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Потом можно добавить слова для маленьких деталей квартиры: der Flur, der Balkon, die Möbel, das Sofa, das Bett, der Tisch, der Schrank и die Lampe. Так описание становится точнее.
</a:t>
            </a:r>
            <a:endParaRPr lang="en-US" sz="1100" dirty="0"/>
          </a:p>
        </p:txBody>
      </p:sp>
      <p:sp>
        <p:nvSpPr>
          <p:cNvPr id="7" name="Text 2"/>
          <p:cNvSpPr txBox="1"/>
          <p:nvPr/>
        </p:nvSpPr>
        <p:spPr>
          <a:xfrm>
            <a:off x="6111266" y="2198483"/>
            <a:ext cx="2182128" cy="2395442"/>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Чтобы речь была аккуратной, пригодятся и слова для порядка: die Ordnung, sauber, ordentlich. С ними ребёнок может сказать, что в квартире всё на своём месте и выглядит приятно.
</a:t>
            </a:r>
            <a:endParaRPr lang="en-US" sz="1100" dirty="0"/>
          </a:p>
        </p:txBody>
      </p:sp>
      <p:sp>
        <p:nvSpPr>
          <p:cNvPr id="8" name="Text 3"/>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17</a:t>
            </a:r>
            <a:endParaRPr lang="en-US" sz="900" dirty="0"/>
          </a:p>
        </p:txBody>
      </p:sp>
      <p:sp>
        <p:nvSpPr>
          <p:cNvPr id="9" name="Text 4"/>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Mini-Wortschatz zur Wohnung
</a:t>
            </a:r>
            <a:endParaRPr 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024995" y="1921867"/>
            <a:ext cx="3093900" cy="255005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5691" y="2547933"/>
            <a:ext cx="2293620" cy="1514678"/>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 каждого ребёнка есть своё любимое место в квартире. Это может быть мягкий диван у окна или стол, где особенно приятно рисовать и читать. Там всегда немного gemütlich и ruhig.
</a:t>
            </a:r>
            <a:endParaRPr lang="en-US" sz="1100" dirty="0"/>
          </a:p>
        </p:txBody>
      </p:sp>
      <p:sp>
        <p:nvSpPr>
          <p:cNvPr id="7" name="Text 1"/>
          <p:cNvSpPr txBox="1"/>
          <p:nvPr/>
        </p:nvSpPr>
        <p:spPr>
          <a:xfrm>
            <a:off x="6477142" y="2547933"/>
            <a:ext cx="2293620" cy="1514678"/>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Любимая уголок дома часто связан с отдыхом и хорошим настроением. Здесь можно посидеть с книгой, поиграть или просто помечтать. Такое место делает квартиру по-настоящему schön.
</a:t>
            </a:r>
            <a:endParaRPr lang="en-US" sz="1100" dirty="0"/>
          </a:p>
        </p:txBody>
      </p:sp>
      <p:sp>
        <p:nvSpPr>
          <p:cNvPr id="8" name="Text 2"/>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Meine Lieblings-Ecke
</a:t>
            </a:r>
            <a:endParaRPr lang="en-US" sz="2000" dirty="0"/>
          </a:p>
        </p:txBody>
      </p:sp>
      <p:sp>
        <p:nvSpPr>
          <p:cNvPr id="9" name="Text 3"/>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18</a:t>
            </a:r>
            <a:endParaRPr lang="en-US" sz="9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024995" y="1921747"/>
            <a:ext cx="3094010" cy="255014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5691" y="2547933"/>
            <a:ext cx="2293620" cy="1514678"/>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Семья живёт вместе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квартире семья проводит обычные дни вместе. Здесь разговаривают, ужинают, читают и отдыхают после школы и работы. Всё это делает дом тёплым и живым.
</a:t>
            </a:r>
            <a:endParaRPr lang="en-US" sz="1400" dirty="0"/>
          </a:p>
        </p:txBody>
      </p:sp>
      <p:sp>
        <p:nvSpPr>
          <p:cNvPr id="7" name="Text 1"/>
          <p:cNvSpPr txBox="1"/>
          <p:nvPr/>
        </p:nvSpPr>
        <p:spPr>
          <a:xfrm>
            <a:off x="6477142" y="2547933"/>
            <a:ext cx="2293620" cy="1514678"/>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Дом, где помогают друг другу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хорошей квартире каждый знает своё место и помогает другим. Кто-то убирает игрушки, кто-то накрывает на стол, а кто-то просто делится улыбкой. Так дом становится дружным.
</a:t>
            </a:r>
            <a:endParaRPr lang="en-US" sz="1400" dirty="0"/>
          </a:p>
        </p:txBody>
      </p:sp>
      <p:sp>
        <p:nvSpPr>
          <p:cNvPr id="8" name="Text 2"/>
          <p:cNvSpPr txBox="1"/>
          <p:nvPr/>
        </p:nvSpPr>
        <p:spPr>
          <a:xfrm>
            <a:off x="358775" y="310202"/>
            <a:ext cx="7108825" cy="748978"/>
          </a:xfrm>
          <a:prstGeom prst="rect">
            <a:avLst/>
          </a:prstGeom>
          <a:noFill/>
          <a:ln/>
        </p:spPr>
        <p:txBody>
          <a:bodyPr wrap="square" lIns="0" tIns="0" rIns="0" bIns="0" rtlCol="0" anchor="ctr"/>
          <a:lstStyle/>
          <a:p>
            <a:pPr algn="l" indent="0" marL="0">
              <a:lnSpc>
                <a:spcPct val="100000"/>
              </a:lnSpc>
              <a:buNone/>
            </a:pPr>
            <a:r>
              <a:rPr lang="en-US" sz="2000" b="1" dirty="0">
                <a:solidFill>
                  <a:srgbClr val="FFFFFF"/>
                </a:solidFill>
                <a:latin typeface="Arial" pitchFamily="34" charset="0"/>
                <a:ea typeface="Arial" pitchFamily="34" charset="-122"/>
                <a:cs typeface="Arial" pitchFamily="34" charset="-120"/>
              </a:rPr>
              <a:t>Unsere Wohnung als Familienort
</a:t>
            </a:r>
            <a:endParaRPr lang="en-US" sz="2000" dirty="0"/>
          </a:p>
        </p:txBody>
      </p:sp>
      <p:sp>
        <p:nvSpPr>
          <p:cNvPr id="9" name="Text 3"/>
          <p:cNvSpPr txBox="1"/>
          <p:nvPr/>
        </p:nvSpPr>
        <p:spPr>
          <a:xfrm>
            <a:off x="7641626" y="4678984"/>
            <a:ext cx="1311843" cy="258776"/>
          </a:xfrm>
          <a:prstGeom prst="rect">
            <a:avLst/>
          </a:prstGeom>
          <a:noFill/>
          <a:ln/>
        </p:spPr>
        <p:txBody>
          <a:bodyPr wrap="square" lIns="0" tIns="0" rIns="0" bIns="0" rtlCol="0" anchor="ctr"/>
          <a:lstStyle/>
          <a:p>
            <a:pPr algn="r" indent="0" marL="0">
              <a:lnSpc>
                <a:spcPct val="100000"/>
              </a:lnSpc>
              <a:buNone/>
            </a:pPr>
            <a:r>
              <a:rPr lang="en-US" sz="900" dirty="0">
                <a:solidFill>
                  <a:srgbClr val="000000"/>
                </a:solidFill>
                <a:latin typeface="Arial" pitchFamily="34" charset="0"/>
                <a:ea typeface="Arial" pitchFamily="34" charset="-122"/>
                <a:cs typeface="Arial" pitchFamily="34" charset="-120"/>
              </a:rPr>
              <a:t>19</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24434" y="1405968"/>
            <a:ext cx="4816995" cy="2331565"/>
          </a:xfrm>
          <a:prstGeom prst="rect">
            <a:avLst/>
          </a:prstGeom>
          <a:noFill/>
          <a:ln/>
        </p:spPr>
        <p:txBody>
          <a:bodyPr wrap="square" lIns="0" tIns="0" rIns="0" bIns="0" rtlCol="0" anchor="ctr"/>
          <a:lstStyle/>
          <a:p>
            <a:pPr algn="l" indent="0" marL="0">
              <a:lnSpc>
                <a:spcPct val="100000"/>
              </a:lnSpc>
              <a:buNone/>
            </a:pPr>
            <a:r>
              <a:rPr lang="en-US" sz="2400" b="1" dirty="0">
                <a:solidFill>
                  <a:srgbClr val="8800FF"/>
                </a:solidFill>
                <a:latin typeface="Arial" pitchFamily="34" charset="0"/>
                <a:ea typeface="Arial" pitchFamily="34" charset="-122"/>
                <a:cs typeface="Arial" pitchFamily="34" charset="-120"/>
              </a:rPr>
              <a:t>Наша Wohnung — наш дом
</a:t>
            </a:r>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Квартира состоит из разных комнат, и у каждой есть своё важное дело. Когда мы знаем мебель, предметы, действия и правила, дом становится понятным, уютным и совсем не скучным.
</a:t>
            </a:r>
            <a:endParaRPr lang="en-US" sz="2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2026-05-20T18:17:27Z</dcterms:created>
  <dcterms:modified xsi:type="dcterms:W3CDTF">2026-05-20T18:17:27Z</dcterms:modified>
</cp:coreProperties>
</file>