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двойного угла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вывод, применение и типичные ошибки в трёх формулах.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темой двойного угла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работать с двойным углом, нужно помнить единичную окружность, формулы сложения и определение тангенса как отношения синуса к косинусу.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формулы двойного угла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превращают выражения с углом 2x в записи через x. Это упрощает вычисления, когда нужное значение напрямую не известно.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переход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сокращать дроби и радикальные выражения, потому что заменяют сложные тригонометрические части более удобными тождествами с одним аргументом.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двойной угол часто позволяет свести задачу к стандартным формулам и выбрать более простой путь преобразований.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идея полезна в проверке ответа: разные формы одной и той же формулы позволяют контролировать вычисления и избегать ошибок.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База: определения и формулы сложения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косинус задаёт абсциссу точки, а синус — её ординату. Поэтому тригонометрические функции тесно связаны с геометрическим положением угла.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суммы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синуса суммы и разности записывается как sin(a±b)=sin a cos b±cos a sin b. Она станет основой для вывода формулы sin(2x).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суммы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косинуса используется правило cos(a±b)=cos a cos b∓sin a sin b. Именно здесь появляется знакомое выражение с разностью квадратов.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тангенса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определяют как отношение sin x/cos x. Эта запись удобна, но требует помнить, что знаменатель не должен обращаться в ноль.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sin(2x)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от формулы суммы к итоговому виду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cos(2x)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суммы к трём равносильным записям косинуса двойного угла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двойного угла и область определения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тангенс двойного угла как отношение sin(2x) к cos(2x). Затем подставляют формулы двойного угла и выражают результат через tan x.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через отношение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верна только там, где cos(2x) не равен нулю. Если знаменатель обращается в ноль, тангенс двойного угла не определён.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числителя и знаменателя на cos²x получают компактную формулу tan(2x)=2tan x/(1−tan²x). Она особенно удобна для алгебраических преобразований.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вид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формул в одном месте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записи удобно держать рядом: они взаимно заменяют друг друга и позволяют выбирать форму под конкретную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и упрощений особенно важен выбор той записи, которая быстрее сокращается или подставляется в выражение.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двойного угла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вычисление значения синуса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угла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x=15°, тогда sin 30° можно записать как sin(2x). Это сразу переводит задачу к формуле sin(2x)=2sin x cos x.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шаблон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полезен не только для 30°, но и для многих углов, которые удобно представить как удвоение меньшего угла.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к произведению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получается точное значение без приближений. Здесь особенно видно, что двойной угол превращает задачу в произведение двух функций.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значения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подставляют известные значения sin 15° и cos 15°, полученные стандартными преобразованиями или из табличных формул.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cos(2x)=cos²x−sin²x или 2cos²x−1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перейти от известного угла к форме, которая сразу даёт значение косинуса через одно тождество.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как удвоенный угол и подставляется в формулу двойного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1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11</a:t></a:r><a:endParaRPr lang="en-US" sz="900" dirty="0"/></a:p></p:txBody></p:sp><p:sp><p:nvSpPr><p:cNvPr id="6" name="Text 1"></p:cNvPr><p:cNvSpPr txBox="1"/><p:nvPr></p:nvPr></p:nvSpPr><p:spPr><a:xfrm><a:off x="373137" y="4621425"/><a:ext cx="6563400" cy="163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0" dirty="0"><a:solidFill><a:srgbClr val="61A6AD"/></a:solidFill><a:latin typeface="Arial" pitchFamily="34" charset="0"/><a:ea typeface="Arial" pitchFamily="34" charset="-122"/><a:cs typeface="Arial" pitchFamily="34" charset="-120"/></a:rPr><a:t>Подстановка в формулу tan(2x)=2tan x/(1-tan^2x) при tan x=1/3.
</a:t></a:r><a:endParaRPr lang="en-US" sz="1070" dirty="0"/></a:p></p:txBody></p:sp><p:sp><p:nvSpPr><p:cNvPr id="7" name="Text 2"></p:cNvPr><p:cNvSpPr txBox="1"/><p:nvPr></p:nvPr></p:nvSpPr><p:spPr><a:xfrm><a:off x="373125" y="1092825"/><a:ext cx="6801900" cy="705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При x = 1/3 формула даёт одно рациональное значение вместо громоздкого выражения.
</a:t></a:r><a:endParaRPr lang="en-US" sz="1400" dirty="0"/></a:p></p:txBody></p:sp><p:sp><p:nvSpPr><p:cNvPr id="8" name="Text 3"></p:cNvPr><p:cNvSpPr txBox="1"/><p:nvPr></p:nvPr></p:nvSpPr><p:spPr><a:xfrm><a:off x="373125" y="1982628"/><a:ext cx="6801900" cy="1018200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15000"/></a:lnSpc><a:buNone/></a:pPr><a:r><a:rPr lang="en-US" sz="5900" b="1" dirty="0"><a:solidFill><a:srgbClr val="FFFFFF"/></a:solidFill><a:latin typeface="Arial" pitchFamily="34" charset="0"/><a:ea typeface="Arial" pitchFamily="34" charset="-122"/><a:cs typeface="Arial" pitchFamily="34" charset="-120"/></a:rPr><a:t>3/4
</a:t></a:r><a:endParaRPr lang="en-US" sz="5900" dirty="0"/></a:p></p:txBody></p:sp><p:sp><p:nvSpPr><p:cNvPr id="9" name="Text 4"></p:cNvPr><p:cNvSpPr txBox="1"/><p:nvPr></p:nvPr></p:nvSpPr><p:spPr><a:xfrm><a:off x="373125" y="3113703"/><a:ext cx="4946700" cy="862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— это результат подстановки в формулу tan(2x).
</a:t></a:r><a:endParaRPr lang="en-US" sz="1200" dirty="0"/></a:p></p:txBody></p:sp></p:spTree></p:cSld><p:clrMapOvr><a:masterClrMapping/></p:clrMapOvr></p:sld>
</file>

<file path=ppt/slides/slide1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2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12</a:t></a:r><a:endParaRPr lang="en-US" sz="900" dirty="0"/></a:p></p:txBody></p:sp><p:sp><p:nvSpPr><p:cNvPr id="6" name="Text 1"></p:cNvPr><p:cNvSpPr txBox="1"/><p:nvPr></p:nvPr></p:nvSpPr><p:spPr><a:xfrm><a:off x="373137" y="4621425"/><a:ext cx="6563400" cy="163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0" dirty="0"><a:solidFill><a:srgbClr val="61A6AD"/></a:solidFill><a:latin typeface="Arial" pitchFamily="34" charset="0"/><a:ea typeface="Arial" pitchFamily="34" charset="-122"/><a:cs typeface="Arial" pitchFamily="34" charset="-120"/></a:rPr><a:t>Алгебраическое преобразование sin(2x)+cos(2x) через формулы двойного угла.
</a:t></a:r><a:endParaRPr lang="en-US" sz="1070" dirty="0"/></a:p></p:txBody></p:sp><p:sp><p:nvSpPr><p:cNvPr id="7" name="Text 2"></p:cNvPr><p:cNvSpPr txBox="1"/><p:nvPr></p:nvPr></p:nvSpPr><p:spPr><a:xfrm><a:off x="373125" y="1092825"/><a:ext cx="6801900" cy="705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После раскрытия скобок остаются два слагаемых с одинаковой структурой, которые удобно объединить.
</a:t></a:r><a:endParaRPr lang="en-US" sz="1400" dirty="0"/></a:p></p:txBody></p:sp><p:sp><p:nvSpPr><p:cNvPr id="8" name="Text 3"></p:cNvPr><p:cNvSpPr txBox="1"/><p:nvPr></p:nvPr></p:nvSpPr><p:spPr><a:xfrm><a:off x="373125" y="1982628"/><a:ext cx="6801900" cy="1018200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15000"/></a:lnSpc><a:buNone/></a:pPr><a:r><a:rPr lang="en-US" sz="5900" b="1" dirty="0"><a:solidFill><a:srgbClr val="FFFFFF"/></a:solidFill><a:latin typeface="Arial" pitchFamily="34" charset="0"/><a:ea typeface="Arial" pitchFamily="34" charset="-122"/><a:cs typeface="Arial" pitchFamily="34" charset="-120"/></a:rPr><a:t>2
</a:t></a:r><a:endParaRPr lang="en-US" sz="5900" dirty="0"/></a:p></p:txBody></p:sp><p:sp><p:nvSpPr><p:cNvPr id="9" name="Text 4"></p:cNvPr><p:cNvSpPr txBox="1"/><p:nvPr></p:nvPr></p:nvSpPr><p:spPr><a:xfrm><a:off x="373125" y="3113703"/><a:ext cx="4946700" cy="862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формулы двойного угла дают одно выражение через sin x и cos x.
</a:t></a:r><a:endParaRPr lang="en-US" sz="1200" dirty="0"/></a:p></p:txBody></p:sp></p:spTree></p:cSld><p:clrMapOvr><a:masterClrMapping/></p:clrMapOvr></p:sld>
</file>

<file path=ppt/slides/slide1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3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13</a:t></a:r><a:endParaRPr lang="en-US" sz="900" dirty="0"/></a:p></p:txBody></p:sp><p:sp><p:nvSpPr><p:cNvPr id="6" name="Text 1"></p:cNvPr><p:cNvSpPr txBox="1"/><p:nvPr></p:nvPr></p:nvSpPr><p:spPr><a:xfrm><a:off x="373137" y="4621425"/><a:ext cx="6563400" cy="163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0" dirty="0"><a:solidFill><a:srgbClr val="61A6AD"/></a:solidFill><a:latin typeface="Arial" pitchFamily="34" charset="0"/><a:ea typeface="Arial" pitchFamily="34" charset="-122"/><a:cs typeface="Arial" pitchFamily="34" charset="-120"/></a:rPr><a:t>Тождества .1-cos(2x)=2sin^2x и .1+cos(2x)=2cos^2x.
</a:t></a:r><a:endParaRPr lang="en-US" sz="1070" dirty="0"/></a:p></p:txBody></p:sp><p:sp><p:nvSpPr><p:cNvPr id="7" name="Text 2"></p:cNvPr><p:cNvSpPr txBox="1"/><p:nvPr></p:nvPr></p:nvSpPr><p:spPr><a:xfrm><a:off x="373125" y="1092825"/><a:ext cx="6801900" cy="705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Две эквивалентные замены помогают убрать косинус двойного угла из дробей и короче записать выражение.
</a:t></a:r><a:endParaRPr lang="en-US" sz="1400" dirty="0"/></a:p></p:txBody></p:sp><p:sp><p:nvSpPr><p:cNvPr id="8" name="Text 3"></p:cNvPr><p:cNvSpPr txBox="1"/><p:nvPr></p:nvPr></p:nvSpPr><p:spPr><a:xfrm><a:off x="373125" y="1982628"/><a:ext cx="6801900" cy="1018200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15000"/></a:lnSpc><a:buNone/></a:pPr><a:r><a:rPr lang="en-US" sz="5900" b="1" dirty="0"><a:solidFill><a:srgbClr val="FFFFFF"/></a:solidFill><a:latin typeface="Arial" pitchFamily="34" charset="0"/><a:ea typeface="Arial" pitchFamily="34" charset="-122"/><a:cs typeface="Arial" pitchFamily="34" charset="-120"/></a:rPr><a:t>2
</a:t></a:r><a:endParaRPr lang="en-US" sz="5900" dirty="0"/></a:p></p:txBody></p:sp><p:sp><p:nvSpPr><p:cNvPr id="9" name="Text 4"></p:cNvPr><p:cNvSpPr txBox="1"/><p:nvPr></p:nvPr></p:nvSpPr><p:spPr><a:xfrm><a:off x="373125" y="3113703"/><a:ext cx="4946700" cy="862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подстановки  помогают перейти к квадратам sin x или cos x.
</a:t></a:r><a:endParaRPr lang="en-US" sz="1200" dirty="0"/></a:p></p:txBody></p:sp></p:spTree></p:cSld><p:clrMapOvr><a:masterClrMapping/></p:clrMapOvr></p:sld>
</file>

<file path=ppt/slides/slide1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4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14</a:t></a:r><a:endParaRPr lang="en-US" sz="900" dirty="0"/></a:p></p:txBody></p:sp><p:sp><p:nvSpPr><p:cNvPr id="6" name="Text 1"></p:cNvPr><p:cNvSpPr txBox="1"/><p:nvPr></p:nvPr></p:nvSpPr><p:spPr><a:xfrm><a:off x="373137" y="4621425"/><a:ext cx="6563400" cy="163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0" dirty="0"><a:solidFill><a:srgbClr val="61A6AD"/></a:solidFill><a:latin typeface="Arial" pitchFamily="34" charset="0"/><a:ea typeface="Arial" pitchFamily="34" charset="-122"/><a:cs typeface="Arial" pitchFamily="34" charset="-120"/></a:rPr><a:t>Алгебраические преобразования с sin(2x) и cos(2x) по формулам двойного угла.
</a:t></a:r><a:endParaRPr lang="en-US" sz="1070" dirty="0"/></a:p></p:txBody></p:sp><p:sp><p:nvSpPr><p:cNvPr id="7" name="Text 2"></p:cNvPr><p:cNvSpPr txBox="1"/><p:nvPr></p:nvPr></p:nvSpPr><p:spPr><a:xfrm><a:off x="373125" y="1092825"/><a:ext cx="6801900" cy="705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Одна удачная замена позволяет вынести общий множитель и сократить выражение без лишних преобразований.
</a:t></a:r><a:endParaRPr lang="en-US" sz="1400" dirty="0"/></a:p></p:txBody></p:sp><p:sp><p:nvSpPr><p:cNvPr id="8" name="Text 3"></p:cNvPr><p:cNvSpPr txBox="1"/><p:nvPr></p:nvPr></p:nvSpPr><p:spPr><a:xfrm><a:off x="373125" y="1982628"/><a:ext cx="6801900" cy="1018200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15000"/></a:lnSpc><a:buNone/></a:pPr><a:r><a:rPr lang="en-US" sz="5900" b="1" dirty="0"><a:solidFill><a:srgbClr val="FFFFFF"/></a:solidFill><a:latin typeface="Arial" pitchFamily="34" charset="0"/><a:ea typeface="Arial" pitchFamily="34" charset="-122"/><a:cs typeface="Arial" pitchFamily="34" charset="-120"/></a:rPr><a:t>1
</a:t></a:r><a:endParaRPr lang="en-US" sz="5900" dirty="0"/></a:p></p:txBody></p:sp><p:sp><p:nvSpPr><p:cNvPr id="9" name="Text 4"></p:cNvPr><p:cNvSpPr txBox="1"/><p:nvPr></p:nvPr></p:nvSpPr><p:spPr><a:xfrm><a:off x="373125" y="3113703"/><a:ext cx="4946700" cy="862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правильно выбранная форма двойного угла часто сокращает решение.
</a:t></a:r><a:endParaRPr lang="en-US" sz="1200" dirty="0"/></a:p></p:txBody></p:sp></p:spTree></p:cSld><p:clrMapOvr><a:masterClrMapping/></p:clrMapOvr></p:sld>
</file>

<file path=ppt/slides/slide1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5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15</a:t></a:r><a:endParaRPr lang="en-US" sz="900" dirty="0"/></a:p></p:txBody></p:sp><p:sp><p:nvSpPr><p:cNvPr id="6" name="Text 1"></p:cNvPr><p:cNvSpPr txBox="1"/><p:nvPr></p:nvPr></p:nvSpPr><p:spPr><a:xfrm><a:off x="373137" y="4621425"/><a:ext cx="6563400" cy="163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70" dirty="0"><a:solidFill><a:srgbClr val="61A6AD"/></a:solidFill><a:latin typeface="Arial" pitchFamily="34" charset="0"/><a:ea typeface="Arial" pitchFamily="34" charset="-122"/><a:cs typeface="Arial" pitchFamily="34" charset="-120"/></a:rPr><a:t>Тождества cos(2x)=1-2sin^2x и cos(2x)=2cos^2x-1.
</a:t></a:r><a:endParaRPr lang="en-US" sz="1070" dirty="0"/></a:p></p:txBody></p:sp><p:sp><p:nvSpPr><p:cNvPr id="7" name="Text 2"></p:cNvPr><p:cNvSpPr txBox="1"/><p:nvPr></p:nvPr></p:nvSpPr><p:spPr><a:xfrm><a:off x="373125" y="1092825"/><a:ext cx="6801900" cy="705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Два эквивалентных вида cos(2x) позволяют свести выражение к одной тригонометрической переменной.
</a:t></a:r><a:endParaRPr lang="en-US" sz="1400" dirty="0"/></a:p></p:txBody></p:sp><p:sp><p:nvSpPr><p:cNvPr id="8" name="Text 3"></p:cNvPr><p:cNvSpPr txBox="1"/><p:nvPr></p:nvPr></p:nvSpPr><p:spPr><a:xfrm><a:off x="373125" y="1982628"/><a:ext cx="6801900" cy="1018200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15000"/></a:lnSpc><a:buNone/></a:pPr><a:r><a:rPr lang="en-US" sz="5900" b="1" dirty="0"><a:solidFill><a:srgbClr val="FFFFFF"/></a:solidFill><a:latin typeface="Arial" pitchFamily="34" charset="0"/><a:ea typeface="Arial" pitchFamily="34" charset="-122"/><a:cs typeface="Arial" pitchFamily="34" charset="-120"/></a:rPr><a:t>2
</a:t></a:r><a:endParaRPr lang="en-US" sz="5900" dirty="0"/></a:p></p:txBody></p:sp><p:sp><p:nvSpPr><p:cNvPr id="9" name="Text 4"></p:cNvPr><p:cNvSpPr txBox="1"/><p:nvPr></p:nvPr></p:nvSpPr><p:spPr><a:xfrm><a:off x="373125" y="3113703"/><a:ext cx="4946700" cy="862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200" dirty="0"><a:solidFill><a:srgbClr val="FFFFFF"/></a:solidFill><a:latin typeface="Arial" pitchFamily="34" charset="0"/><a:ea typeface="Arial" pitchFamily="34" charset="-122"/><a:cs typeface="Arial" pitchFamily="34" charset="-120"/></a:rPr><a:t>альтернативные формы cos(2x) выбирают в зависимости от того, что нужно исключить.
</a:t></a:r><a:endParaRPr lang="en-US" sz="1200" dirty="0"/></a:p></p:txBody></p:sp></p:spTree></p:cSld><p:clrMapOvr><a:masterClrMapping/></p:clrMapOvr></p:sld>
</file>

<file path=ppt/slides/slide1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6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501254" y="2139380"/>  <a:ext cx="4314825" cy="1034289"/> </a:xfrm> <a:prstGeom prst="rect"><a:avLst/></a:prstGeom></p:spPr></p:pic><p:sp><p:nvSpPr><p:cNvPr id="6" name="Text 0"></p:cNvPr><p:cNvSpPr txBox="1"/><p:nvPr></p:nvPr></p:nvSpPr><p:spPr><a:xfrm><a:off x="373126" y="411957"/><a:ext cx="8383922" cy="795338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000" b="1" dirty="0"><a:solidFill><a:srgbClr val="000000"/></a:solidFill><a:latin typeface="Arial" pitchFamily="34" charset="0"/><a:ea typeface="Arial" pitchFamily="34" charset="-122"/><a:cs typeface="Arial" pitchFamily="34" charset="-120"/></a:rPr><a:t>Как выразить sin²x и cos²x через cos(2x)
</a:t></a:r><a:endParaRPr lang="en-US" sz="3000" dirty="0"/></a:p></p:txBody></p:sp><p:sp><p:nvSpPr><p:cNvPr id="7" name="Text 1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16</a:t></a:r><a:endParaRPr lang="en-US" sz="900" dirty="0"/></a:p></p:txBody></p:sp><p:sp><p:nvSpPr><p:cNvPr id="8" name="Text 2"></p:cNvPr><p:cNvSpPr txBox="1"/><p:nvPr></p:nvPr></p:nvSpPr><p:spPr><a:xfrm><a:off x="5213747" y="1833982"/><a:ext cx="3301603" cy="1657212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Обратные формулы удобно использовать при переходе от квадратов функций к двойному углу и обратно.
</a:t></a:r><a:pPr algn="l" indent="0" marL="0"><a:lnSpc><a:spcPct val="100000"/></a:lnSpc><a:buNone/></a:pPr><a:r><a:rPr lang="en-US" sz="11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100" dirty="0"><a:solidFill><a:srgbClr val="FFFFFF"/></a:solidFill><a:latin typeface="Arial" pitchFamily="34" charset="0"/><a:ea typeface="Arial" pitchFamily="34" charset="-122"/><a:cs typeface="Arial" pitchFamily="34" charset="-120"/></a:rPr><a:t>Обе формулы позволяют заменить квадрат тригонометрической функции выражением через двойной угол.
</a:t></a:r><a:endParaRPr lang="en-US" sz="1400" dirty="0"/></a:p></p:txBody></p:sp><p:sp><p:nvSpPr><p:cNvPr id="9" name="Text 3"></p:cNvPr><p:cNvSpPr txBox="1"/><p:nvPr></p:nvPr></p:nvSpPr><p:spPr><a:xfrm><a:off x="386953" y="4307680"/><a:ext cx="3120187" cy="440531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084" dirty="0"><a:solidFill><a:srgbClr val="000000"/></a:solidFill><a:latin typeface="Arial" pitchFamily="34" charset="0"/><a:ea typeface="Arial" pitchFamily="34" charset="-122"/><a:cs typeface="Arial" pitchFamily="34" charset="-120"/></a:rPr><a:t>Следствие из формулы cos(2x)=cos^2x-sin^2x и тождества sin^2x+cos^2x=1.
</a:t></a:r><a:endParaRPr lang="en-US" sz="1084" dirty="0"/></a:p></p:txBody></p:sp></p:spTree></p:cSld><p:clrMapOvr><a:masterClrMapping/></p:clrMapOvr>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правильная запись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связаны с записью, областью определения и знаками в формулах.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верная формула даёт неверный результат, если не проверять запись и условия применимости.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применения формул двойного угла и стандартные тождества тригонометрии.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8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383622" y="1408494"/>  <a:ext cx="2794271" cy="1953806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3179003" y="1408494"/>  <a:ext cx="2794271" cy="1953806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5973273" y="1408494"/>  <a:ext cx="2794271" cy="1953806"/> </a:xfrm> <a:prstGeom prst="rect"><a:avLst/></a:prstGeom></p:spPr></p:pic><p:pic>  <p:nvPicPr><p:cNvPr id="9" name="Image 7" descr="preencoded.png">    </p:cNvPr>    <p:cNvPicPr><a:picLocks noChangeAspect="1"/></p:cNvPicPr>    <p:nvPr></p:nvPr>  </p:nvPicPr><p:blipFill><a:blip r:embed="rId8"></a:blip>  <a:stretch><a:fillRect/></a:stretch></p:blipFill><p:spPr> <a:xfrm>  <a:off x="0" y="0"/>  <a:ext cx="9144000" cy="5143500"/> </a:xfrm> <a:prstGeom prst="rect"><a:avLst/></a:prstGeom></p:spPr></p:pic><p:sp><p:nvSpPr><p:cNvPr id="10" name="Text 0"></p:cNvPr><p:cNvSpPr txBox="1"/><p:nvPr></p:nvPr></p:nvSpPr><p:spPr><a:xfrm><a:off x="373126" y="411957"/><a:ext cx="8383922" cy="795338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000" b="1" dirty="0"><a:solidFill><a:srgbClr val="000000"/></a:solidFill><a:latin typeface="Arial" pitchFamily="34" charset="0"/><a:ea typeface="Arial" pitchFamily="34" charset="-122"/><a:cs typeface="Arial" pitchFamily="34" charset="-120"/></a:rPr><a:t>Геометрическая интуиция удвоения угла
</a:t></a:r><a:endParaRPr lang="en-US" sz="3000" dirty="0"/></a:p></p:txBody></p:sp><p:sp><p:nvSpPr><p:cNvPr id="11" name="Text 1"></p:cNvPr><p:cNvSpPr txBox="1"/><p:nvPr></p:nvPr></p:nvSpPr><p:spPr><a:xfrm><a:off x="6936581" y="4611497"/><a:ext cx="1820466" cy="182942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18</a:t></a:r><a:endParaRPr lang="en-US" sz="900" dirty="0"/></a:p></p:txBody></p:sp><p:sp><p:nvSpPr><p:cNvPr id="12" name="Text 2"></p:cNvPr><p:cNvSpPr txBox="1"/><p:nvPr></p:nvPr></p:nvSpPr><p:spPr><a:xfrm><a:off x="526512" y="3539305"/><a:ext cx="2509601" cy="729018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00000"/></a:lnSpc><a:buNone/></a:pPr><a:r><a:rPr lang="en-US" sz="1038" b="1" dirty="0"><a:solidFill><a:srgbClr val="FFFFFF"/></a:solidFill><a:latin typeface="Arial" pitchFamily="34" charset="0"/><a:ea typeface="Arial" pitchFamily="34" charset="-122"/><a:cs typeface="Arial" pitchFamily="34" charset="-120"/></a:rPr><a:t>Поворот по окружности
</a:t></a:r><a:pPr algn="ctr" indent="0" marL="0"><a:lnSpc><a:spcPct val="100000"/></a:lnSpc><a:buNone/></a:pPr><a:r><a:rPr lang="en-US" sz="889" dirty="0"><a:solidFill><a:srgbClr val="FFFFFF"/></a:solidFill><a:latin typeface="Arial" pitchFamily="34" charset="0"/><a:ea typeface="Arial" pitchFamily="34" charset="-122"/><a:cs typeface="Arial" pitchFamily="34" charset="-120"/></a:rPr><a:t>
</a:t></a:r><a:pPr algn="ctr" indent="0" marL="0"><a:lnSpc><a:spcPct val="100000"/></a:lnSpc><a:buNone/></a:pPr><a:r><a:rPr lang="en-US" sz="815" dirty="0"><a:solidFill><a:srgbClr val="FFFFFF"/></a:solidFill><a:latin typeface="Arial" pitchFamily="34" charset="0"/><a:ea typeface="Arial" pitchFamily="34" charset="-122"/><a:cs typeface="Arial" pitchFamily="34" charset="-120"/></a:rPr><a:t>На единичной окружности удвоение угла видно как движение по дуге вдвое дальше. Точка меняет координаты не случайно: формулы двойного угла точно описывают, как смещаются синус и косинус.
</a:t></a:r><a:endParaRPr lang="en-US" sz="1038" dirty="0"/></a:p></p:txBody></p:sp><p:sp><p:nvSpPr><p:cNvPr id="13" name="Text 3"></p:cNvPr><p:cNvSpPr txBox="1"/><p:nvPr></p:nvPr></p:nvSpPr><p:spPr><a:xfrm><a:off x="3319671" y="3539305"/><a:ext cx="2509601" cy="729018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00000"/></a:lnSpc><a:buNone/></a:pPr><a:r><a:rPr lang="en-US" sz="965" b="1" dirty="0"><a:solidFill><a:srgbClr val="FFFFFF"/></a:solidFill><a:latin typeface="Arial" pitchFamily="34" charset="0"/><a:ea typeface="Arial" pitchFamily="34" charset="-122"/><a:cs typeface="Arial" pitchFamily="34" charset="-120"/></a:rPr><a:t>Почему важна четверть
</a:t></a:r><a:pPr algn="ctr" indent="0" marL="0"><a:lnSpc><a:spcPct val="100000"/></a:lnSpc><a:buNone/></a:pPr><a:r><a:rPr lang="en-US" sz="827" dirty="0"><a:solidFill><a:srgbClr val="FFFFFF"/></a:solidFill><a:latin typeface="Arial" pitchFamily="34" charset="0"/><a:ea typeface="Arial" pitchFamily="34" charset="-122"/><a:cs typeface="Arial" pitchFamily="34" charset="-120"/></a:rPr><a:t>
</a:t></a:r><a:pPr algn="ctr" indent="0" marL="0"><a:lnSpc><a:spcPct val="100000"/></a:lnSpc><a:buNone/></a:pPr><a:r><a:rPr lang="en-US" sz="758" dirty="0"><a:solidFill><a:srgbClr val="FFFFFF"/></a:solidFill><a:latin typeface="Arial" pitchFamily="34" charset="0"/><a:ea typeface="Arial" pitchFamily="34" charset="-122"/><a:cs typeface="Arial" pitchFamily="34" charset="-120"/></a:rPr><a:t>Знак функций определяется четвертью, в которой оказывается новый угол. Поэтому на рисунке важно отметить оси и направление отсчёта: без этого легко перепутать положительные и отрицательные значения.
</a:t></a:r><a:endParaRPr lang="en-US" sz="965" dirty="0"/></a:p></p:txBody></p:sp><p:sp><p:nvSpPr><p:cNvPr id="14" name="Text 4"></p:cNvPr><p:cNvSpPr txBox="1"/><p:nvPr></p:nvPr></p:nvSpPr><p:spPr><a:xfrm><a:off x="6113942" y="3539305"/><a:ext cx="2509601" cy="729018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00000"/></a:lnSpc><a:buNone/></a:pPr><a:r><a:rPr lang="en-US" sz="939" b="1" dirty="0"><a:solidFill><a:srgbClr val="FFFFFF"/></a:solidFill><a:latin typeface="Arial" pitchFamily="34" charset="0"/><a:ea typeface="Arial" pitchFamily="34" charset="-122"/><a:cs typeface="Arial" pitchFamily="34" charset="-120"/></a:rPr><a:t>Геометрия формулы
</a:t></a:r><a:pPr algn="ctr" indent="0" marL="0"><a:lnSpc><a:spcPct val="100000"/></a:lnSpc><a:buNone/></a:pPr><a:r><a:rPr lang="en-US" sz="805" dirty="0"><a:solidFill><a:srgbClr val="FFFFFF"/></a:solidFill><a:latin typeface="Arial" pitchFamily="34" charset="0"/><a:ea typeface="Arial" pitchFamily="34" charset="-122"/><a:cs typeface="Arial" pitchFamily="34" charset="-120"/></a:rPr><a:t>
</a:t></a:r><a:pPr algn="ctr" indent="0" marL="0"><a:lnSpc><a:spcPct val="100000"/></a:lnSpc><a:buNone/></a:pPr><a:r><a:rPr lang="en-US" sz="738" dirty="0"><a:solidFill><a:srgbClr val="FFFFFF"/></a:solidFill><a:latin typeface="Arial" pitchFamily="34" charset="0"/><a:ea typeface="Arial" pitchFamily="34" charset="-122"/><a:cs typeface="Arial" pitchFamily="34" charset="-120"/></a:rPr><a:t>Если соединить исходную точку и точку после удвоения, становится заметно, что преобразование не изменяет закон движения, а лишь пересчитывает координаты через уже известные значения sin x и cos x.
</a:t></a:r><a:endParaRPr lang="en-US" sz="939" dirty="0"/></a:p></p:txBody></p:sp></p:spTree></p:cSld><p:clrMapOvr><a:masterClrMapping/></p:clrMapOvr></p:sld>
</file>

<file path=ppt/slides/slide19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9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sp><p:nvSpPr><p:cNvPr id="6" name="Text 0"></p:cNvPr><p:cNvSpPr txBox="1"/><p:nvPr></p:nvPr></p:nvSpPr><p:spPr><a:xfrm><a:off x="373126" y="411957"/><a:ext cx="8383800" cy="795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000" b="1" dirty="0"><a:solidFill><a:srgbClr val="000000"/></a:solidFill><a:latin typeface="Arial" pitchFamily="34" charset="0"/><a:ea typeface="Arial" pitchFamily="34" charset="-122"/><a:cs typeface="Arial" pitchFamily="34" charset="-120"/></a:rPr><a:t>Мини-практикум: 3 короткие задачи
</a:t></a:r><a:endParaRPr lang="en-US" sz="3000" dirty="0"/></a:p></p:txBody></p:sp><p:sp><p:nvSpPr><p:cNvPr id="7" name="Text 1"></p:cNvPr><p:cNvSpPr txBox="1"/><p:nvPr></p:nvPr></p:nvSpPr><p:spPr><a:xfrm><a:off x="6936581" y="4611496"/><a:ext cx="1820400" cy="183000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19</a:t></a:r><a:endParaRPr lang="en-US" sz="900" dirty="0"/></a:p></p:txBody></p:sp><p:sp><p:nvSpPr><p:cNvPr id="8" name="Text 2"></p:cNvPr><p:cNvSpPr txBox="1"/><p:nvPr></p:nvPr></p:nvSpPr><p:spPr><a:xfrm><a:off x="597800" y="2673820"/><a:ext cx="2430000" cy="1326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dirty="0"><a:solidFill><a:srgbClr val="000000"/></a:solidFill><a:latin typeface="Arial" pitchFamily="34" charset="0"/><a:ea typeface="Arial" pitchFamily="34" charset="-122"/><a:cs typeface="Arial" pitchFamily="34" charset="-120"/></a:rPr><a:t>Подставьте sin x=3/5 в cos(2x)=1-2sin^2x. Так вы получите значение без поиска самого угла и увидите, почему удобно выбирать именно эту форму.
</a:t></a:r><a:endParaRPr lang="en-US" sz="1100" dirty="0"/></a:p></p:txBody></p:sp><p:sp><p:nvSpPr><p:cNvPr id="9" name="Text 3"></p:cNvPr><p:cNvSpPr txBox="1"/><p:nvPr></p:nvPr></p:nvSpPr><p:spPr><a:xfrm><a:off x="597800" y="2321425"/><a:ext cx="2430000" cy="287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300" b="1" dirty="0"><a:solidFill><a:srgbClr val="000000"/></a:solidFill><a:latin typeface="Arial" pitchFamily="34" charset="0"/><a:ea typeface="Arial" pitchFamily="34" charset="-122"/><a:cs typeface="Arial" pitchFamily="34" charset="-120"/></a:rPr><a:t>1. Найти cos(2x)
</a:t></a:r><a:endParaRPr lang="en-US" sz="1300" dirty="0"/></a:p></p:txBody></p:sp><p:sp><p:nvSpPr><p:cNvPr id="10" name="Text 4"></p:cNvPr><p:cNvSpPr txBox="1"/><p:nvPr></p:nvPr></p:nvSpPr><p:spPr><a:xfrm><a:off x="3365112" y="2673820"/><a:ext cx="2430000" cy="1326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dirty="0"><a:solidFill><a:srgbClr val="000000"/></a:solidFill><a:latin typeface="Arial" pitchFamily="34" charset="0"/><a:ea typeface="Arial" pitchFamily="34" charset="-122"/><a:cs typeface="Arial" pitchFamily="34" charset="-120"/></a:rPr><a:t>Раскройте 1-cos(2x) через sin^2x и проверьте, как исчезает косинус двойного угла. Это короткое преобразование часто используется для сокращения дробей и упрощения корней.
</a:t></a:r><a:endParaRPr lang="en-US" sz="1100" dirty="0"/></a:p></p:txBody></p:sp><p:sp><p:nvSpPr><p:cNvPr id="11" name="Text 5"></p:cNvPr><p:cNvSpPr txBox="1"/><p:nvPr></p:nvPr></p:nvSpPr><p:spPr><a:xfrm><a:off x="3365112" y="2321425"/><a:ext cx="2430000" cy="287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300" b="1" dirty="0"><a:solidFill><a:srgbClr val="000000"/></a:solidFill><a:latin typeface="Arial" pitchFamily="34" charset="0"/><a:ea typeface="Arial" pitchFamily="34" charset="-122"/><a:cs typeface="Arial" pitchFamily="34" charset="-120"/></a:rPr><a:t>2. Упростить выражение
</a:t></a:r><a:endParaRPr lang="en-US" sz="1300" dirty="0"/></a:p></p:txBody></p:sp><p:sp><p:nvSpPr><p:cNvPr id="12" name="Text 6"></p:cNvPr><p:cNvSpPr txBox="1"/><p:nvPr></p:nvPr></p:nvSpPr><p:spPr><a:xfrm><a:off x="6136137" y="2673820"/><a:ext cx="2430000" cy="13266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dirty="0"><a:solidFill><a:srgbClr val="000000"/></a:solidFill><a:latin typeface="Arial" pitchFamily="34" charset="0"/><a:ea typeface="Arial" pitchFamily="34" charset="-122"/><a:cs typeface="Arial" pitchFamily="34" charset="-120"/></a:rPr><a:t>Используйте формулу tan(2x)=2tan x/(1-tan^2x) при tan x=2. После подстановки обязательно оцените знаменатель: именно он показывает, определён ли результат.
</a:t></a:r><a:endParaRPr lang="en-US" sz="1100" dirty="0"/></a:p></p:txBody></p:sp><p:sp><p:nvSpPr><p:cNvPr id="13" name="Text 7"></p:cNvPr><p:cNvSpPr txBox="1"/><p:nvPr></p:nvPr></p:nvSpPr><p:spPr><a:xfrm><a:off x="6136137" y="2321425"/><a:ext cx="2430000" cy="287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300" b="1" dirty="0"><a:solidFill><a:srgbClr val="000000"/></a:solidFill><a:latin typeface="Arial" pitchFamily="34" charset="0"/><a:ea typeface="Arial" pitchFamily="34" charset="-122"/><a:cs typeface="Arial" pitchFamily="34" charset="-120"/></a:rPr><a:t>3. Найти tan(2x)
</a:t></a:r><a:endParaRPr lang="en-US" sz="1300" dirty="0"/></a:p></p:txBody></p:sp></p:spTree></p:cSld><p:clrMapOvr><a:masterClrMapping/></p:clrMapOvr>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формулы, которые экономят время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превращают сложные выражения в знакомые тождества и дают быстрый путь к вычислениям. Запомните три основы: синус, косинус и тангенс двойного угла.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2026-07-25T10:21:30Z</dcterms:created>
  <dcterms:modified xsi:type="dcterms:W3CDTF">2026-07-25T10:21:30Z</dcterms:modified>
</cp:coreProperties>
</file>