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Опричнина и последние годы царствования Ивана Грозного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1565–1584 годы: внутренний кризис, террор, потери и династическая неуверенность вокруг опричнины.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середины XVI века: условия, в которых возникла опричнина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Избранной рады усилились центральное управление и служилое дворянство, но Ливонская война, начавшаяся в 1558 году, потребовала огромных средств и людей. В 1564 году бегство Курбского усилило подозрения. К середине 1560-х сошлись военные провалы, напряжение в финансах и борьба за влияние.
</a:t>
            </a:r>
            <a:endParaRPr lang="en-US" sz="1619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введения опричнины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IV стремился к личному контролю над знатью и землевладением: бояр и князей он воспринимал как возможную угрозу. Он хотел опереться на людей, чья зависимость от царя была бы полной.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Ливонская война ухудшала положение государства: неудачи множили недоверие, а расходы на армию усиливали внутреннее напряжение. Война стала контекстом, в котором управленческие сбои воспринимались особенно болезненно.
</a:t>
            </a:r>
            <a:endParaRPr lang="en-US" sz="137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опасался заговоров и стремился нейтрализовать предполагаемых противников. Опричнина задумывалась не только как ответ на страх, но и как попытка «перестроить» управление в условиях затяжного конфликта.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опричнина возникла на стыке политического подозрения и кризиса системы власти. Террор должен был закрепить приоритет личной воли государя над прежними механизмами договорённости и влияния элит.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опричнины в 1565 году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страны на опричные земли и земщину, а также формирование особого аппарата власти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3076" y="1574700"/>
            <a:ext cx="2979098" cy="281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Опричнина и земщина: основные различия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одна часть государства получала прямой контроль царя, а другая — сохраняла традиционное управление, но теряла влияние.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Опричнина работала как инструмент личной власти и давления; земщина оставалась ослабленной частью единого управления.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описаний устройства опричнины и земщины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Опричники: внешний облик и смысл символики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Чёрная одежда и демонстрация «особости»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Опричники носили чёрную одежду — цвет, который подчёркивал их отделённость от остального общества и особый статус. Внешний вид превращал службу в наглядное напоминание: действуют «своими правилами» и по воле государя.
</a:t>
            </a:r>
            <a:endParaRPr lang="en-US" sz="157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Собачья голова и метла как политический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седле нередко изображались собачья голова и метла. Собака ассоциировалась с «вынюхиванием» измены, а метла — с «выметанием» врагов царя. Так символика соединяла религиозные смыслы, устрашение и политическую цель репрессий.
</a:t>
            </a:r>
            <a:endParaRPr lang="en-US" sz="14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репрессий и конфискаций в 1565–1572 годах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для сравнения включают число карательных акций, конфискации вотчин, выселения и масштабы преследований.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 хронологии усиления террора (1565–1572) по годам, указанные в описании к теме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показывает: усиление террора нарастало до 1570 года, после чего следовали спад и политический поворот после военной катастрофы 1571 года и отмены опричнины в 1572-м.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88475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1570 году Иван IV заподозрил Новгород в измене и связях с Литвой. Поход опричников сопровождался казнями и массовыми допросами, а также грабежами.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193900" y="1718325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затронуло городское хозяйство и разные группы населения: купцов, духовенство, посадских людей и служилых. Это превращало конфликт в катастрофу для повседневной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8475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цифры жертв в источниках расходятся, но сам характер погрома выделяет его среди наиболее жестоких акций опричнины. Важно помнить, что террор подрывал доверие и безопасность.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93900" y="3376800"/>
            <a:ext cx="3591000" cy="14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ощущались долго: слабела торговля, разрушались экономические связи, особенно в северо-западной части страны. Тем самым опричнина била по устойчивости регионов.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359150" y="360000"/>
            <a:ext cx="84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Новгородский погром 1570 года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929125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29125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54258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2108"/>
            <a:ext cx="452400" cy="402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52215"/>
            <a:ext cx="452400" cy="3619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казни и страх как способ управления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Репрессии затрагивали бояр, дворян, духовенство и людей службы. Подозрение в измене могло стать поводом для ареста и расправы даже без ясных доказательств.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Казни под подозрением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Казни нередко сопровождались пытками и демонстративными действиями, усиливающими чувство унижения и беспомощности. Страх превращался в инструмент управления общественным поведением.
</a:t>
            </a:r>
            <a:endParaRPr lang="en-US" sz="842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Пытки и публичные унижения
</a:t>
            </a:r>
            <a:endParaRPr lang="en-US" sz="1382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частью наказания становилась конфискация имущества. Экономический удар дополнял политический: у подозреваемых отнимали ресурсы и влияние в обществе.
</a:t>
            </a:r>
            <a:endParaRPr lang="en-US" sz="932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конфискация имущества
</a:t>
            </a:r>
            <a:endParaRPr lang="en-US" sz="1299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смысл террора заключался в утверждении идеи: финальное решение принадлежит только государю. Это усиливало представление о самодержавии как высшем источнике власти.
</a:t>
            </a:r>
            <a:endParaRPr lang="en-US" sz="892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 «окончательного суда» царя
</a:t>
            </a:r>
            <a:endParaRPr lang="en-US" sz="1139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подрывал доверие внутри знати и между элитами. Там, где вчера существовали договорённости и общие интересы, появлялась подозрительность и разобщённость.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солидарности элит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опричнины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переселения, бегство населения и запустение земель ударили по сельскому хозяйству и сократили налоговые поступления. Особенно пострадали центр страны и северо-западные районы с важными торговыми путями.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источниках отмечаются нехватка рабочих рук, рост цен и усиление зависимости крестьян от землевладельцев. Экономический кризис опричного времени стал одной из причин ускорения закрепощения крестьян.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опричнины и её завершения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вехи внутренней политики Ивана IV в связке с военными событиями 1565–1572 годов.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1571 — подход к Москве и пожар столицы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Девлет-Гирей внезапно подошёл к Москве и сжёг её. Катастрофа показала, что раздельные опричные и земские силы ухудшали взаимодействие и оборону.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1571 — урок слабости разделения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Опричное войско не смогло предотвратить нападение, а столица оказалась неподготовленной к внешнему удару. Стало очевидно, что модель управления ослабляет безопасность государства.
</a:t>
            </a:r>
            <a:endParaRPr lang="en-US" sz="1459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5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1572 — остановка вторжения и политический 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16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войска остановили новое вторжение при Молодях. После этого опричнину отменили: внутренняя система уступила место задаче единой обороны.
</a:t>
            </a:r>
            <a:endParaRPr lang="en-US" sz="1525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Нашествие Девлет-Гирея и кризис опричнины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и политические итоги 1571–1572 годов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 1571 года стал не только военным ударом, но и проверкой управленческой модели, позволившей увидеть слабые места обороны.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26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реконструкция событий 1571–1572 годов по историческим описаниям; точные количественные метрики по каждому пункту в источниках не единообразны.
</a:t>
            </a:r>
            <a:endParaRPr lang="en-US" sz="826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данных подчёркивает связь между внешним кризисом и отказом от системы, которая разъединяла и ослабляла армию и управление.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Ивана IV: война, усталость и недоверие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опричнины Иван IV не отказался от жёсткого контроля: он продолжал подозревать ближайшее окружение и требовать безусловного подчинения. В обществе сохранялась напряжённость и страх за последствия любых промахов.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Ливонская война тянулась до 1583 года и завершилась без крупных успехов для России. Накапливались потери людей и ресурсов, а прежние механизмы управления уже не справлялись с задачами затяжного конфликта.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испытывала хозяйственное истощение, часть привычных управленческих связей ослабла, а социальная устойчивость падала. Эти годы стали переходом к нестабильности, когда прежние политические решения перестали давать эффект.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наследника и династический кризис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1581 году Иван IV, находясь в тяжёлом конфликте с приближёнными, тяжело ранил своего старшего сына, царевича Ивана Ивановича. Через некоторое время наследник умер, что резко изменило расклад сил при дворе.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царевича наследником остался Фёдор Иванович: он был слаб по здоровью и не представлял себе как самостоятельный правитель. Усиление династической неуверенности стало важнейшим предвестием будущих потрясений.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4297" y="1345200"/>
            <a:ext cx="2655505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эпохи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разных уровней власти и влияния показывают, как опричнина затронула государство, элиту, церковь и внешнеполитический контур.
</a:t>
            </a:r>
            <a:endParaRPr lang="en-US" sz="162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обобщения по истории России XVI века; формулировки опираются на общепринятые характеристики персонажей.
</a:t>
            </a:r>
            <a:endParaRPr lang="en-US" sz="858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фигур отражает три пересечения эпохи: личная политика государя, конфликт внутри элит и уязвимость страны перед внешними угрозами при ломке внутреннего управления.
</a:t>
            </a:r>
            <a:endParaRPr lang="en-US" sz="14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историков опричнины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научной традиции опричнину нередко рассматривают как попытку централизации власти и борьбы с удельной аристократией: царь стремился выстроить управляемость через зависимых людей.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линия акцентов подчёркивает, что опричнина стала формой государственного террора. Репрессии не только устраняли противников, но и разрушали хозяйственные и административные связи.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Остаётся предметом спора масштаб жертв и степень продуманности политического расчёта Ивана IV. Историки по-разному оценивают, где заканчивается «кризис страха», а где начинается системная стратегия.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Сложным вопросом остаётся и цена усиления самодержавия: опричнина укрепляла верховную власть, но повышала риски для государства в условиях войны, управления и безопасности.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опричнины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последствия опричнины складывались в единую цепочку: террор влиял на доверие и управление, а управленческие сбои отражались на безопасности государства.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итогов эпохи по курсу истории России XVI века; пропорции на схеме — иллюстративные, не строго количественные.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многомерность явления: один инструмент власти одновременно менял политическую структуру, экономику, оборону и перспективы династии.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9500" y="1412720"/>
            <a:ext cx="4344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99500" y="3283435"/>
            <a:ext cx="434400" cy="347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10000" y="1456160"/>
            <a:ext cx="434400" cy="347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0000" y="3283435"/>
            <a:ext cx="434400" cy="3475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изменила опричнина в истории России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личной власти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47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Опричнина закрепила представление, что монарх должен жёстко контролировать знать. Это усилило самодержавную традицию и формировало ожидание подчинения воле государя.
</a:t>
            </a:r>
            <a:endParaRPr lang="en-US" sz="1119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Разорение регионов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847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 и конфискации приводили к потерям хозяйственного потенциала. Ряд территорий испытывал долговременные трудности, влияя на устойчивость местной жизни.
</a:t>
            </a:r>
            <a:endParaRPr lang="en-US" sz="1119" dirty="0"/>
          </a:p>
        </p:txBody>
      </p:sp>
      <p:sp>
        <p:nvSpPr>
          <p:cNvPr id="13" name="Text 6"/>
          <p:cNvSpPr txBox="1"/>
          <p:nvPr/>
        </p:nvSpPr>
        <p:spPr>
          <a:xfrm>
            <a:off x="4668300" y="1914650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доверия элиты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195250" y="2344575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Подозрительность и репрессии подорвали сотрудничество между властью и верхушкой общества. Элиты становились более осторожными и менее сплочёнными, что осложняло управление.
</a:t>
            </a:r>
            <a:endParaRPr lang="en-US" sz="1119" dirty="0"/>
          </a:p>
        </p:txBody>
      </p:sp>
      <p:sp>
        <p:nvSpPr>
          <p:cNvPr id="15" name="Text 8"/>
          <p:cNvSpPr txBox="1"/>
          <p:nvPr/>
        </p:nvSpPr>
        <p:spPr>
          <a:xfrm>
            <a:off x="4668300" y="3741925"/>
            <a:ext cx="4117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Ускорение закрепощения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5195250" y="4171850"/>
            <a:ext cx="30654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хозяйства и усиление зависимости крестьян от землевладельцев способствовали закрепощению. Так политическая практика опричнины отражалась на социальном строе.
</a:t>
            </a:r>
            <a:endParaRPr lang="en-US" sz="11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власть, страх и историческая цена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Опричнина не устранила ключевые угрозы — войну, управление и безопасность — а во многом усилила их. Итог эпохи: укрепление самодержавия достигалось ценой серьёзных человеческих, экономических и политических потерь.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2026-05-12T18:32:19Z</dcterms:created>
  <dcterms:modified xsi:type="dcterms:W3CDTF">2026-05-12T18:32:19Z</dcterms:modified>
</cp:coreProperties>
</file>