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1.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jpeg"/><Relationship Id="rId3" Type="http://schemas.openxmlformats.org/officeDocument/2006/relationships/image" Target="../media/image-9-3.png"/><Relationship Id="rId4" Type="http://schemas.openxmlformats.org/officeDocument/2006/relationships/image" Target="../media/image-9-4.jpeg"/><Relationship Id="rId5" Type="http://schemas.openxmlformats.org/officeDocument/2006/relationships/image" Target="../media/image-9-5.png"/><Relationship Id="rId6" Type="http://schemas.openxmlformats.org/officeDocument/2006/relationships/image" Target="../media/image-9-6.jpe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slideLayout" Target="../slideLayouts/slideLayout1.xml"/><Relationship Id="rId10"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slideLayout" Target="../slideLayouts/slideLayout1.xml"/><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slideLayout" Target="../slideLayouts/slideLayout1.xml"/><Relationship Id="rId9"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jpe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jpeg"/><Relationship Id="rId6" Type="http://schemas.openxmlformats.org/officeDocument/2006/relationships/image" Target="../media/image-12-6.png"/><Relationship Id="rId7" Type="http://schemas.openxmlformats.org/officeDocument/2006/relationships/slideLayout" Target="../slideLayouts/slideLayout1.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slideLayout" Target="../slideLayouts/slideLayout1.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image" Target="../media/image-17-8.png"/><Relationship Id="rId9" Type="http://schemas.openxmlformats.org/officeDocument/2006/relationships/image" Target="../media/image-17-9.png"/><Relationship Id="rId10" Type="http://schemas.openxmlformats.org/officeDocument/2006/relationships/slideLayout" Target="../slideLayouts/slideLayout1.xml"/><Relationship Id="rId11"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slideLayout" Target="../slideLayouts/slideLayout1.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slideLayout" Target="../slideLayouts/slideLayout1.xml"/><Relationship Id="rId9"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481452" y="0"/>
            <a:ext cx="4661297"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68325" y="4328725"/>
            <a:ext cx="3791700" cy="308100"/>
          </a:xfrm>
          <a:prstGeom prst="rect">
            <a:avLst/>
          </a:prstGeom>
          <a:noFill/>
          <a:ln/>
        </p:spPr>
        <p:txBody>
          <a:bodyPr wrap="square" lIns="0" tIns="0" rIns="0" bIns="0" rtlCol="0" anchor="b"/>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
</a:t>
            </a:r>
            <a:endParaRPr lang="en-US" sz="1000" dirty="0"/>
          </a:p>
        </p:txBody>
      </p:sp>
      <p:sp>
        <p:nvSpPr>
          <p:cNvPr id="6" name="Text 1"/>
          <p:cNvSpPr txBox="1"/>
          <p:nvPr/>
        </p:nvSpPr>
        <p:spPr>
          <a:xfrm>
            <a:off x="468325" y="3005050"/>
            <a:ext cx="3791700" cy="11580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Мечты становятся реальностью через знания, эмоции и действие.
</a:t>
            </a:r>
            <a:endParaRPr lang="en-US" sz="1300" dirty="0"/>
          </a:p>
        </p:txBody>
      </p:sp>
      <p:sp>
        <p:nvSpPr>
          <p:cNvPr id="7" name="Text 2"/>
          <p:cNvSpPr txBox="1"/>
          <p:nvPr/>
        </p:nvSpPr>
        <p:spPr>
          <a:xfrm>
            <a:off x="468325" y="502425"/>
            <a:ext cx="3791700" cy="2302800"/>
          </a:xfrm>
          <a:prstGeom prst="rect">
            <a:avLst/>
          </a:prstGeom>
          <a:noFill/>
          <a:ln/>
        </p:spPr>
        <p:txBody>
          <a:bodyPr wrap="square" lIns="0" tIns="0" rIns="0" bIns="0" rtlCol="0" anchor="b"/>
          <a:lstStyle/>
          <a:p>
            <a:pPr algn="l" indent="0" marL="0">
              <a:lnSpc>
                <a:spcPct val="100000"/>
              </a:lnSpc>
              <a:buNone/>
            </a:pPr>
            <a:r>
              <a:rPr lang="en-US" sz="4200" dirty="0">
                <a:solidFill>
                  <a:srgbClr val="FFFFFF"/>
                </a:solidFill>
                <a:latin typeface="Arial" pitchFamily="34" charset="0"/>
                <a:ea typeface="Arial" pitchFamily="34" charset="-122"/>
                <a:cs typeface="Arial" pitchFamily="34" charset="-120"/>
              </a:rPr>
              <a:t>Hopes &amp; dreams: мечта, путь, действие
</a:t>
            </a:r>
            <a:endParaRPr lang="en-US" sz="4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80943" y="0"/>
            <a:ext cx="4862215"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62400" y="326250"/>
            <a:ext cx="4081200" cy="1140600"/>
          </a:xfrm>
          <a:prstGeom prst="rect">
            <a:avLst/>
          </a:prstGeom>
          <a:noFill/>
          <a:ln/>
        </p:spPr>
        <p:txBody>
          <a:bodyPr wrap="square" lIns="0" tIns="0" rIns="0" bIns="0" rtlCol="0" anchor="t"/>
          <a:lstStyle/>
          <a:p>
            <a:pPr algn="l" indent="0" marL="0">
              <a:lnSpc>
                <a:spcPct val="90000"/>
              </a:lnSpc>
              <a:buNone/>
            </a:pPr>
            <a:r>
              <a:rPr lang="en-US" sz="3200" dirty="0">
                <a:solidFill>
                  <a:srgbClr val="5384B8"/>
                </a:solidFill>
                <a:latin typeface="Arial" pitchFamily="34" charset="0"/>
                <a:ea typeface="Arial" pitchFamily="34" charset="-122"/>
                <a:cs typeface="Arial" pitchFamily="34" charset="-120"/>
              </a:rPr>
              <a:t>Зачем говорить о будущем в PHSEa
</a:t>
            </a:r>
            <a:endParaRPr lang="en-US" sz="3200" dirty="0"/>
          </a:p>
        </p:txBody>
      </p:sp>
      <p:sp>
        <p:nvSpPr>
          <p:cNvPr id="6" name="Text 1"/>
          <p:cNvSpPr txBox="1"/>
          <p:nvPr/>
        </p:nvSpPr>
        <p:spPr>
          <a:xfrm>
            <a:off x="704700" y="2408125"/>
            <a:ext cx="3962700" cy="1967400"/>
          </a:xfrm>
          <a:prstGeom prst="rect">
            <a:avLst/>
          </a:prstGeom>
          <a:noFill/>
          <a:ln/>
        </p:spPr>
        <p:txBody>
          <a:bodyPr wrap="square" lIns="0" tIns="0" rIns="0" bIns="0" rtlCol="0" anchor="t"/>
          <a:lstStyle/>
          <a:p>
            <a:pPr algn="l" indent="0" marL="0">
              <a:lnSpc>
                <a:spcPct val="115000"/>
              </a:lnSpc>
              <a:buNone/>
            </a:pPr>
            <a:r>
              <a:rPr lang="en-US" sz="1400" dirty="0">
                <a:solidFill>
                  <a:srgbClr val="5384B8"/>
                </a:solidFill>
                <a:latin typeface="Arial" pitchFamily="34" charset="0"/>
                <a:ea typeface="Arial" pitchFamily="34" charset="-122"/>
                <a:cs typeface="Arial" pitchFamily="34" charset="-120"/>
              </a:rPr>
              <a:t>В PHSEa разговор о будущем помогает связать благополучие, выбор и ответственность с личными целями. Это безопасный способ обсудить мечты, навыки и поддержку, не сравнивая учеников между собой.
</a:t>
            </a:r>
            <a:endParaRPr lang="en-US" sz="1400" dirty="0"/>
          </a:p>
        </p:txBody>
      </p:sp>
      <p:sp>
        <p:nvSpPr>
          <p:cNvPr id="7" name="Text 2"/>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FFFFFF"/>
                </a:solidFill>
                <a:latin typeface="Arial" pitchFamily="34" charset="0"/>
                <a:ea typeface="Arial" pitchFamily="34" charset="-122"/>
                <a:cs typeface="Arial"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470225" y="326250"/>
            <a:ext cx="7507200" cy="512400"/>
          </a:xfrm>
          <a:prstGeom prst="rect">
            <a:avLst/>
          </a:prstGeom>
          <a:noFill/>
          <a:ln/>
        </p:spPr>
        <p:txBody>
          <a:bodyPr wrap="square" lIns="0" tIns="0" rIns="0" bIns="0" rtlCol="0" anchor="t"/>
          <a:lstStyle/>
          <a:p>
            <a:pPr algn="l" indent="0" marL="0">
              <a:lnSpc>
                <a:spcPct val="90000"/>
              </a:lnSpc>
              <a:buNone/>
            </a:pPr>
            <a:r>
              <a:rPr lang="en-US" sz="3200" dirty="0">
                <a:solidFill>
                  <a:srgbClr val="5F92C9"/>
                </a:solidFill>
                <a:latin typeface="Arial" pitchFamily="34" charset="0"/>
                <a:ea typeface="Arial" pitchFamily="34" charset="-122"/>
                <a:cs typeface="Arial" pitchFamily="34" charset="-120"/>
              </a:rPr>
              <a:t>Hopes и dreams: что это значит
</a:t>
            </a:r>
            <a:endParaRPr lang="en-US" sz="3200" dirty="0"/>
          </a:p>
        </p:txBody>
      </p:sp>
      <p:sp>
        <p:nvSpPr>
          <p:cNvPr id="7" name="Text 1"/>
          <p:cNvSpPr txBox="1"/>
          <p:nvPr/>
        </p:nvSpPr>
        <p:spPr>
          <a:xfrm>
            <a:off x="8408025" y="4718050"/>
            <a:ext cx="589200" cy="2934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3</a:t>
            </a:r>
            <a:endParaRPr lang="en-US" sz="900" dirty="0"/>
          </a:p>
        </p:txBody>
      </p:sp>
      <p:sp>
        <p:nvSpPr>
          <p:cNvPr id="8" name="Text 2"/>
          <p:cNvSpPr txBox="1"/>
          <p:nvPr/>
        </p:nvSpPr>
        <p:spPr>
          <a:xfrm>
            <a:off x="715325" y="2605475"/>
            <a:ext cx="2205900" cy="1342200"/>
          </a:xfrm>
          <a:prstGeom prst="rect">
            <a:avLst/>
          </a:prstGeom>
          <a:noFill/>
          <a:ln/>
        </p:spPr>
        <p:txBody>
          <a:bodyPr wrap="square" lIns="0" tIns="0" rIns="0" bIns="0" rtlCol="0" anchor="t"/>
          <a:lstStyle/>
          <a:p>
            <a:pPr algn="l" indent="0" marL="0">
              <a:lnSpc>
                <a:spcPct val="100000"/>
              </a:lnSpc>
              <a:buNone/>
            </a:pPr>
            <a:r>
              <a:rPr lang="en-US" sz="1166" dirty="0">
                <a:solidFill>
                  <a:srgbClr val="5384B8"/>
                </a:solidFill>
                <a:latin typeface="Arial" pitchFamily="34" charset="0"/>
                <a:ea typeface="Arial" pitchFamily="34" charset="-122"/>
                <a:cs typeface="Arial" pitchFamily="34" charset="-120"/>
              </a:rPr>
              <a:t>Hopes — это ожидания, на которые человек опирается, когда думает о хорошем результате. Они помогают замечать возможности, верить в поддержку и сохранять спокойствие перед новым этапом.
</a:t>
            </a:r>
            <a:endParaRPr lang="en-US" sz="1166" dirty="0"/>
          </a:p>
        </p:txBody>
      </p:sp>
      <p:sp>
        <p:nvSpPr>
          <p:cNvPr id="9" name="Text 3"/>
          <p:cNvSpPr txBox="1"/>
          <p:nvPr/>
        </p:nvSpPr>
        <p:spPr>
          <a:xfrm>
            <a:off x="715300" y="2105600"/>
            <a:ext cx="2205900" cy="426000"/>
          </a:xfrm>
          <a:prstGeom prst="rect">
            <a:avLst/>
          </a:prstGeom>
          <a:noFill/>
          <a:ln/>
        </p:spPr>
        <p:txBody>
          <a:bodyPr wrap="square" lIns="0" tIns="0" rIns="0" bIns="0" rtlCol="0" anchor="t"/>
          <a:lstStyle/>
          <a:p>
            <a:pPr algn="l" indent="0" marL="0">
              <a:lnSpc>
                <a:spcPct val="100000"/>
              </a:lnSpc>
              <a:buNone/>
            </a:pPr>
            <a:r>
              <a:rPr lang="en-US" sz="1300" dirty="0">
                <a:solidFill>
                  <a:srgbClr val="5384B8"/>
                </a:solidFill>
                <a:latin typeface="Arial" pitchFamily="34" charset="0"/>
                <a:ea typeface="Arial" pitchFamily="34" charset="-122"/>
                <a:cs typeface="Arial" pitchFamily="34" charset="-120"/>
              </a:rPr>
              <a:t>Надежда и ожидание
</a:t>
            </a:r>
            <a:endParaRPr lang="en-US" sz="1300" dirty="0"/>
          </a:p>
        </p:txBody>
      </p:sp>
      <p:sp>
        <p:nvSpPr>
          <p:cNvPr id="10" name="Text 4"/>
          <p:cNvSpPr txBox="1"/>
          <p:nvPr/>
        </p:nvSpPr>
        <p:spPr>
          <a:xfrm>
            <a:off x="3540850" y="2605475"/>
            <a:ext cx="2205900" cy="1342200"/>
          </a:xfrm>
          <a:prstGeom prst="rect">
            <a:avLst/>
          </a:prstGeom>
          <a:noFill/>
          <a:ln/>
        </p:spPr>
        <p:txBody>
          <a:bodyPr wrap="square" lIns="0" tIns="0" rIns="0" bIns="0" rtlCol="0" anchor="t"/>
          <a:lstStyle/>
          <a:p>
            <a:pPr algn="l" indent="0" marL="0">
              <a:lnSpc>
                <a:spcPct val="100000"/>
              </a:lnSpc>
              <a:buNone/>
            </a:pPr>
            <a:r>
              <a:rPr lang="en-US" sz="1200" dirty="0">
                <a:solidFill>
                  <a:srgbClr val="5384B8"/>
                </a:solidFill>
                <a:latin typeface="Arial" pitchFamily="34" charset="0"/>
                <a:ea typeface="Arial" pitchFamily="34" charset="-122"/>
                <a:cs typeface="Arial" pitchFamily="34" charset="-120"/>
              </a:rPr>
              <a:t>Dreams — это личные образы будущего: кем хочется стать, что попробовать, чему научиться. Мечта часто показывает не только цель, но и внутренние ценности человека.
</a:t>
            </a:r>
            <a:endParaRPr lang="en-US" sz="1200" dirty="0"/>
          </a:p>
        </p:txBody>
      </p:sp>
      <p:sp>
        <p:nvSpPr>
          <p:cNvPr id="11" name="Text 5"/>
          <p:cNvSpPr txBox="1"/>
          <p:nvPr/>
        </p:nvSpPr>
        <p:spPr>
          <a:xfrm>
            <a:off x="3540825" y="2105600"/>
            <a:ext cx="2205900" cy="426000"/>
          </a:xfrm>
          <a:prstGeom prst="rect">
            <a:avLst/>
          </a:prstGeom>
          <a:noFill/>
          <a:ln/>
        </p:spPr>
        <p:txBody>
          <a:bodyPr wrap="square" lIns="0" tIns="0" rIns="0" bIns="0" rtlCol="0" anchor="t"/>
          <a:lstStyle/>
          <a:p>
            <a:pPr algn="l" indent="0" marL="0">
              <a:lnSpc>
                <a:spcPct val="100000"/>
              </a:lnSpc>
              <a:buNone/>
            </a:pPr>
            <a:r>
              <a:rPr lang="en-US" sz="1300" dirty="0">
                <a:solidFill>
                  <a:srgbClr val="5384B8"/>
                </a:solidFill>
                <a:latin typeface="Arial" pitchFamily="34" charset="0"/>
                <a:ea typeface="Arial" pitchFamily="34" charset="-122"/>
                <a:cs typeface="Arial" pitchFamily="34" charset="-120"/>
              </a:rPr>
              <a:t>Образ будущего
</a:t>
            </a:r>
            <a:endParaRPr lang="en-US" sz="1300" dirty="0"/>
          </a:p>
        </p:txBody>
      </p:sp>
      <p:sp>
        <p:nvSpPr>
          <p:cNvPr id="12" name="Text 6"/>
          <p:cNvSpPr txBox="1"/>
          <p:nvPr/>
        </p:nvSpPr>
        <p:spPr>
          <a:xfrm>
            <a:off x="6299000" y="2605475"/>
            <a:ext cx="2205900" cy="1342200"/>
          </a:xfrm>
          <a:prstGeom prst="rect">
            <a:avLst/>
          </a:prstGeom>
          <a:noFill/>
          <a:ln/>
        </p:spPr>
        <p:txBody>
          <a:bodyPr wrap="square" lIns="0" tIns="0" rIns="0" bIns="0" rtlCol="0" anchor="t"/>
          <a:lstStyle/>
          <a:p>
            <a:pPr algn="l" indent="0" marL="0">
              <a:lnSpc>
                <a:spcPct val="100000"/>
              </a:lnSpc>
              <a:buNone/>
            </a:pPr>
            <a:r>
              <a:rPr lang="en-US" sz="1200" dirty="0">
                <a:solidFill>
                  <a:srgbClr val="5384B8"/>
                </a:solidFill>
                <a:latin typeface="Arial" pitchFamily="34" charset="0"/>
                <a:ea typeface="Arial" pitchFamily="34" charset="-122"/>
                <a:cs typeface="Arial" pitchFamily="34" charset="-120"/>
              </a:rPr>
              <a:t>Оба слова связаны с самоопределением: что для меня важно, чего я хочу достичь и каким человеком стать. Поэтому тема помогает говорить о характере, целях и выборе.
</a:t>
            </a:r>
            <a:endParaRPr lang="en-US" sz="1200" dirty="0"/>
          </a:p>
        </p:txBody>
      </p:sp>
      <p:sp>
        <p:nvSpPr>
          <p:cNvPr id="13" name="Text 7"/>
          <p:cNvSpPr txBox="1"/>
          <p:nvPr/>
        </p:nvSpPr>
        <p:spPr>
          <a:xfrm>
            <a:off x="6298975" y="2105600"/>
            <a:ext cx="2205900" cy="426000"/>
          </a:xfrm>
          <a:prstGeom prst="rect">
            <a:avLst/>
          </a:prstGeom>
          <a:noFill/>
          <a:ln/>
        </p:spPr>
        <p:txBody>
          <a:bodyPr wrap="square" lIns="0" tIns="0" rIns="0" bIns="0" rtlCol="0" anchor="t"/>
          <a:lstStyle/>
          <a:p>
            <a:pPr algn="l" indent="0" marL="0">
              <a:lnSpc>
                <a:spcPct val="100000"/>
              </a:lnSpc>
              <a:buNone/>
            </a:pPr>
            <a:r>
              <a:rPr lang="en-US" sz="1300" dirty="0">
                <a:solidFill>
                  <a:srgbClr val="5384B8"/>
                </a:solidFill>
                <a:latin typeface="Arial" pitchFamily="34" charset="0"/>
                <a:ea typeface="Arial" pitchFamily="34" charset="-122"/>
                <a:cs typeface="Arial" pitchFamily="34" charset="-120"/>
              </a:rPr>
              <a:t>Что важно мне
</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4</a:t>
            </a:r>
            <a:endParaRPr lang="en-US" sz="900" dirty="0"/>
          </a:p>
        </p:txBody>
      </p:sp>
      <p:sp>
        <p:nvSpPr>
          <p:cNvPr id="7" name="Text 1"/>
          <p:cNvSpPr txBox="1"/>
          <p:nvPr/>
        </p:nvSpPr>
        <p:spPr>
          <a:xfrm>
            <a:off x="463700" y="326250"/>
            <a:ext cx="8308800" cy="424200"/>
          </a:xfrm>
          <a:prstGeom prst="rect">
            <a:avLst/>
          </a:prstGeom>
          <a:noFill/>
          <a:ln/>
        </p:spPr>
        <p:txBody>
          <a:bodyPr wrap="square" lIns="0" tIns="0" rIns="0" bIns="0" rtlCol="0" anchor="t"/>
          <a:lstStyle/>
          <a:p>
            <a:pPr algn="l" indent="0" marL="0">
              <a:lnSpc>
                <a:spcPct val="90000"/>
              </a:lnSpc>
              <a:buNone/>
            </a:pPr>
            <a:r>
              <a:rPr lang="en-US" sz="2600" dirty="0">
                <a:solidFill>
                  <a:srgbClr val="5384B8"/>
                </a:solidFill>
                <a:latin typeface="Arial" pitchFamily="34" charset="0"/>
                <a:ea typeface="Arial" pitchFamily="34" charset="-122"/>
                <a:cs typeface="Arial" pitchFamily="34" charset="-120"/>
              </a:rPr>
              <a:t>Эмоции на пути к мечте
</a:t>
            </a:r>
            <a:endParaRPr lang="en-US" sz="2600" dirty="0"/>
          </a:p>
        </p:txBody>
      </p:sp>
      <p:sp>
        <p:nvSpPr>
          <p:cNvPr id="8" name="Text 2"/>
          <p:cNvSpPr txBox="1"/>
          <p:nvPr/>
        </p:nvSpPr>
        <p:spPr>
          <a:xfrm>
            <a:off x="1359400" y="1068500"/>
            <a:ext cx="7048500" cy="250200"/>
          </a:xfrm>
          <a:prstGeom prst="rect">
            <a:avLst/>
          </a:prstGeom>
          <a:noFill/>
          <a:ln/>
        </p:spPr>
        <p:txBody>
          <a:bodyPr wrap="square" lIns="0" tIns="0" rIns="0" bIns="0" rtlCol="0" anchor="t"/>
          <a:lstStyle/>
          <a:p>
            <a:pPr algn="l" indent="0" marL="0">
              <a:lnSpc>
                <a:spcPct val="100000"/>
              </a:lnSpc>
              <a:buNone/>
            </a:pPr>
            <a:r>
              <a:rPr lang="en-US" sz="1500" dirty="0">
                <a:solidFill>
                  <a:srgbClr val="5384B8"/>
                </a:solidFill>
                <a:latin typeface="Arial" pitchFamily="34" charset="0"/>
                <a:ea typeface="Arial" pitchFamily="34" charset="-122"/>
                <a:cs typeface="Arial" pitchFamily="34" charset="-120"/>
              </a:rPr>
              <a:t>Радость
</a:t>
            </a:r>
            <a:endParaRPr lang="en-US" sz="1500" dirty="0"/>
          </a:p>
        </p:txBody>
      </p:sp>
      <p:sp>
        <p:nvSpPr>
          <p:cNvPr id="9" name="Text 3"/>
          <p:cNvSpPr txBox="1"/>
          <p:nvPr/>
        </p:nvSpPr>
        <p:spPr>
          <a:xfrm>
            <a:off x="1359400" y="1338957"/>
            <a:ext cx="7048500" cy="371100"/>
          </a:xfrm>
          <a:prstGeom prst="rect">
            <a:avLst/>
          </a:prstGeom>
          <a:noFill/>
          <a:ln/>
        </p:spPr>
        <p:txBody>
          <a:bodyPr wrap="square" lIns="0" tIns="0" rIns="0" bIns="0" rtlCol="0" anchor="t"/>
          <a:lstStyle/>
          <a:p>
            <a:pPr algn="l" indent="0" marL="0">
              <a:lnSpc>
                <a:spcPct val="100000"/>
              </a:lnSpc>
              <a:buNone/>
            </a:pPr>
            <a:r>
              <a:rPr lang="en-US" sz="1200" dirty="0">
                <a:solidFill>
                  <a:srgbClr val="5384B8"/>
                </a:solidFill>
                <a:latin typeface="Arial" pitchFamily="34" charset="0"/>
                <a:ea typeface="Arial" pitchFamily="34" charset="-122"/>
                <a:cs typeface="Arial" pitchFamily="34" charset="-120"/>
              </a:rPr>
              <a:t>Радость и воодушевление часто появляются первыми: мечта кажется близкой и важной. Эти чувства дают энергию, если замечать их и использовать как поддержку, а не как давление.
</a:t>
            </a:r>
            <a:endParaRPr lang="en-US" sz="1200" dirty="0"/>
          </a:p>
        </p:txBody>
      </p:sp>
      <p:sp>
        <p:nvSpPr>
          <p:cNvPr id="10" name="Text 4"/>
          <p:cNvSpPr txBox="1"/>
          <p:nvPr/>
        </p:nvSpPr>
        <p:spPr>
          <a:xfrm>
            <a:off x="1359400" y="2001971"/>
            <a:ext cx="7048500" cy="250200"/>
          </a:xfrm>
          <a:prstGeom prst="rect">
            <a:avLst/>
          </a:prstGeom>
          <a:noFill/>
          <a:ln/>
        </p:spPr>
        <p:txBody>
          <a:bodyPr wrap="square" lIns="0" tIns="0" rIns="0" bIns="0" rtlCol="0" anchor="t"/>
          <a:lstStyle/>
          <a:p>
            <a:pPr algn="l" indent="0" marL="0">
              <a:lnSpc>
                <a:spcPct val="100000"/>
              </a:lnSpc>
              <a:buNone/>
            </a:pPr>
            <a:r>
              <a:rPr lang="en-US" sz="1500" dirty="0">
                <a:solidFill>
                  <a:srgbClr val="5384B8"/>
                </a:solidFill>
                <a:latin typeface="Arial" pitchFamily="34" charset="0"/>
                <a:ea typeface="Arial" pitchFamily="34" charset="-122"/>
                <a:cs typeface="Arial" pitchFamily="34" charset="-120"/>
              </a:rPr>
              <a:t>Волнение
</a:t>
            </a:r>
            <a:endParaRPr lang="en-US" sz="1500" dirty="0"/>
          </a:p>
        </p:txBody>
      </p:sp>
      <p:sp>
        <p:nvSpPr>
          <p:cNvPr id="11" name="Text 5"/>
          <p:cNvSpPr txBox="1"/>
          <p:nvPr/>
        </p:nvSpPr>
        <p:spPr>
          <a:xfrm>
            <a:off x="1359400" y="2272428"/>
            <a:ext cx="7048500" cy="371100"/>
          </a:xfrm>
          <a:prstGeom prst="rect">
            <a:avLst/>
          </a:prstGeom>
          <a:noFill/>
          <a:ln/>
        </p:spPr>
        <p:txBody>
          <a:bodyPr wrap="square" lIns="0" tIns="0" rIns="0" bIns="0" rtlCol="0" anchor="t"/>
          <a:lstStyle/>
          <a:p>
            <a:pPr algn="l" indent="0" marL="0">
              <a:lnSpc>
                <a:spcPct val="100000"/>
              </a:lnSpc>
              <a:buNone/>
            </a:pPr>
            <a:r>
              <a:rPr lang="en-US" sz="1200" dirty="0">
                <a:solidFill>
                  <a:srgbClr val="5384B8"/>
                </a:solidFill>
                <a:latin typeface="Arial" pitchFamily="34" charset="0"/>
                <a:ea typeface="Arial" pitchFamily="34" charset="-122"/>
                <a:cs typeface="Arial" pitchFamily="34" charset="-120"/>
              </a:rPr>
              <a:t>Волнение и страх тоже естественны, потому что новое требует усилий и смелости. Полезно сделать паузу, подышать и назвать чувство словами, чтобы оно стало понятнее.
</a:t>
            </a:r>
            <a:endParaRPr lang="en-US" sz="1200" dirty="0"/>
          </a:p>
        </p:txBody>
      </p:sp>
      <p:sp>
        <p:nvSpPr>
          <p:cNvPr id="12" name="Text 6"/>
          <p:cNvSpPr txBox="1"/>
          <p:nvPr/>
        </p:nvSpPr>
        <p:spPr>
          <a:xfrm>
            <a:off x="1359400" y="2935442"/>
            <a:ext cx="7048500" cy="250200"/>
          </a:xfrm>
          <a:prstGeom prst="rect">
            <a:avLst/>
          </a:prstGeom>
          <a:noFill/>
          <a:ln/>
        </p:spPr>
        <p:txBody>
          <a:bodyPr wrap="square" lIns="0" tIns="0" rIns="0" bIns="0" rtlCol="0" anchor="t"/>
          <a:lstStyle/>
          <a:p>
            <a:pPr algn="l" indent="0" marL="0">
              <a:lnSpc>
                <a:spcPct val="100000"/>
              </a:lnSpc>
              <a:buNone/>
            </a:pPr>
            <a:r>
              <a:rPr lang="en-US" sz="1500" dirty="0">
                <a:solidFill>
                  <a:srgbClr val="5384B8"/>
                </a:solidFill>
                <a:latin typeface="Arial" pitchFamily="34" charset="0"/>
                <a:ea typeface="Arial" pitchFamily="34" charset="-122"/>
                <a:cs typeface="Arial" pitchFamily="34" charset="-120"/>
              </a:rPr>
              <a:t>Сомнение
</a:t>
            </a:r>
            <a:endParaRPr lang="en-US" sz="1500" dirty="0"/>
          </a:p>
        </p:txBody>
      </p:sp>
      <p:sp>
        <p:nvSpPr>
          <p:cNvPr id="13" name="Text 7"/>
          <p:cNvSpPr txBox="1"/>
          <p:nvPr/>
        </p:nvSpPr>
        <p:spPr>
          <a:xfrm>
            <a:off x="1359400" y="3205899"/>
            <a:ext cx="7048500" cy="371100"/>
          </a:xfrm>
          <a:prstGeom prst="rect">
            <a:avLst/>
          </a:prstGeom>
          <a:noFill/>
          <a:ln/>
        </p:spPr>
        <p:txBody>
          <a:bodyPr wrap="square" lIns="0" tIns="0" rIns="0" bIns="0" rtlCol="0" anchor="t"/>
          <a:lstStyle/>
          <a:p>
            <a:pPr algn="l" indent="0" marL="0">
              <a:lnSpc>
                <a:spcPct val="100000"/>
              </a:lnSpc>
              <a:buNone/>
            </a:pPr>
            <a:r>
              <a:rPr lang="en-US" sz="1200" dirty="0">
                <a:solidFill>
                  <a:srgbClr val="5384B8"/>
                </a:solidFill>
                <a:latin typeface="Arial" pitchFamily="34" charset="0"/>
                <a:ea typeface="Arial" pitchFamily="34" charset="-122"/>
                <a:cs typeface="Arial" pitchFamily="34" charset="-120"/>
              </a:rPr>
              <a:t>Сомнение не означает отказ от мечты. Разговор с взрослым, запись мыслей или короткий план помогают увидеть ситуацию яснее и выбрать следующий шаг без спешки.
</a:t>
            </a:r>
            <a:endParaRPr lang="en-US" sz="1200" dirty="0"/>
          </a:p>
        </p:txBody>
      </p:sp>
      <p:sp>
        <p:nvSpPr>
          <p:cNvPr id="14" name="Text 8"/>
          <p:cNvSpPr txBox="1"/>
          <p:nvPr/>
        </p:nvSpPr>
        <p:spPr>
          <a:xfrm>
            <a:off x="1359400" y="3868912"/>
            <a:ext cx="7048500" cy="250200"/>
          </a:xfrm>
          <a:prstGeom prst="rect">
            <a:avLst/>
          </a:prstGeom>
          <a:noFill/>
          <a:ln/>
        </p:spPr>
        <p:txBody>
          <a:bodyPr wrap="square" lIns="0" tIns="0" rIns="0" bIns="0" rtlCol="0" anchor="t"/>
          <a:lstStyle/>
          <a:p>
            <a:pPr algn="l" indent="0" marL="0">
              <a:lnSpc>
                <a:spcPct val="100000"/>
              </a:lnSpc>
              <a:buNone/>
            </a:pPr>
            <a:r>
              <a:rPr lang="en-US" sz="1500" dirty="0">
                <a:solidFill>
                  <a:srgbClr val="5384B8"/>
                </a:solidFill>
                <a:latin typeface="Arial" pitchFamily="34" charset="0"/>
                <a:ea typeface="Arial" pitchFamily="34" charset="-122"/>
                <a:cs typeface="Arial" pitchFamily="34" charset="-120"/>
              </a:rPr>
              <a:t>Что они подсказывают
</a:t>
            </a:r>
            <a:endParaRPr lang="en-US" sz="1500" dirty="0"/>
          </a:p>
        </p:txBody>
      </p:sp>
      <p:sp>
        <p:nvSpPr>
          <p:cNvPr id="15" name="Text 9"/>
          <p:cNvSpPr txBox="1"/>
          <p:nvPr/>
        </p:nvSpPr>
        <p:spPr>
          <a:xfrm>
            <a:off x="1359400" y="4139369"/>
            <a:ext cx="7048500" cy="371100"/>
          </a:xfrm>
          <a:prstGeom prst="rect">
            <a:avLst/>
          </a:prstGeom>
          <a:noFill/>
          <a:ln/>
        </p:spPr>
        <p:txBody>
          <a:bodyPr wrap="square" lIns="0" tIns="0" rIns="0" bIns="0" rtlCol="0" anchor="t"/>
          <a:lstStyle/>
          <a:p>
            <a:pPr algn="l" indent="0" marL="0">
              <a:lnSpc>
                <a:spcPct val="100000"/>
              </a:lnSpc>
              <a:buNone/>
            </a:pPr>
            <a:r>
              <a:rPr lang="en-US" sz="1200" dirty="0">
                <a:solidFill>
                  <a:srgbClr val="5384B8"/>
                </a:solidFill>
                <a:latin typeface="Arial" pitchFamily="34" charset="0"/>
                <a:ea typeface="Arial" pitchFamily="34" charset="-122"/>
                <a:cs typeface="Arial" pitchFamily="34" charset="-120"/>
              </a:rPr>
              <a:t>Эмоции показывают, что цель действительно значима. Когда ученик умеет замечать их, он лучше понимает себя и сохраняет движение вперёд даже после трудного дня.
</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70225" y="326250"/>
            <a:ext cx="7507200" cy="512400"/>
          </a:xfrm>
          <a:prstGeom prst="rect">
            <a:avLst/>
          </a:prstGeom>
          <a:noFill/>
          <a:ln/>
        </p:spPr>
        <p:txBody>
          <a:bodyPr wrap="square" lIns="0" tIns="0" rIns="0" bIns="0" rtlCol="0" anchor="t"/>
          <a:lstStyle/>
          <a:p>
            <a:pPr algn="l" indent="0" marL="0">
              <a:lnSpc>
                <a:spcPct val="90000"/>
              </a:lnSpc>
              <a:buNone/>
            </a:pPr>
            <a:r>
              <a:rPr lang="en-US" sz="3200" dirty="0">
                <a:solidFill>
                  <a:srgbClr val="5F92C9"/>
                </a:solidFill>
                <a:latin typeface="Arial" pitchFamily="34" charset="0"/>
                <a:ea typeface="Arial" pitchFamily="34" charset="-122"/>
                <a:cs typeface="Arial" pitchFamily="34" charset="-120"/>
              </a:rPr>
              <a:t>Growth mindset: учимся через рост
</a:t>
            </a:r>
            <a:endParaRPr lang="en-US" sz="3200" dirty="0"/>
          </a:p>
        </p:txBody>
      </p:sp>
      <p:sp>
        <p:nvSpPr>
          <p:cNvPr id="8" name="Text 1"/>
          <p:cNvSpPr txBox="1"/>
          <p:nvPr/>
        </p:nvSpPr>
        <p:spPr>
          <a:xfrm>
            <a:off x="8408025" y="4718050"/>
            <a:ext cx="589200" cy="2934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5</a:t>
            </a:r>
            <a:endParaRPr lang="en-US" sz="900" dirty="0"/>
          </a:p>
        </p:txBody>
      </p:sp>
      <p:sp>
        <p:nvSpPr>
          <p:cNvPr id="9" name="Text 2"/>
          <p:cNvSpPr txBox="1"/>
          <p:nvPr/>
        </p:nvSpPr>
        <p:spPr>
          <a:xfrm>
            <a:off x="470250" y="1690050"/>
            <a:ext cx="3993000" cy="1070700"/>
          </a:xfrm>
          <a:prstGeom prst="rect">
            <a:avLst/>
          </a:prstGeom>
          <a:noFill/>
          <a:ln/>
        </p:spPr>
        <p:txBody>
          <a:bodyPr wrap="square" lIns="0" tIns="0" rIns="0" bIns="0" rtlCol="0" anchor="t"/>
          <a:lstStyle/>
          <a:p>
            <a:pPr algn="l" indent="0" marL="0">
              <a:lnSpc>
                <a:spcPct val="100000"/>
              </a:lnSpc>
              <a:buNone/>
            </a:pPr>
            <a:r>
              <a:rPr lang="en-US" sz="1300" dirty="0">
                <a:solidFill>
                  <a:srgbClr val="5384B8"/>
                </a:solidFill>
                <a:latin typeface="Arial" pitchFamily="34" charset="0"/>
                <a:ea typeface="Arial" pitchFamily="34" charset="-122"/>
                <a:cs typeface="Arial" pitchFamily="34" charset="-120"/>
              </a:rPr>
              <a:t>Growth mindset помогает воспринимать трудность как часть обучения, а не как конец пути. Ошибка становится полезной, если после неё понять причину и попробовать ещё раз.
</a:t>
            </a:r>
            <a:endParaRPr lang="en-US" sz="1300" dirty="0"/>
          </a:p>
        </p:txBody>
      </p:sp>
      <p:sp>
        <p:nvSpPr>
          <p:cNvPr id="10" name="Text 3"/>
          <p:cNvSpPr txBox="1"/>
          <p:nvPr/>
        </p:nvSpPr>
        <p:spPr>
          <a:xfrm>
            <a:off x="470225" y="1342209"/>
            <a:ext cx="3993000" cy="277500"/>
          </a:xfrm>
          <a:prstGeom prst="rect">
            <a:avLst/>
          </a:prstGeom>
          <a:noFill/>
          <a:ln/>
        </p:spPr>
        <p:txBody>
          <a:bodyPr wrap="square" lIns="0" tIns="0" rIns="0" bIns="0" rtlCol="0" anchor="t"/>
          <a:lstStyle/>
          <a:p>
            <a:pPr algn="l" indent="0" marL="0">
              <a:lnSpc>
                <a:spcPct val="100000"/>
              </a:lnSpc>
              <a:buNone/>
            </a:pPr>
            <a:r>
              <a:rPr lang="en-US" sz="1600" dirty="0">
                <a:solidFill>
                  <a:srgbClr val="5384B8"/>
                </a:solidFill>
                <a:latin typeface="Arial" pitchFamily="34" charset="0"/>
                <a:ea typeface="Arial" pitchFamily="34" charset="-122"/>
                <a:cs typeface="Arial" pitchFamily="34" charset="-120"/>
              </a:rPr>
              <a:t>Ошибки как опыт
</a:t>
            </a:r>
            <a:endParaRPr lang="en-US" sz="1600" dirty="0"/>
          </a:p>
        </p:txBody>
      </p:sp>
      <p:sp>
        <p:nvSpPr>
          <p:cNvPr id="11" name="Text 4"/>
          <p:cNvSpPr txBox="1"/>
          <p:nvPr/>
        </p:nvSpPr>
        <p:spPr>
          <a:xfrm>
            <a:off x="4709625" y="3697950"/>
            <a:ext cx="3993000" cy="1070700"/>
          </a:xfrm>
          <a:prstGeom prst="rect">
            <a:avLst/>
          </a:prstGeom>
          <a:noFill/>
          <a:ln/>
        </p:spPr>
        <p:txBody>
          <a:bodyPr wrap="square" lIns="0" tIns="0" rIns="0" bIns="0" rtlCol="0" anchor="t"/>
          <a:lstStyle/>
          <a:p>
            <a:pPr algn="l" indent="0" marL="0">
              <a:lnSpc>
                <a:spcPct val="100000"/>
              </a:lnSpc>
              <a:buNone/>
            </a:pPr>
            <a:r>
              <a:rPr lang="en-US" sz="1300" dirty="0">
                <a:solidFill>
                  <a:srgbClr val="5384B8"/>
                </a:solidFill>
                <a:latin typeface="Arial" pitchFamily="34" charset="0"/>
                <a:ea typeface="Arial" pitchFamily="34" charset="-122"/>
                <a:cs typeface="Arial" pitchFamily="34" charset="-120"/>
              </a:rPr>
              <a:t>Обратная связь помогает понять, что уже получается, а что стоит изменить. Она особенно полезна, если человек не останавливается на оценке, а использует совет для следующей попытки.
</a:t>
            </a:r>
            <a:endParaRPr lang="en-US" sz="1300" dirty="0"/>
          </a:p>
        </p:txBody>
      </p:sp>
      <p:sp>
        <p:nvSpPr>
          <p:cNvPr id="12" name="Text 5"/>
          <p:cNvSpPr txBox="1"/>
          <p:nvPr/>
        </p:nvSpPr>
        <p:spPr>
          <a:xfrm>
            <a:off x="4709600" y="3324652"/>
            <a:ext cx="3993000" cy="293400"/>
          </a:xfrm>
          <a:prstGeom prst="rect">
            <a:avLst/>
          </a:prstGeom>
          <a:noFill/>
          <a:ln/>
        </p:spPr>
        <p:txBody>
          <a:bodyPr wrap="square" lIns="0" tIns="0" rIns="0" bIns="0" rtlCol="0" anchor="t"/>
          <a:lstStyle/>
          <a:p>
            <a:pPr algn="l" indent="0" marL="0">
              <a:lnSpc>
                <a:spcPct val="100000"/>
              </a:lnSpc>
              <a:buNone/>
            </a:pPr>
            <a:r>
              <a:rPr lang="en-US" sz="1600" dirty="0">
                <a:solidFill>
                  <a:srgbClr val="5384B8"/>
                </a:solidFill>
                <a:latin typeface="Arial" pitchFamily="34" charset="0"/>
                <a:ea typeface="Arial" pitchFamily="34" charset="-122"/>
                <a:cs typeface="Arial" pitchFamily="34" charset="-120"/>
              </a:rPr>
              <a:t>Поддержка и обратная связь
</a:t>
            </a:r>
            <a:endParaRPr lang="en-US" sz="1600" dirty="0"/>
          </a:p>
        </p:txBody>
      </p:sp>
      <p:sp>
        <p:nvSpPr>
          <p:cNvPr id="13" name="Text 6"/>
          <p:cNvSpPr txBox="1"/>
          <p:nvPr/>
        </p:nvSpPr>
        <p:spPr>
          <a:xfrm>
            <a:off x="4709625" y="1690050"/>
            <a:ext cx="3993000" cy="1070700"/>
          </a:xfrm>
          <a:prstGeom prst="rect">
            <a:avLst/>
          </a:prstGeom>
          <a:noFill/>
          <a:ln/>
        </p:spPr>
        <p:txBody>
          <a:bodyPr wrap="square" lIns="0" tIns="0" rIns="0" bIns="0" rtlCol="0" anchor="t"/>
          <a:lstStyle/>
          <a:p>
            <a:pPr algn="l" indent="0" marL="0">
              <a:lnSpc>
                <a:spcPct val="100000"/>
              </a:lnSpc>
              <a:buNone/>
            </a:pPr>
            <a:r>
              <a:rPr lang="en-US" sz="1300" dirty="0">
                <a:solidFill>
                  <a:srgbClr val="5384B8"/>
                </a:solidFill>
                <a:latin typeface="Arial" pitchFamily="34" charset="0"/>
                <a:ea typeface="Arial" pitchFamily="34" charset="-122"/>
                <a:cs typeface="Arial" pitchFamily="34" charset="-120"/>
              </a:rPr>
              <a:t>Фразы «я пока не умею» и «я могу научиться» поддерживают уверенность лучше, чем сравнение с другими. Они оставляют место для роста и новых попыток.
</a:t>
            </a:r>
            <a:endParaRPr lang="en-US" sz="1300" dirty="0"/>
          </a:p>
        </p:txBody>
      </p:sp>
      <p:sp>
        <p:nvSpPr>
          <p:cNvPr id="14" name="Text 7"/>
          <p:cNvSpPr txBox="1"/>
          <p:nvPr/>
        </p:nvSpPr>
        <p:spPr>
          <a:xfrm>
            <a:off x="4709600" y="1326177"/>
            <a:ext cx="3993000" cy="277500"/>
          </a:xfrm>
          <a:prstGeom prst="rect">
            <a:avLst/>
          </a:prstGeom>
          <a:noFill/>
          <a:ln/>
        </p:spPr>
        <p:txBody>
          <a:bodyPr wrap="square" lIns="0" tIns="0" rIns="0" bIns="0" rtlCol="0" anchor="t"/>
          <a:lstStyle/>
          <a:p>
            <a:pPr algn="l" indent="0" marL="0">
              <a:lnSpc>
                <a:spcPct val="100000"/>
              </a:lnSpc>
              <a:buNone/>
            </a:pPr>
            <a:r>
              <a:rPr lang="en-US" sz="1600" dirty="0">
                <a:solidFill>
                  <a:srgbClr val="5384B8"/>
                </a:solidFill>
                <a:latin typeface="Arial" pitchFamily="34" charset="0"/>
                <a:ea typeface="Arial" pitchFamily="34" charset="-122"/>
                <a:cs typeface="Arial" pitchFamily="34" charset="-120"/>
              </a:rPr>
              <a:t>Слова роста
</a:t>
            </a:r>
            <a:endParaRPr lang="en-US" sz="1600" dirty="0"/>
          </a:p>
        </p:txBody>
      </p:sp>
      <p:sp>
        <p:nvSpPr>
          <p:cNvPr id="15" name="Text 8"/>
          <p:cNvSpPr txBox="1"/>
          <p:nvPr/>
        </p:nvSpPr>
        <p:spPr>
          <a:xfrm>
            <a:off x="470250" y="3697950"/>
            <a:ext cx="3993000" cy="1070700"/>
          </a:xfrm>
          <a:prstGeom prst="rect">
            <a:avLst/>
          </a:prstGeom>
          <a:noFill/>
          <a:ln/>
        </p:spPr>
        <p:txBody>
          <a:bodyPr wrap="square" lIns="0" tIns="0" rIns="0" bIns="0" rtlCol="0" anchor="t"/>
          <a:lstStyle/>
          <a:p>
            <a:pPr algn="l" indent="0" marL="0">
              <a:lnSpc>
                <a:spcPct val="100000"/>
              </a:lnSpc>
              <a:buNone/>
            </a:pPr>
            <a:r>
              <a:rPr lang="en-US" sz="1300" dirty="0">
                <a:solidFill>
                  <a:srgbClr val="5384B8"/>
                </a:solidFill>
                <a:latin typeface="Arial" pitchFamily="34" charset="0"/>
                <a:ea typeface="Arial" pitchFamily="34" charset="-122"/>
                <a:cs typeface="Arial" pitchFamily="34" charset="-120"/>
              </a:rPr>
              <a:t>Стратегия важнее быстрого результата: сначала тренировка, потом улучшение, затем более уверенный шаг. Когда ученик видит путь, ему легче сохранять терпение и внимание.
</a:t>
            </a:r>
            <a:endParaRPr lang="en-US" sz="1300" dirty="0"/>
          </a:p>
        </p:txBody>
      </p:sp>
      <p:sp>
        <p:nvSpPr>
          <p:cNvPr id="16" name="Text 9"/>
          <p:cNvSpPr txBox="1"/>
          <p:nvPr/>
        </p:nvSpPr>
        <p:spPr>
          <a:xfrm>
            <a:off x="470225" y="3350109"/>
            <a:ext cx="3993000" cy="277500"/>
          </a:xfrm>
          <a:prstGeom prst="rect">
            <a:avLst/>
          </a:prstGeom>
          <a:noFill/>
          <a:ln/>
        </p:spPr>
        <p:txBody>
          <a:bodyPr wrap="square" lIns="0" tIns="0" rIns="0" bIns="0" rtlCol="0" anchor="t"/>
          <a:lstStyle/>
          <a:p>
            <a:pPr algn="l" indent="0" marL="0">
              <a:lnSpc>
                <a:spcPct val="100000"/>
              </a:lnSpc>
              <a:buNone/>
            </a:pPr>
            <a:r>
              <a:rPr lang="en-US" sz="1600" dirty="0">
                <a:solidFill>
                  <a:srgbClr val="5384B8"/>
                </a:solidFill>
                <a:latin typeface="Arial" pitchFamily="34" charset="0"/>
                <a:ea typeface="Arial" pitchFamily="34" charset="-122"/>
                <a:cs typeface="Arial" pitchFamily="34" charset="-120"/>
              </a:rPr>
              <a:t>Шаги вместо спешки
</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2400" y="1358806"/>
            <a:ext cx="8456700" cy="3304589"/>
          </a:xfrm>
          <a:prstGeom prst="rect">
            <a:avLst/>
          </a:prstGeom>
        </p:spPr>
      </p:pic>
      <p:sp>
        <p:nvSpPr>
          <p:cNvPr id="4" name="Text 0"/>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FFFFFF"/>
                </a:solidFill>
                <a:latin typeface="Arial" pitchFamily="34" charset="0"/>
                <a:ea typeface="Arial" pitchFamily="34" charset="-122"/>
                <a:cs typeface="Arial" pitchFamily="34" charset="-120"/>
              </a:rPr>
              <a:t>6</a:t>
            </a:r>
            <a:endParaRPr lang="en-US" sz="900" dirty="0"/>
          </a:p>
        </p:txBody>
      </p:sp>
      <p:sp>
        <p:nvSpPr>
          <p:cNvPr id="5" name="Text 1"/>
          <p:cNvSpPr txBox="1"/>
          <p:nvPr/>
        </p:nvSpPr>
        <p:spPr>
          <a:xfrm>
            <a:off x="362400" y="326250"/>
            <a:ext cx="8456700" cy="552600"/>
          </a:xfrm>
          <a:prstGeom prst="rect">
            <a:avLst/>
          </a:prstGeom>
          <a:noFill/>
          <a:ln/>
        </p:spPr>
        <p:txBody>
          <a:bodyPr wrap="square" lIns="0" tIns="0" rIns="0" bIns="0" rtlCol="0" anchor="t"/>
          <a:lstStyle/>
          <a:p>
            <a:pPr algn="l" indent="0" marL="0">
              <a:lnSpc>
                <a:spcPct val="90000"/>
              </a:lnSpc>
              <a:buNone/>
            </a:pPr>
            <a:r>
              <a:rPr lang="en-US" sz="3200" dirty="0">
                <a:solidFill>
                  <a:srgbClr val="5F92C9"/>
                </a:solidFill>
                <a:latin typeface="Arial" pitchFamily="34" charset="0"/>
                <a:ea typeface="Arial" pitchFamily="34" charset="-122"/>
                <a:cs typeface="Arial" pitchFamily="34" charset="-120"/>
              </a:rPr>
              <a:t>Как мечта становится планом
</a:t>
            </a:r>
            <a:endParaRPr lang="en-US" sz="3200" dirty="0"/>
          </a:p>
        </p:txBody>
      </p:sp>
      <p:sp>
        <p:nvSpPr>
          <p:cNvPr id="6" name="Text 2"/>
          <p:cNvSpPr txBox="1"/>
          <p:nvPr/>
        </p:nvSpPr>
        <p:spPr>
          <a:xfrm>
            <a:off x="362400" y="910075"/>
            <a:ext cx="8456700" cy="345900"/>
          </a:xfrm>
          <a:prstGeom prst="rect">
            <a:avLst/>
          </a:prstGeom>
          <a:noFill/>
          <a:ln/>
        </p:spPr>
        <p:txBody>
          <a:bodyPr wrap="square" lIns="0" tIns="0" rIns="0" bIns="0" rtlCol="0" anchor="t"/>
          <a:lstStyle/>
          <a:p>
            <a:pPr algn="l" indent="0" marL="0">
              <a:lnSpc>
                <a:spcPct val="115000"/>
              </a:lnSpc>
              <a:buNone/>
            </a:pPr>
            <a:r>
              <a:rPr lang="en-US" sz="1200" dirty="0">
                <a:solidFill>
                  <a:srgbClr val="5384B8"/>
                </a:solidFill>
                <a:latin typeface="Arial" pitchFamily="34" charset="0"/>
                <a:ea typeface="Arial" pitchFamily="34" charset="-122"/>
                <a:cs typeface="Arial" pitchFamily="34" charset="-120"/>
              </a:rPr>
              <a:t>От желания к действию: путь становится понятным, когда его можно разложить по этапам.
</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65450" y="2014085"/>
            <a:ext cx="4598400" cy="1467431"/>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62400" y="326250"/>
            <a:ext cx="7762500" cy="906600"/>
          </a:xfrm>
          <a:prstGeom prst="rect">
            <a:avLst/>
          </a:prstGeom>
          <a:noFill/>
          <a:ln/>
        </p:spPr>
        <p:txBody>
          <a:bodyPr wrap="square" lIns="0" tIns="0" rIns="0" bIns="0" rtlCol="0" anchor="t"/>
          <a:lstStyle/>
          <a:p>
            <a:pPr algn="l" indent="0" marL="0">
              <a:lnSpc>
                <a:spcPct val="90000"/>
              </a:lnSpc>
              <a:buNone/>
            </a:pPr>
            <a:r>
              <a:rPr lang="en-US" sz="3200" dirty="0">
                <a:solidFill>
                  <a:srgbClr val="5F92C9"/>
                </a:solidFill>
                <a:latin typeface="Arial" pitchFamily="34" charset="0"/>
                <a:ea typeface="Arial" pitchFamily="34" charset="-122"/>
                <a:cs typeface="Arial" pitchFamily="34" charset="-120"/>
              </a:rPr>
              <a:t>Связи по предметам: первая часть
</a:t>
            </a:r>
            <a:endParaRPr lang="en-US" sz="3200" dirty="0"/>
          </a:p>
        </p:txBody>
      </p:sp>
      <p:sp>
        <p:nvSpPr>
          <p:cNvPr id="6" name="Text 1"/>
          <p:cNvSpPr txBox="1"/>
          <p:nvPr/>
        </p:nvSpPr>
        <p:spPr>
          <a:xfrm>
            <a:off x="5686350" y="1610725"/>
            <a:ext cx="3204300" cy="846900"/>
          </a:xfrm>
          <a:prstGeom prst="rect">
            <a:avLst/>
          </a:prstGeom>
          <a:noFill/>
          <a:ln/>
        </p:spPr>
        <p:txBody>
          <a:bodyPr wrap="square" lIns="0" tIns="0" rIns="0" bIns="0" rtlCol="0" anchor="ctr"/>
          <a:lstStyle/>
          <a:p>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Три школьных предмета помогают переводить мечту в конкретные действия и результаты.
</a:t>
            </a:r>
            <a:endParaRPr lang="en-US" sz="1100" dirty="0"/>
          </a:p>
        </p:txBody>
      </p:sp>
      <p:sp>
        <p:nvSpPr>
          <p:cNvPr id="7" name="Text 2"/>
          <p:cNvSpPr txBox="1"/>
          <p:nvPr/>
        </p:nvSpPr>
        <p:spPr>
          <a:xfrm>
            <a:off x="5686350" y="2643936"/>
            <a:ext cx="3204300" cy="780300"/>
          </a:xfrm>
          <a:prstGeom prst="rect">
            <a:avLst/>
          </a:prstGeom>
          <a:noFill/>
          <a:ln/>
        </p:spPr>
        <p:txBody>
          <a:bodyPr wrap="square" lIns="0" tIns="0" rIns="0" bIns="0" rtlCol="0" anchor="ctr"/>
          <a:lstStyle/>
          <a:p>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Предметы дают разные способы думать о будущем: говорить, считать и исследовать.
</a:t>
            </a:r>
            <a:endParaRPr lang="en-US" sz="1100" dirty="0"/>
          </a:p>
        </p:txBody>
      </p:sp>
      <p:sp>
        <p:nvSpPr>
          <p:cNvPr id="8" name="Text 3"/>
          <p:cNvSpPr txBox="1"/>
          <p:nvPr/>
        </p:nvSpPr>
        <p:spPr>
          <a:xfrm>
            <a:off x="5686350" y="3589049"/>
            <a:ext cx="3136800" cy="450900"/>
          </a:xfrm>
          <a:prstGeom prst="rect">
            <a:avLst/>
          </a:prstGeom>
          <a:noFill/>
          <a:ln/>
        </p:spPr>
        <p:txBody>
          <a:bodyPr wrap="square" lIns="0" tIns="0" rIns="0" bIns="0" rtlCol="0" anchor="ctr"/>
          <a:lstStyle/>
          <a:p>
            <a:pPr algn="l" indent="0" marL="0">
              <a:lnSpc>
                <a:spcPct val="100000"/>
              </a:lnSpc>
              <a:buNone/>
            </a:pPr>
            <a:r>
              <a:rPr lang="en-US" sz="1000" dirty="0">
                <a:solidFill>
                  <a:srgbClr val="5F92C9"/>
                </a:solidFill>
                <a:latin typeface="Arial" pitchFamily="34" charset="0"/>
                <a:ea typeface="Arial" pitchFamily="34" charset="-122"/>
                <a:cs typeface="Arial" pitchFamily="34" charset="-120"/>
              </a:rPr>
              <a:t>Школьные межпредметные связи по теме PHSEa hopes &amp; dreams
</a:t>
            </a:r>
            <a:endParaRPr lang="en-US" sz="1000" dirty="0"/>
          </a:p>
        </p:txBody>
      </p:sp>
      <p:sp>
        <p:nvSpPr>
          <p:cNvPr id="9" name="Text 4"/>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460626" y="1733225"/>
            <a:ext cx="6210249" cy="19818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63700" y="3935950"/>
            <a:ext cx="3740400" cy="906600"/>
          </a:xfrm>
          <a:prstGeom prst="rect">
            <a:avLst/>
          </a:prstGeom>
          <a:noFill/>
          <a:ln/>
        </p:spPr>
        <p:txBody>
          <a:bodyPr wrap="square" lIns="0" tIns="0" rIns="0" bIns="0" rtlCol="0" anchor="t"/>
          <a:lstStyle/>
          <a:p>
            <a:pPr algn="l" indent="0" marL="0">
              <a:lnSpc>
                <a:spcPct val="100000"/>
              </a:lnSpc>
              <a:buNone/>
            </a:pPr>
            <a:r>
              <a:rPr lang="en-US" sz="1200" dirty="0">
                <a:solidFill>
                  <a:srgbClr val="5384B8"/>
                </a:solidFill>
                <a:latin typeface="Arial" pitchFamily="34" charset="0"/>
                <a:ea typeface="Arial" pitchFamily="34" charset="-122"/>
                <a:cs typeface="Arial" pitchFamily="34" charset="-120"/>
              </a:rPr>
              <a:t>Творческие и общественные предметы помогают увидеть мечту как образ, выбор и личную ответственность.
</a:t>
            </a:r>
            <a:endParaRPr lang="en-US" sz="1200" dirty="0"/>
          </a:p>
        </p:txBody>
      </p:sp>
      <p:sp>
        <p:nvSpPr>
          <p:cNvPr id="6" name="Text 1"/>
          <p:cNvSpPr txBox="1"/>
          <p:nvPr/>
        </p:nvSpPr>
        <p:spPr>
          <a:xfrm>
            <a:off x="4600850" y="3935950"/>
            <a:ext cx="3740400" cy="906600"/>
          </a:xfrm>
          <a:prstGeom prst="rect">
            <a:avLst/>
          </a:prstGeom>
          <a:noFill/>
          <a:ln/>
        </p:spPr>
        <p:txBody>
          <a:bodyPr wrap="square" lIns="0" tIns="0" rIns="0" bIns="0" rtlCol="0" anchor="t"/>
          <a:lstStyle/>
          <a:p>
            <a:pPr algn="l" indent="0" marL="0">
              <a:lnSpc>
                <a:spcPct val="100000"/>
              </a:lnSpc>
              <a:buNone/>
            </a:pPr>
            <a:r>
              <a:rPr lang="en-US" sz="1200" dirty="0">
                <a:solidFill>
                  <a:srgbClr val="5384B8"/>
                </a:solidFill>
                <a:latin typeface="Arial" pitchFamily="34" charset="0"/>
                <a:ea typeface="Arial" pitchFamily="34" charset="-122"/>
                <a:cs typeface="Arial" pitchFamily="34" charset="-120"/>
              </a:rPr>
              <a:t>Через творчество, технологии и обсуждение ролей мечта становится заметной и осмысленной.
</a:t>
            </a:r>
            <a:endParaRPr lang="en-US" sz="1200" dirty="0"/>
          </a:p>
        </p:txBody>
      </p:sp>
      <p:sp>
        <p:nvSpPr>
          <p:cNvPr id="7" name="Text 2"/>
          <p:cNvSpPr txBox="1"/>
          <p:nvPr/>
        </p:nvSpPr>
        <p:spPr>
          <a:xfrm>
            <a:off x="799225" y="1264522"/>
            <a:ext cx="7868400" cy="345900"/>
          </a:xfrm>
          <a:prstGeom prst="rect">
            <a:avLst/>
          </a:prstGeom>
          <a:noFill/>
          <a:ln/>
        </p:spPr>
        <p:txBody>
          <a:bodyPr wrap="square" lIns="0" tIns="0" rIns="0" bIns="0" rtlCol="0" anchor="ctr"/>
          <a:lstStyle/>
          <a:p>
            <a:pPr algn="l" indent="0" marL="0">
              <a:lnSpc>
                <a:spcPct val="100000"/>
              </a:lnSpc>
              <a:buNone/>
            </a:pPr>
            <a:r>
              <a:rPr lang="en-US" sz="1000" dirty="0">
                <a:solidFill>
                  <a:srgbClr val="5384B8"/>
                </a:solidFill>
                <a:latin typeface="Arial" pitchFamily="34" charset="0"/>
                <a:ea typeface="Arial" pitchFamily="34" charset="-122"/>
                <a:cs typeface="Arial" pitchFamily="34" charset="-120"/>
              </a:rPr>
              <a:t>Школьные межпредметные связи по теме PHSEa hopes &amp; dreams
</a:t>
            </a:r>
            <a:endParaRPr lang="en-US" sz="1000" dirty="0"/>
          </a:p>
        </p:txBody>
      </p:sp>
      <p:sp>
        <p:nvSpPr>
          <p:cNvPr id="8" name="Text 3"/>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8</a:t>
            </a:r>
            <a:endParaRPr lang="en-US" sz="900" dirty="0"/>
          </a:p>
        </p:txBody>
      </p:sp>
      <p:sp>
        <p:nvSpPr>
          <p:cNvPr id="9" name="Text 4"/>
          <p:cNvSpPr txBox="1"/>
          <p:nvPr/>
        </p:nvSpPr>
        <p:spPr>
          <a:xfrm>
            <a:off x="419400" y="326250"/>
            <a:ext cx="8305200" cy="648300"/>
          </a:xfrm>
          <a:prstGeom prst="rect">
            <a:avLst/>
          </a:prstGeom>
          <a:noFill/>
          <a:ln/>
        </p:spPr>
        <p:txBody>
          <a:bodyPr wrap="square" lIns="0" tIns="0" rIns="0" bIns="0" rtlCol="0" anchor="t"/>
          <a:lstStyle/>
          <a:p>
            <a:pPr algn="ctr" indent="0" marL="0">
              <a:lnSpc>
                <a:spcPct val="90000"/>
              </a:lnSpc>
              <a:buNone/>
            </a:pPr>
            <a:r>
              <a:rPr lang="en-US" sz="3200" dirty="0">
                <a:solidFill>
                  <a:srgbClr val="5384B8"/>
                </a:solidFill>
                <a:latin typeface="Arial" pitchFamily="34" charset="0"/>
                <a:ea typeface="Arial" pitchFamily="34" charset="-122"/>
                <a:cs typeface="Arial" pitchFamily="34" charset="-120"/>
              </a:rPr>
              <a:t>Связи по предметам: вторая часть
</a:t>
            </a:r>
            <a:endParaRPr lang="en-US" sz="3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56350" y="2773850"/>
            <a:ext cx="2714700" cy="185045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214650" y="2773850"/>
            <a:ext cx="2714700" cy="185045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5972950" y="2773850"/>
            <a:ext cx="2714700" cy="185045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456350" y="326250"/>
            <a:ext cx="7646100" cy="512400"/>
          </a:xfrm>
          <a:prstGeom prst="rect">
            <a:avLst/>
          </a:prstGeom>
          <a:noFill/>
          <a:ln/>
        </p:spPr>
        <p:txBody>
          <a:bodyPr wrap="square" lIns="0" tIns="0" rIns="0" bIns="0" rtlCol="0" anchor="t"/>
          <a:lstStyle/>
          <a:p>
            <a:pPr algn="l" indent="0" marL="0">
              <a:lnSpc>
                <a:spcPct val="90000"/>
              </a:lnSpc>
              <a:buNone/>
            </a:pPr>
            <a:r>
              <a:rPr lang="en-US" sz="3200" dirty="0">
                <a:solidFill>
                  <a:srgbClr val="5F92C9"/>
                </a:solidFill>
                <a:latin typeface="Arial" pitchFamily="34" charset="0"/>
                <a:ea typeface="Arial" pitchFamily="34" charset="-122"/>
                <a:cs typeface="Arial" pitchFamily="34" charset="-120"/>
              </a:rPr>
              <a:t>Язык: слова для будущего
</a:t>
            </a:r>
            <a:endParaRPr lang="en-US" sz="3200" dirty="0"/>
          </a:p>
        </p:txBody>
      </p:sp>
      <p:sp>
        <p:nvSpPr>
          <p:cNvPr id="11" name="Text 1"/>
          <p:cNvSpPr txBox="1"/>
          <p:nvPr/>
        </p:nvSpPr>
        <p:spPr>
          <a:xfrm>
            <a:off x="693525" y="1257000"/>
            <a:ext cx="2207100" cy="1254900"/>
          </a:xfrm>
          <a:prstGeom prst="rect">
            <a:avLst/>
          </a:prstGeom>
          <a:noFill/>
          <a:ln/>
        </p:spPr>
        <p:txBody>
          <a:bodyPr wrap="square" lIns="0" tIns="0" rIns="0" bIns="0" rtlCol="0" anchor="t"/>
          <a:lstStyle/>
          <a:p>
            <a:pPr algn="l" indent="0" marL="0">
              <a:lnSpc>
                <a:spcPct val="90000"/>
              </a:lnSpc>
              <a:buNone/>
            </a:pPr>
            <a:r>
              <a:rPr lang="en-US" sz="1489" dirty="0">
                <a:solidFill>
                  <a:srgbClr val="5F92C9"/>
                </a:solidFill>
                <a:latin typeface="Arial" pitchFamily="34" charset="0"/>
                <a:ea typeface="Arial" pitchFamily="34" charset="-122"/>
                <a:cs typeface="Arial" pitchFamily="34" charset="-120"/>
              </a:rPr>
              <a:t>Письмо в будущее
</a:t>
            </a:r>
            <a:pPr algn="l" indent="0" marL="0">
              <a:lnSpc>
                <a:spcPct val="90000"/>
              </a:lnSpc>
              <a:buNone/>
            </a:pPr>
            <a:r>
              <a:rPr lang="en-US" sz="1489" dirty="0">
                <a:solidFill>
                  <a:srgbClr val="5F92C9"/>
                </a:solidFill>
                <a:latin typeface="Arial" pitchFamily="34" charset="0"/>
                <a:ea typeface="Arial" pitchFamily="34" charset="-122"/>
                <a:cs typeface="Arial" pitchFamily="34" charset="-120"/>
              </a:rPr>
              <a:t>
</a:t>
            </a:r>
            <a:pPr algn="l" indent="0" marL="0">
              <a:lnSpc>
                <a:spcPct val="100000"/>
              </a:lnSpc>
              <a:buNone/>
            </a:pPr>
            <a:r>
              <a:rPr lang="en-US" sz="876" dirty="0">
                <a:solidFill>
                  <a:srgbClr val="5F92C9"/>
                </a:solidFill>
                <a:latin typeface="Arial" pitchFamily="34" charset="0"/>
                <a:ea typeface="Arial" pitchFamily="34" charset="-122"/>
                <a:cs typeface="Arial" pitchFamily="34" charset="-120"/>
              </a:rPr>
              <a:t>Mila wrote a short letter to her future self in English. She used the words dream, goal, future, and success, then added one sentence in her home language to show what really matters to her. The page became both a language task and a personal promise.
</a:t>
            </a:r>
            <a:endParaRPr lang="en-US" sz="1489" dirty="0"/>
          </a:p>
        </p:txBody>
      </p:sp>
      <p:sp>
        <p:nvSpPr>
          <p:cNvPr id="12" name="Text 2"/>
          <p:cNvSpPr txBox="1"/>
          <p:nvPr/>
        </p:nvSpPr>
        <p:spPr>
          <a:xfrm>
            <a:off x="3468450" y="1257000"/>
            <a:ext cx="2207100" cy="1254900"/>
          </a:xfrm>
          <a:prstGeom prst="rect">
            <a:avLst/>
          </a:prstGeom>
          <a:noFill/>
          <a:ln/>
        </p:spPr>
        <p:txBody>
          <a:bodyPr wrap="square" lIns="0" tIns="0" rIns="0" bIns="0" rtlCol="0" anchor="t"/>
          <a:lstStyle/>
          <a:p>
            <a:pPr algn="l" indent="0" marL="0">
              <a:lnSpc>
                <a:spcPct val="90000"/>
              </a:lnSpc>
              <a:buNone/>
            </a:pPr>
            <a:r>
              <a:rPr lang="en-US" sz="1436" dirty="0">
                <a:solidFill>
                  <a:srgbClr val="5F92C9"/>
                </a:solidFill>
                <a:latin typeface="Arial" pitchFamily="34" charset="0"/>
                <a:ea typeface="Arial" pitchFamily="34" charset="-122"/>
                <a:cs typeface="Arial" pitchFamily="34" charset="-120"/>
              </a:rPr>
              <a:t>Слова, которые помогают
</a:t>
            </a:r>
            <a:pPr algn="l" indent="0" marL="0">
              <a:lnSpc>
                <a:spcPct val="90000"/>
              </a:lnSpc>
              <a:buNone/>
            </a:pPr>
            <a:r>
              <a:rPr lang="en-US" sz="1436" dirty="0">
                <a:solidFill>
                  <a:srgbClr val="5F92C9"/>
                </a:solidFill>
                <a:latin typeface="Arial" pitchFamily="34" charset="0"/>
                <a:ea typeface="Arial" pitchFamily="34" charset="-122"/>
                <a:cs typeface="Arial" pitchFamily="34" charset="-120"/>
              </a:rPr>
              <a:t>
</a:t>
            </a:r>
            <a:pPr algn="l" indent="0" marL="0">
              <a:lnSpc>
                <a:spcPct val="100000"/>
              </a:lnSpc>
              <a:buNone/>
            </a:pPr>
            <a:r>
              <a:rPr lang="en-US" sz="845" dirty="0">
                <a:solidFill>
                  <a:srgbClr val="5F92C9"/>
                </a:solidFill>
                <a:latin typeface="Arial" pitchFamily="34" charset="0"/>
                <a:ea typeface="Arial" pitchFamily="34" charset="-122"/>
                <a:cs typeface="Arial" pitchFamily="34" charset="-120"/>
              </a:rPr>
              <a:t>A class poster started with one word: future. Students added small phrases about kindness, courage, and learning. By choosing precise words, they discovered that a dictionary does more than translate — it helps them name hopes clearly and respectfully.
</a:t>
            </a:r>
            <a:endParaRPr lang="en-US" sz="1436" dirty="0"/>
          </a:p>
        </p:txBody>
      </p:sp>
      <p:sp>
        <p:nvSpPr>
          <p:cNvPr id="13" name="Text 3"/>
          <p:cNvSpPr txBox="1"/>
          <p:nvPr/>
        </p:nvSpPr>
        <p:spPr>
          <a:xfrm>
            <a:off x="6243375" y="1257000"/>
            <a:ext cx="2207100" cy="1254900"/>
          </a:xfrm>
          <a:prstGeom prst="rect">
            <a:avLst/>
          </a:prstGeom>
          <a:noFill/>
          <a:ln/>
        </p:spPr>
        <p:txBody>
          <a:bodyPr wrap="square" lIns="0" tIns="0" rIns="0" bIns="0" rtlCol="0" anchor="t"/>
          <a:lstStyle/>
          <a:p>
            <a:pPr algn="l" indent="0" marL="0">
              <a:lnSpc>
                <a:spcPct val="90000"/>
              </a:lnSpc>
              <a:buNone/>
            </a:pPr>
            <a:r>
              <a:rPr lang="en-US" sz="1489" dirty="0">
                <a:solidFill>
                  <a:srgbClr val="5F92C9"/>
                </a:solidFill>
                <a:latin typeface="Arial" pitchFamily="34" charset="0"/>
                <a:ea typeface="Arial" pitchFamily="34" charset="-122"/>
                <a:cs typeface="Arial" pitchFamily="34" charset="-120"/>
              </a:rPr>
              <a:t>Разговор о ценностях
</a:t>
            </a:r>
            <a:pPr algn="l" indent="0" marL="0">
              <a:lnSpc>
                <a:spcPct val="90000"/>
              </a:lnSpc>
              <a:buNone/>
            </a:pPr>
            <a:r>
              <a:rPr lang="en-US" sz="1489" dirty="0">
                <a:solidFill>
                  <a:srgbClr val="5F92C9"/>
                </a:solidFill>
                <a:latin typeface="Arial" pitchFamily="34" charset="0"/>
                <a:ea typeface="Arial" pitchFamily="34" charset="-122"/>
                <a:cs typeface="Arial" pitchFamily="34" charset="-120"/>
              </a:rPr>
              <a:t>
</a:t>
            </a:r>
            <a:pPr algn="l" indent="0" marL="0">
              <a:lnSpc>
                <a:spcPct val="100000"/>
              </a:lnSpc>
              <a:buNone/>
            </a:pPr>
            <a:r>
              <a:rPr lang="en-US" sz="876" dirty="0">
                <a:solidFill>
                  <a:srgbClr val="5F92C9"/>
                </a:solidFill>
                <a:latin typeface="Arial" pitchFamily="34" charset="0"/>
                <a:ea typeface="Arial" pitchFamily="34" charset="-122"/>
                <a:cs typeface="Arial" pitchFamily="34" charset="-120"/>
              </a:rPr>
              <a:t>Two friends compared their plans and noticed how different their dreams were, yet both needed the same language for expression. Short texts, shared reading, and discussion helped them explain what they want, why it matters, and what kind of people they hope to become.
</a:t>
            </a:r>
            <a:endParaRPr lang="en-US" sz="1489" dirty="0"/>
          </a:p>
        </p:txBody>
      </p:sp>
      <p:sp>
        <p:nvSpPr>
          <p:cNvPr id="14" name="Text 4"/>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65625" y="886651"/>
            <a:ext cx="4431600" cy="3994499"/>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70225" y="326250"/>
            <a:ext cx="8274000" cy="560100"/>
          </a:xfrm>
          <a:prstGeom prst="rect">
            <a:avLst/>
          </a:prstGeom>
          <a:noFill/>
          <a:ln/>
        </p:spPr>
        <p:txBody>
          <a:bodyPr wrap="square" lIns="0" tIns="0" rIns="0" bIns="0" rtlCol="0" anchor="t"/>
          <a:lstStyle/>
          <a:p>
            <a:pPr algn="l" indent="0" marL="0">
              <a:lnSpc>
                <a:spcPct val="90000"/>
              </a:lnSpc>
              <a:buNone/>
            </a:pPr>
            <a:r>
              <a:rPr lang="en-US" sz="3200" dirty="0">
                <a:solidFill>
                  <a:srgbClr val="FFFFFF"/>
                </a:solidFill>
                <a:latin typeface="Arial" pitchFamily="34" charset="0"/>
                <a:ea typeface="Arial" pitchFamily="34" charset="-122"/>
                <a:cs typeface="Arial" pitchFamily="34" charset="-120"/>
              </a:rPr>
              <a:t>Математика: мечта в числах
</a:t>
            </a:r>
            <a:endParaRPr lang="en-US" sz="3200" dirty="0"/>
          </a:p>
        </p:txBody>
      </p:sp>
      <p:sp>
        <p:nvSpPr>
          <p:cNvPr id="10" name="Text 1"/>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FFFFFF"/>
                </a:solidFill>
                <a:latin typeface="Arial" pitchFamily="34" charset="0"/>
                <a:ea typeface="Arial" pitchFamily="34" charset="-122"/>
                <a:cs typeface="Arial" pitchFamily="34" charset="-120"/>
              </a:rPr>
              <a:t>10</a:t>
            </a:r>
            <a:endParaRPr lang="en-US" sz="900" dirty="0"/>
          </a:p>
        </p:txBody>
      </p:sp>
      <p:sp>
        <p:nvSpPr>
          <p:cNvPr id="11" name="Text 2"/>
          <p:cNvSpPr txBox="1"/>
          <p:nvPr/>
        </p:nvSpPr>
        <p:spPr>
          <a:xfrm>
            <a:off x="601550" y="1415225"/>
            <a:ext cx="1735200" cy="345900"/>
          </a:xfrm>
          <a:prstGeom prst="rect">
            <a:avLst/>
          </a:prstGeom>
          <a:noFill/>
          <a:ln/>
        </p:spPr>
        <p:txBody>
          <a:bodyPr wrap="square" lIns="0" tIns="0" rIns="0" bIns="0" rtlCol="0" anchor="t"/>
          <a:lstStyle/>
          <a:p>
            <a:pPr algn="l" indent="0" marL="0">
              <a:lnSpc>
                <a:spcPct val="100000"/>
              </a:lnSpc>
              <a:buNone/>
            </a:pPr>
            <a:r>
              <a:rPr lang="en-US" sz="1000" dirty="0">
                <a:solidFill>
                  <a:srgbClr val="5384B8"/>
                </a:solidFill>
                <a:latin typeface="Arial" pitchFamily="34" charset="0"/>
                <a:ea typeface="Arial" pitchFamily="34" charset="-122"/>
                <a:cs typeface="Arial" pitchFamily="34" charset="-120"/>
              </a:rPr>
              <a:t>Сделать цель измеримой
</a:t>
            </a:r>
            <a:endParaRPr lang="en-US" sz="1000" dirty="0"/>
          </a:p>
        </p:txBody>
      </p:sp>
      <p:sp>
        <p:nvSpPr>
          <p:cNvPr id="12" name="Text 3"/>
          <p:cNvSpPr txBox="1"/>
          <p:nvPr/>
        </p:nvSpPr>
        <p:spPr>
          <a:xfrm>
            <a:off x="601550" y="1790850"/>
            <a:ext cx="1735200" cy="8598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Сроки, шаги и недели можно перевести в простую шкалу. Тогда цель перестаёт быть абстрактной и становится видимым маршрутом с понятными промежуточными точками.
</a:t>
            </a:r>
            <a:endParaRPr lang="en-US" sz="900" dirty="0"/>
          </a:p>
        </p:txBody>
      </p:sp>
      <p:sp>
        <p:nvSpPr>
          <p:cNvPr id="13" name="Text 4"/>
          <p:cNvSpPr txBox="1"/>
          <p:nvPr/>
        </p:nvSpPr>
        <p:spPr>
          <a:xfrm>
            <a:off x="601550" y="3439050"/>
            <a:ext cx="1735200" cy="345900"/>
          </a:xfrm>
          <a:prstGeom prst="rect">
            <a:avLst/>
          </a:prstGeom>
          <a:noFill/>
          <a:ln/>
        </p:spPr>
        <p:txBody>
          <a:bodyPr wrap="square" lIns="0" tIns="0" rIns="0" bIns="0" rtlCol="0" anchor="t"/>
          <a:lstStyle/>
          <a:p>
            <a:pPr algn="l" indent="0" marL="0">
              <a:lnSpc>
                <a:spcPct val="100000"/>
              </a:lnSpc>
              <a:buNone/>
            </a:pPr>
            <a:r>
              <a:rPr lang="en-US" sz="1000" dirty="0">
                <a:solidFill>
                  <a:srgbClr val="5384B8"/>
                </a:solidFill>
                <a:latin typeface="Arial" pitchFamily="34" charset="0"/>
                <a:ea typeface="Arial" pitchFamily="34" charset="-122"/>
                <a:cs typeface="Arial" pitchFamily="34" charset="-120"/>
              </a:rPr>
              <a:t>Видеть рост
</a:t>
            </a:r>
            <a:endParaRPr lang="en-US" sz="1000" dirty="0"/>
          </a:p>
        </p:txBody>
      </p:sp>
      <p:sp>
        <p:nvSpPr>
          <p:cNvPr id="14" name="Text 5"/>
          <p:cNvSpPr txBox="1"/>
          <p:nvPr/>
        </p:nvSpPr>
        <p:spPr>
          <a:xfrm>
            <a:off x="601550" y="3814675"/>
            <a:ext cx="1735200" cy="8598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Диаграмма прогресса показывает, как меняются результаты от недели к неделе. По ней легко заметить успех, увидеть паузу и скорректировать следующий шаг.
</a:t>
            </a:r>
            <a:endParaRPr lang="en-US" sz="900" dirty="0"/>
          </a:p>
        </p:txBody>
      </p:sp>
      <p:sp>
        <p:nvSpPr>
          <p:cNvPr id="15" name="Text 6"/>
          <p:cNvSpPr txBox="1"/>
          <p:nvPr/>
        </p:nvSpPr>
        <p:spPr>
          <a:xfrm>
            <a:off x="2729494" y="1415225"/>
            <a:ext cx="1735200" cy="345900"/>
          </a:xfrm>
          <a:prstGeom prst="rect">
            <a:avLst/>
          </a:prstGeom>
          <a:noFill/>
          <a:ln/>
        </p:spPr>
        <p:txBody>
          <a:bodyPr wrap="square" lIns="0" tIns="0" rIns="0" bIns="0" rtlCol="0" anchor="t"/>
          <a:lstStyle/>
          <a:p>
            <a:pPr algn="l" indent="0" marL="0">
              <a:lnSpc>
                <a:spcPct val="100000"/>
              </a:lnSpc>
              <a:buNone/>
            </a:pPr>
            <a:r>
              <a:rPr lang="en-US" sz="1000" dirty="0">
                <a:solidFill>
                  <a:srgbClr val="5384B8"/>
                </a:solidFill>
                <a:latin typeface="Arial" pitchFamily="34" charset="0"/>
                <a:ea typeface="Arial" pitchFamily="34" charset="-122"/>
                <a:cs typeface="Arial" pitchFamily="34" charset="-120"/>
              </a:rPr>
              <a:t>Считать ресурсы
</a:t>
            </a:r>
            <a:endParaRPr lang="en-US" sz="1000" dirty="0"/>
          </a:p>
        </p:txBody>
      </p:sp>
      <p:sp>
        <p:nvSpPr>
          <p:cNvPr id="16" name="Text 7"/>
          <p:cNvSpPr txBox="1"/>
          <p:nvPr/>
        </p:nvSpPr>
        <p:spPr>
          <a:xfrm>
            <a:off x="2729494" y="1790850"/>
            <a:ext cx="1735200" cy="8598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Бюджет тоже помогает планировать мечту: сколько нужно, что уже есть и чего не хватает. Простые расчёты учат выбирать приоритеты и не терять фокус.
</a:t>
            </a:r>
            <a:endParaRPr lang="en-US" sz="900" dirty="0"/>
          </a:p>
        </p:txBody>
      </p:sp>
      <p:sp>
        <p:nvSpPr>
          <p:cNvPr id="17" name="Text 8"/>
          <p:cNvSpPr txBox="1"/>
          <p:nvPr/>
        </p:nvSpPr>
        <p:spPr>
          <a:xfrm>
            <a:off x="2729494" y="3439050"/>
            <a:ext cx="1735200" cy="345900"/>
          </a:xfrm>
          <a:prstGeom prst="rect">
            <a:avLst/>
          </a:prstGeom>
          <a:noFill/>
          <a:ln/>
        </p:spPr>
        <p:txBody>
          <a:bodyPr wrap="square" lIns="0" tIns="0" rIns="0" bIns="0" rtlCol="0" anchor="t"/>
          <a:lstStyle/>
          <a:p>
            <a:pPr algn="l" indent="0" marL="0">
              <a:lnSpc>
                <a:spcPct val="100000"/>
              </a:lnSpc>
              <a:buNone/>
            </a:pPr>
            <a:r>
              <a:rPr lang="en-US" sz="1000" dirty="0">
                <a:solidFill>
                  <a:srgbClr val="5384B8"/>
                </a:solidFill>
                <a:latin typeface="Arial" pitchFamily="34" charset="0"/>
                <a:ea typeface="Arial" pitchFamily="34" charset="-122"/>
                <a:cs typeface="Arial" pitchFamily="34" charset="-120"/>
              </a:rPr>
              <a:t>План на месяц
</a:t>
            </a:r>
            <a:endParaRPr lang="en-US" sz="1000" dirty="0"/>
          </a:p>
        </p:txBody>
      </p:sp>
      <p:sp>
        <p:nvSpPr>
          <p:cNvPr id="18" name="Text 9"/>
          <p:cNvSpPr txBox="1"/>
          <p:nvPr/>
        </p:nvSpPr>
        <p:spPr>
          <a:xfrm>
            <a:off x="2729494" y="3814675"/>
            <a:ext cx="1735200" cy="8598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За месяц можно сделать небольшой, но реальный объём работы: прочитать, потренироваться, накопить, повторить. Математика помогает понять, что именно возможно без перегрузки.
</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82775" y="1103609"/>
            <a:ext cx="8512800" cy="2460731"/>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63700" y="326250"/>
            <a:ext cx="7513500" cy="512400"/>
          </a:xfrm>
          <a:prstGeom prst="rect">
            <a:avLst/>
          </a:prstGeom>
          <a:noFill/>
          <a:ln/>
        </p:spPr>
        <p:txBody>
          <a:bodyPr wrap="square" lIns="0" tIns="0" rIns="0" bIns="0" rtlCol="0" anchor="t"/>
          <a:lstStyle/>
          <a:p>
            <a:pPr algn="l" indent="0" marL="0">
              <a:lnSpc>
                <a:spcPct val="90000"/>
              </a:lnSpc>
              <a:buNone/>
            </a:pPr>
            <a:r>
              <a:rPr lang="en-US" sz="3200" dirty="0">
                <a:solidFill>
                  <a:srgbClr val="5F92C9"/>
                </a:solidFill>
                <a:latin typeface="Arial" pitchFamily="34" charset="0"/>
                <a:ea typeface="Arial" pitchFamily="34" charset="-122"/>
                <a:cs typeface="Arial" pitchFamily="34" charset="-120"/>
              </a:rPr>
              <a:t>Естествознание: здоровье и открытия
</a:t>
            </a:r>
            <a:endParaRPr lang="en-US" sz="3200" dirty="0"/>
          </a:p>
        </p:txBody>
      </p:sp>
      <p:sp>
        <p:nvSpPr>
          <p:cNvPr id="10" name="Text 1"/>
          <p:cNvSpPr txBox="1"/>
          <p:nvPr/>
        </p:nvSpPr>
        <p:spPr>
          <a:xfrm>
            <a:off x="8408025" y="4718050"/>
            <a:ext cx="589200" cy="2934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11</a:t>
            </a:r>
            <a:endParaRPr lang="en-US" sz="900" dirty="0"/>
          </a:p>
        </p:txBody>
      </p:sp>
      <p:sp>
        <p:nvSpPr>
          <p:cNvPr id="11" name="Text 2"/>
          <p:cNvSpPr txBox="1"/>
          <p:nvPr/>
        </p:nvSpPr>
        <p:spPr>
          <a:xfrm>
            <a:off x="734535" y="3755703"/>
            <a:ext cx="1832100" cy="8268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Сон, питание и движение помогают сохранять энергию, концентрацию и хорошее самочувствие. Когда тело в порядке, легче учиться, тренироваться и делать шаги к любой долгосрочной цели.
</a:t>
            </a:r>
            <a:endParaRPr lang="en-US" sz="900" dirty="0"/>
          </a:p>
        </p:txBody>
      </p:sp>
      <p:sp>
        <p:nvSpPr>
          <p:cNvPr id="12" name="Text 3"/>
          <p:cNvSpPr txBox="1"/>
          <p:nvPr/>
        </p:nvSpPr>
        <p:spPr>
          <a:xfrm>
            <a:off x="734535" y="3391828"/>
            <a:ext cx="1832100" cy="3405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Здоровье и силы
</a:t>
            </a:r>
            <a:endParaRPr lang="en-US" sz="1100" dirty="0"/>
          </a:p>
        </p:txBody>
      </p:sp>
      <p:sp>
        <p:nvSpPr>
          <p:cNvPr id="13" name="Text 4"/>
          <p:cNvSpPr txBox="1"/>
          <p:nvPr/>
        </p:nvSpPr>
        <p:spPr>
          <a:xfrm>
            <a:off x="6720235" y="3755703"/>
            <a:ext cx="1832100" cy="826800"/>
          </a:xfrm>
          <a:prstGeom prst="rect">
            <a:avLst/>
          </a:prstGeom>
          <a:noFill/>
          <a:ln/>
        </p:spPr>
        <p:txBody>
          <a:bodyPr wrap="square" lIns="0" tIns="0" rIns="0" bIns="0" rtlCol="0" anchor="t"/>
          <a:lstStyle/>
          <a:p>
            <a:pPr algn="l" indent="0" marL="0">
              <a:lnSpc>
                <a:spcPct val="100000"/>
              </a:lnSpc>
              <a:buNone/>
            </a:pPr>
            <a:r>
              <a:rPr lang="en-US" sz="875" dirty="0">
                <a:solidFill>
                  <a:srgbClr val="5384B8"/>
                </a:solidFill>
                <a:latin typeface="Arial" pitchFamily="34" charset="0"/>
                <a:ea typeface="Arial" pitchFamily="34" charset="-122"/>
                <a:cs typeface="Arial" pitchFamily="34" charset="-120"/>
              </a:rPr>
              <a:t>Забота о себе и окружающей среде связана с ответственностью каждый день. Привычки, которые поддерживают здоровье и природу, делают мечту о полезной профессии более реальной.
</a:t>
            </a:r>
            <a:endParaRPr lang="en-US" sz="875" dirty="0"/>
          </a:p>
        </p:txBody>
      </p:sp>
      <p:sp>
        <p:nvSpPr>
          <p:cNvPr id="14" name="Text 5"/>
          <p:cNvSpPr txBox="1"/>
          <p:nvPr/>
        </p:nvSpPr>
        <p:spPr>
          <a:xfrm>
            <a:off x="6720235" y="3391828"/>
            <a:ext cx="1832100" cy="3405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Забота и ответственность
</a:t>
            </a:r>
            <a:endParaRPr lang="en-US" sz="1100" dirty="0"/>
          </a:p>
        </p:txBody>
      </p:sp>
      <p:sp>
        <p:nvSpPr>
          <p:cNvPr id="15" name="Text 6"/>
          <p:cNvSpPr txBox="1"/>
          <p:nvPr/>
        </p:nvSpPr>
        <p:spPr>
          <a:xfrm>
            <a:off x="2729769" y="3755703"/>
            <a:ext cx="1832100" cy="826800"/>
          </a:xfrm>
          <a:prstGeom prst="rect">
            <a:avLst/>
          </a:prstGeom>
          <a:noFill/>
          <a:ln/>
        </p:spPr>
        <p:txBody>
          <a:bodyPr wrap="square" lIns="0" tIns="0" rIns="0" bIns="0" rtlCol="0" anchor="t"/>
          <a:lstStyle/>
          <a:p>
            <a:pPr algn="l" indent="0" marL="0">
              <a:lnSpc>
                <a:spcPct val="100000"/>
              </a:lnSpc>
              <a:buNone/>
            </a:pPr>
            <a:r>
              <a:rPr lang="en-US" sz="848" dirty="0">
                <a:solidFill>
                  <a:srgbClr val="5384B8"/>
                </a:solidFill>
                <a:latin typeface="Arial" pitchFamily="34" charset="0"/>
                <a:ea typeface="Arial" pitchFamily="34" charset="-122"/>
                <a:cs typeface="Arial" pitchFamily="34" charset="-120"/>
              </a:rPr>
              <a:t>Мечта о спорте требует наблюдения за своими результатами, регулярной практики и терпения. Даже небольшой прогресс показывает, что улучшение возможно, если действовать последовательно.
</a:t>
            </a:r>
            <a:endParaRPr lang="en-US" sz="848" dirty="0"/>
          </a:p>
        </p:txBody>
      </p:sp>
      <p:sp>
        <p:nvSpPr>
          <p:cNvPr id="16" name="Text 7"/>
          <p:cNvSpPr txBox="1"/>
          <p:nvPr/>
        </p:nvSpPr>
        <p:spPr>
          <a:xfrm>
            <a:off x="2729769" y="3391828"/>
            <a:ext cx="1832100" cy="3405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Спорт и прогресс
</a:t>
            </a:r>
            <a:endParaRPr lang="en-US" sz="1100" dirty="0"/>
          </a:p>
        </p:txBody>
      </p:sp>
      <p:sp>
        <p:nvSpPr>
          <p:cNvPr id="17" name="Text 8"/>
          <p:cNvSpPr txBox="1"/>
          <p:nvPr/>
        </p:nvSpPr>
        <p:spPr>
          <a:xfrm>
            <a:off x="4725002" y="3755703"/>
            <a:ext cx="1832100" cy="8268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Будущие врачи, биологи и экологи опираются на опыт, вопросы и эксперименты. Естествознание учит замечать закономерности и искать объяснения, а не полагаться только на догадки.
</a:t>
            </a:r>
            <a:endParaRPr lang="en-US" sz="900" dirty="0"/>
          </a:p>
        </p:txBody>
      </p:sp>
      <p:sp>
        <p:nvSpPr>
          <p:cNvPr id="18" name="Text 9"/>
          <p:cNvSpPr txBox="1"/>
          <p:nvPr/>
        </p:nvSpPr>
        <p:spPr>
          <a:xfrm>
            <a:off x="4725002" y="3391828"/>
            <a:ext cx="1832100" cy="3405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Открытия через наблюдение
</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80250" y="1067812"/>
            <a:ext cx="4068000" cy="203002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639350" y="1067812"/>
            <a:ext cx="4068000" cy="2030027"/>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FFFFFF"/>
                </a:solidFill>
                <a:latin typeface="Arial" pitchFamily="34" charset="0"/>
                <a:ea typeface="Arial" pitchFamily="34" charset="-122"/>
                <a:cs typeface="Arial" pitchFamily="34" charset="-120"/>
              </a:rPr>
              <a:t>12</a:t>
            </a:r>
            <a:endParaRPr lang="en-US" sz="900" dirty="0"/>
          </a:p>
        </p:txBody>
      </p:sp>
      <p:sp>
        <p:nvSpPr>
          <p:cNvPr id="9" name="Text 1"/>
          <p:cNvSpPr txBox="1"/>
          <p:nvPr/>
        </p:nvSpPr>
        <p:spPr>
          <a:xfrm>
            <a:off x="609368" y="3720670"/>
            <a:ext cx="3762600" cy="945000"/>
          </a:xfrm>
          <a:prstGeom prst="rect">
            <a:avLst/>
          </a:prstGeom>
          <a:noFill/>
          <a:ln/>
        </p:spPr>
        <p:txBody>
          <a:bodyPr wrap="square" lIns="0" tIns="0" rIns="0" bIns="0" rtlCol="0" anchor="t"/>
          <a:lstStyle/>
          <a:p>
            <a:pPr algn="l" indent="0" marL="0">
              <a:lnSpc>
                <a:spcPct val="115000"/>
              </a:lnSpc>
              <a:buNone/>
            </a:pPr>
            <a:r>
              <a:rPr lang="en-US" sz="1070" dirty="0">
                <a:solidFill>
                  <a:srgbClr val="5F92C9"/>
                </a:solidFill>
                <a:latin typeface="Arial" pitchFamily="34" charset="0"/>
                <a:ea typeface="Arial" pitchFamily="34" charset="-122"/>
                <a:cs typeface="Arial" pitchFamily="34" charset="-120"/>
              </a:rPr>
              <a:t>Аня нарисовала коллаж о себе через несколько лет: яркие цвета, силуэты книг, сцены из школы и город будущего. Каждый элемент стал знаком её надежды и того, каким она хочет быть. Работа помогла ей увидеть мечту не как далёкую картинку, а как образ, который можно собирать по частям.
</a:t>
            </a:r>
            <a:endParaRPr lang="en-US" sz="1070" dirty="0"/>
          </a:p>
        </p:txBody>
      </p:sp>
      <p:sp>
        <p:nvSpPr>
          <p:cNvPr id="10" name="Text 2"/>
          <p:cNvSpPr txBox="1"/>
          <p:nvPr/>
        </p:nvSpPr>
        <p:spPr>
          <a:xfrm>
            <a:off x="609368" y="3309506"/>
            <a:ext cx="3762600" cy="357600"/>
          </a:xfrm>
          <a:prstGeom prst="rect">
            <a:avLst/>
          </a:prstGeom>
          <a:noFill/>
          <a:ln/>
        </p:spPr>
        <p:txBody>
          <a:bodyPr wrap="square" lIns="0" tIns="0" rIns="0" bIns="0" rtlCol="0" anchor="ctr"/>
          <a:lstStyle/>
          <a:p>
            <a:pPr algn="l" indent="0" marL="0">
              <a:lnSpc>
                <a:spcPct val="100000"/>
              </a:lnSpc>
              <a:buNone/>
            </a:pPr>
            <a:r>
              <a:rPr lang="en-US" sz="1400" dirty="0">
                <a:solidFill>
                  <a:srgbClr val="5F92C9"/>
                </a:solidFill>
                <a:latin typeface="Arial" pitchFamily="34" charset="0"/>
                <a:ea typeface="Arial" pitchFamily="34" charset="-122"/>
                <a:cs typeface="Arial" pitchFamily="34" charset="-120"/>
              </a:rPr>
              <a:t>Коллаж о будущем
</a:t>
            </a:r>
            <a:endParaRPr lang="en-US" sz="1400" dirty="0"/>
          </a:p>
        </p:txBody>
      </p:sp>
      <p:sp>
        <p:nvSpPr>
          <p:cNvPr id="11" name="Text 3"/>
          <p:cNvSpPr txBox="1"/>
          <p:nvPr/>
        </p:nvSpPr>
        <p:spPr>
          <a:xfrm>
            <a:off x="4805868" y="3720670"/>
            <a:ext cx="3762600" cy="945000"/>
          </a:xfrm>
          <a:prstGeom prst="rect">
            <a:avLst/>
          </a:prstGeom>
          <a:noFill/>
          <a:ln/>
        </p:spPr>
        <p:txBody>
          <a:bodyPr wrap="square" lIns="0" tIns="0" rIns="0" bIns="0" rtlCol="0" anchor="t"/>
          <a:lstStyle/>
          <a:p>
            <a:pPr algn="l" indent="0" marL="0">
              <a:lnSpc>
                <a:spcPct val="115000"/>
              </a:lnSpc>
              <a:buNone/>
            </a:pPr>
            <a:r>
              <a:rPr lang="en-US" sz="1100" dirty="0">
                <a:solidFill>
                  <a:srgbClr val="5F92C9"/>
                </a:solidFill>
                <a:latin typeface="Arial" pitchFamily="34" charset="0"/>
                <a:ea typeface="Arial" pitchFamily="34" charset="-122"/>
                <a:cs typeface="Arial" pitchFamily="34" charset="-120"/>
              </a:rPr>
              <a:t>Денис сочинил короткую мелодию для темы «моя мечта». Спокойный ритм передавал уверенность, а высокий мотив — ожидание нового. Музыка помогла ему сказать о чувствах без длинных объяснений и показала, что у надежды может быть свой звук.
</a:t>
            </a:r>
            <a:endParaRPr lang="en-US" sz="1100" dirty="0"/>
          </a:p>
        </p:txBody>
      </p:sp>
      <p:sp>
        <p:nvSpPr>
          <p:cNvPr id="12" name="Text 4"/>
          <p:cNvSpPr txBox="1"/>
          <p:nvPr/>
        </p:nvSpPr>
        <p:spPr>
          <a:xfrm>
            <a:off x="4805868" y="3309506"/>
            <a:ext cx="3762600" cy="357600"/>
          </a:xfrm>
          <a:prstGeom prst="rect">
            <a:avLst/>
          </a:prstGeom>
          <a:noFill/>
          <a:ln/>
        </p:spPr>
        <p:txBody>
          <a:bodyPr wrap="square" lIns="0" tIns="0" rIns="0" bIns="0" rtlCol="0" anchor="ctr"/>
          <a:lstStyle/>
          <a:p>
            <a:pPr algn="l" indent="0" marL="0">
              <a:lnSpc>
                <a:spcPct val="100000"/>
              </a:lnSpc>
              <a:buNone/>
            </a:pPr>
            <a:r>
              <a:rPr lang="en-US" sz="1400" dirty="0">
                <a:solidFill>
                  <a:srgbClr val="5F92C9"/>
                </a:solidFill>
                <a:latin typeface="Arial" pitchFamily="34" charset="0"/>
                <a:ea typeface="Arial" pitchFamily="34" charset="-122"/>
                <a:cs typeface="Arial" pitchFamily="34" charset="-120"/>
              </a:rPr>
              <a:t>Мелодия надежды
</a:t>
            </a:r>
            <a:endParaRPr lang="en-US" sz="1400" dirty="0"/>
          </a:p>
        </p:txBody>
      </p:sp>
      <p:sp>
        <p:nvSpPr>
          <p:cNvPr id="13" name="Text 5"/>
          <p:cNvSpPr txBox="1"/>
          <p:nvPr/>
        </p:nvSpPr>
        <p:spPr>
          <a:xfrm>
            <a:off x="500925" y="326250"/>
            <a:ext cx="8243100" cy="665700"/>
          </a:xfrm>
          <a:prstGeom prst="rect">
            <a:avLst/>
          </a:prstGeom>
          <a:noFill/>
          <a:ln/>
        </p:spPr>
        <p:txBody>
          <a:bodyPr wrap="square" lIns="0" tIns="0" rIns="0" bIns="0" rtlCol="0" anchor="t"/>
          <a:lstStyle/>
          <a:p>
            <a:pPr algn="l" indent="0" marL="0">
              <a:lnSpc>
                <a:spcPct val="90000"/>
              </a:lnSpc>
              <a:buNone/>
            </a:pPr>
            <a:r>
              <a:rPr lang="en-US" sz="3200" dirty="0">
                <a:solidFill>
                  <a:srgbClr val="FFFFFF"/>
                </a:solidFill>
                <a:latin typeface="Arial" pitchFamily="34" charset="0"/>
                <a:ea typeface="Arial" pitchFamily="34" charset="-122"/>
                <a:cs typeface="Arial" pitchFamily="34" charset="-120"/>
              </a:rPr>
              <a:t>Творческие истории о будущем
</a:t>
            </a:r>
            <a:endParaRPr lang="en-US" sz="3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9862" y="2901470"/>
            <a:ext cx="5541900" cy="196456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70225" y="326250"/>
            <a:ext cx="7507200" cy="512400"/>
          </a:xfrm>
          <a:prstGeom prst="rect">
            <a:avLst/>
          </a:prstGeom>
          <a:noFill/>
          <a:ln/>
        </p:spPr>
        <p:txBody>
          <a:bodyPr wrap="square" lIns="0" tIns="0" rIns="0" bIns="0" rtlCol="0" anchor="t"/>
          <a:lstStyle/>
          <a:p>
            <a:pPr algn="l" indent="0" marL="0">
              <a:lnSpc>
                <a:spcPct val="90000"/>
              </a:lnSpc>
              <a:buNone/>
            </a:pPr>
            <a:r>
              <a:rPr lang="en-US" sz="3200" dirty="0">
                <a:solidFill>
                  <a:srgbClr val="5F92C9"/>
                </a:solidFill>
                <a:latin typeface="Arial" pitchFamily="34" charset="0"/>
                <a:ea typeface="Arial" pitchFamily="34" charset="-122"/>
                <a:cs typeface="Arial" pitchFamily="34" charset="-120"/>
              </a:rPr>
              <a:t>ИКТ: цифровой план будущего
</a:t>
            </a:r>
            <a:endParaRPr lang="en-US" sz="3200" dirty="0"/>
          </a:p>
        </p:txBody>
      </p:sp>
      <p:sp>
        <p:nvSpPr>
          <p:cNvPr id="9" name="Text 1"/>
          <p:cNvSpPr txBox="1"/>
          <p:nvPr/>
        </p:nvSpPr>
        <p:spPr>
          <a:xfrm>
            <a:off x="8408025" y="4718050"/>
            <a:ext cx="589200" cy="2934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13</a:t>
            </a:r>
            <a:endParaRPr lang="en-US" sz="900" dirty="0"/>
          </a:p>
        </p:txBody>
      </p:sp>
      <p:sp>
        <p:nvSpPr>
          <p:cNvPr id="10" name="Text 2"/>
          <p:cNvSpPr txBox="1"/>
          <p:nvPr/>
        </p:nvSpPr>
        <p:spPr>
          <a:xfrm>
            <a:off x="470241" y="1690048"/>
            <a:ext cx="2628000" cy="10707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С помощью ИКТ ученики ищут идеи, подбирают изображения и оформляют свои цели в понятную презентацию или плакат. Цифровой формат помогает увидеть план целиком и легко делиться им с классом.
</a:t>
            </a:r>
            <a:endParaRPr lang="en-US" sz="1100" dirty="0"/>
          </a:p>
        </p:txBody>
      </p:sp>
      <p:sp>
        <p:nvSpPr>
          <p:cNvPr id="11" name="Text 3"/>
          <p:cNvSpPr txBox="1"/>
          <p:nvPr/>
        </p:nvSpPr>
        <p:spPr>
          <a:xfrm>
            <a:off x="470225" y="1342200"/>
            <a:ext cx="2628000" cy="277500"/>
          </a:xfrm>
          <a:prstGeom prst="rect">
            <a:avLst/>
          </a:prstGeom>
          <a:noFill/>
          <a:ln/>
        </p:spPr>
        <p:txBody>
          <a:bodyPr wrap="square" lIns="0" tIns="0" rIns="0" bIns="0" rtlCol="0" anchor="t"/>
          <a:lstStyle/>
          <a:p>
            <a:pPr algn="l" indent="0" marL="0">
              <a:lnSpc>
                <a:spcPct val="100000"/>
              </a:lnSpc>
              <a:buNone/>
            </a:pPr>
            <a:r>
              <a:rPr lang="en-US" sz="1400" dirty="0">
                <a:solidFill>
                  <a:srgbClr val="5384B8"/>
                </a:solidFill>
                <a:latin typeface="Arial" pitchFamily="34" charset="0"/>
                <a:ea typeface="Arial" pitchFamily="34" charset="-122"/>
                <a:cs typeface="Arial" pitchFamily="34" charset="-120"/>
              </a:rPr>
              <a:t>Идеи в цифровом виде
</a:t>
            </a:r>
            <a:endParaRPr lang="en-US" sz="1400" dirty="0"/>
          </a:p>
        </p:txBody>
      </p:sp>
      <p:sp>
        <p:nvSpPr>
          <p:cNvPr id="12" name="Text 4"/>
          <p:cNvSpPr txBox="1"/>
          <p:nvPr/>
        </p:nvSpPr>
        <p:spPr>
          <a:xfrm>
            <a:off x="6074616" y="3767798"/>
            <a:ext cx="2628000" cy="10707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Если план сохранён в файле или на слайде, к нему легко вернуться позже и обновить его. Технологии делают мечту гибкой: её можно дополнять, исправлять и показывать шаг за шагом.
</a:t>
            </a:r>
            <a:endParaRPr lang="en-US" sz="1100" dirty="0"/>
          </a:p>
        </p:txBody>
      </p:sp>
      <p:sp>
        <p:nvSpPr>
          <p:cNvPr id="13" name="Text 5"/>
          <p:cNvSpPr txBox="1"/>
          <p:nvPr/>
        </p:nvSpPr>
        <p:spPr>
          <a:xfrm>
            <a:off x="6074600" y="3419950"/>
            <a:ext cx="2628000" cy="277500"/>
          </a:xfrm>
          <a:prstGeom prst="rect">
            <a:avLst/>
          </a:prstGeom>
          <a:noFill/>
          <a:ln/>
        </p:spPr>
        <p:txBody>
          <a:bodyPr wrap="square" lIns="0" tIns="0" rIns="0" bIns="0" rtlCol="0" anchor="t"/>
          <a:lstStyle/>
          <a:p>
            <a:pPr algn="l" indent="0" marL="0">
              <a:lnSpc>
                <a:spcPct val="100000"/>
              </a:lnSpc>
              <a:buNone/>
            </a:pPr>
            <a:r>
              <a:rPr lang="en-US" sz="1400" dirty="0">
                <a:solidFill>
                  <a:srgbClr val="5384B8"/>
                </a:solidFill>
                <a:latin typeface="Arial" pitchFamily="34" charset="0"/>
                <a:ea typeface="Arial" pitchFamily="34" charset="-122"/>
                <a:cs typeface="Arial" pitchFamily="34" charset="-120"/>
              </a:rPr>
              <a:t>План, который можно менять
</a:t>
            </a:r>
            <a:endParaRPr lang="en-US" sz="1400" dirty="0"/>
          </a:p>
        </p:txBody>
      </p:sp>
      <p:sp>
        <p:nvSpPr>
          <p:cNvPr id="14" name="Text 6"/>
          <p:cNvSpPr txBox="1"/>
          <p:nvPr/>
        </p:nvSpPr>
        <p:spPr>
          <a:xfrm>
            <a:off x="6074629" y="1690048"/>
            <a:ext cx="2628000" cy="10707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Перед публикацией важно подумать о безопасности: не стоит раскрывать личные данные, адрес или лишние подробности о семье. Цифровая грамотность помогает защищать себя и уважать других.
</a:t>
            </a:r>
            <a:endParaRPr lang="en-US" sz="1100" dirty="0"/>
          </a:p>
        </p:txBody>
      </p:sp>
      <p:sp>
        <p:nvSpPr>
          <p:cNvPr id="15" name="Text 7"/>
          <p:cNvSpPr txBox="1"/>
          <p:nvPr/>
        </p:nvSpPr>
        <p:spPr>
          <a:xfrm>
            <a:off x="6074613" y="1342200"/>
            <a:ext cx="2628000" cy="277500"/>
          </a:xfrm>
          <a:prstGeom prst="rect">
            <a:avLst/>
          </a:prstGeom>
          <a:noFill/>
          <a:ln/>
        </p:spPr>
        <p:txBody>
          <a:bodyPr wrap="square" lIns="0" tIns="0" rIns="0" bIns="0" rtlCol="0" anchor="t"/>
          <a:lstStyle/>
          <a:p>
            <a:pPr algn="l" indent="0" marL="0">
              <a:lnSpc>
                <a:spcPct val="100000"/>
              </a:lnSpc>
              <a:buNone/>
            </a:pPr>
            <a:r>
              <a:rPr lang="en-US" sz="1400" dirty="0">
                <a:solidFill>
                  <a:srgbClr val="5384B8"/>
                </a:solidFill>
                <a:latin typeface="Arial" pitchFamily="34" charset="0"/>
                <a:ea typeface="Arial" pitchFamily="34" charset="-122"/>
                <a:cs typeface="Arial" pitchFamily="34" charset="-120"/>
              </a:rPr>
              <a:t>Цифровая безопасность
</a:t>
            </a:r>
            <a:endParaRPr lang="en-US" sz="1400" dirty="0"/>
          </a:p>
        </p:txBody>
      </p:sp>
      <p:sp>
        <p:nvSpPr>
          <p:cNvPr id="16" name="Text 8"/>
          <p:cNvSpPr txBox="1"/>
          <p:nvPr/>
        </p:nvSpPr>
        <p:spPr>
          <a:xfrm>
            <a:off x="3272441" y="1690048"/>
            <a:ext cx="2628000" cy="10707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Текст, фото и схема делают мечту наглядной, особенно если нужно объяснить её коротко и ясно. Современные инструменты помогают собрать материал аккуратно, без лишнего текста и хаотичных записей.
</a:t>
            </a:r>
            <a:endParaRPr lang="en-US" sz="1100" dirty="0"/>
          </a:p>
        </p:txBody>
      </p:sp>
      <p:sp>
        <p:nvSpPr>
          <p:cNvPr id="17" name="Text 9"/>
          <p:cNvSpPr txBox="1"/>
          <p:nvPr/>
        </p:nvSpPr>
        <p:spPr>
          <a:xfrm>
            <a:off x="3272425" y="1342200"/>
            <a:ext cx="2628000" cy="277500"/>
          </a:xfrm>
          <a:prstGeom prst="rect">
            <a:avLst/>
          </a:prstGeom>
          <a:noFill/>
          <a:ln/>
        </p:spPr>
        <p:txBody>
          <a:bodyPr wrap="square" lIns="0" tIns="0" rIns="0" bIns="0" rtlCol="0" anchor="t"/>
          <a:lstStyle/>
          <a:p>
            <a:pPr algn="l" indent="0" marL="0">
              <a:lnSpc>
                <a:spcPct val="100000"/>
              </a:lnSpc>
              <a:buNone/>
            </a:pPr>
            <a:r>
              <a:rPr lang="en-US" sz="1400" dirty="0">
                <a:solidFill>
                  <a:srgbClr val="5384B8"/>
                </a:solidFill>
                <a:latin typeface="Arial" pitchFamily="34" charset="0"/>
                <a:ea typeface="Arial" pitchFamily="34" charset="-122"/>
                <a:cs typeface="Arial" pitchFamily="34" charset="-120"/>
              </a:rPr>
              <a:t>Понятный формат
</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205954" y="0"/>
            <a:ext cx="3937992"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FFFFFF"/>
                </a:solidFill>
                <a:latin typeface="Arial" pitchFamily="34" charset="0"/>
                <a:ea typeface="Arial" pitchFamily="34" charset="-122"/>
                <a:cs typeface="Arial" pitchFamily="34" charset="-120"/>
              </a:rPr>
              <a:t>14</a:t>
            </a:r>
            <a:endParaRPr lang="en-US" sz="900" dirty="0"/>
          </a:p>
        </p:txBody>
      </p:sp>
      <p:sp>
        <p:nvSpPr>
          <p:cNvPr id="9" name="Text 1"/>
          <p:cNvSpPr txBox="1"/>
          <p:nvPr/>
        </p:nvSpPr>
        <p:spPr>
          <a:xfrm>
            <a:off x="463700" y="326250"/>
            <a:ext cx="4977900" cy="758400"/>
          </a:xfrm>
          <a:prstGeom prst="rect">
            <a:avLst/>
          </a:prstGeom>
          <a:noFill/>
          <a:ln/>
        </p:spPr>
        <p:txBody>
          <a:bodyPr wrap="square" lIns="0" tIns="0" rIns="0" bIns="0" rtlCol="0" anchor="t"/>
          <a:lstStyle/>
          <a:p>
            <a:pPr algn="l" indent="0" marL="0">
              <a:lnSpc>
                <a:spcPct val="90000"/>
              </a:lnSpc>
              <a:buNone/>
            </a:pPr>
            <a:r>
              <a:rPr lang="en-US" sz="2600" dirty="0">
                <a:solidFill>
                  <a:srgbClr val="5384B8"/>
                </a:solidFill>
                <a:latin typeface="Arial" pitchFamily="34" charset="0"/>
                <a:ea typeface="Arial" pitchFamily="34" charset="-122"/>
                <a:cs typeface="Arial" pitchFamily="34" charset="-120"/>
              </a:rPr>
              <a:t>Команда, выбор, ответственность
</a:t>
            </a:r>
            <a:endParaRPr lang="en-US" sz="2600" dirty="0"/>
          </a:p>
        </p:txBody>
      </p:sp>
      <p:sp>
        <p:nvSpPr>
          <p:cNvPr id="10" name="Text 2"/>
          <p:cNvSpPr txBox="1"/>
          <p:nvPr/>
        </p:nvSpPr>
        <p:spPr>
          <a:xfrm>
            <a:off x="1148367" y="1245451"/>
            <a:ext cx="4055100" cy="192000"/>
          </a:xfrm>
          <a:prstGeom prst="rect">
            <a:avLst/>
          </a:prstGeom>
          <a:noFill/>
          <a:ln/>
        </p:spPr>
        <p:txBody>
          <a:bodyPr wrap="square" lIns="0" tIns="0" rIns="0" bIns="0" rtlCol="0" anchor="t"/>
          <a:lstStyle/>
          <a:p>
            <a:pPr algn="l" indent="0" marL="0">
              <a:lnSpc>
                <a:spcPct val="100000"/>
              </a:lnSpc>
              <a:buNone/>
            </a:pPr>
            <a:r>
              <a:rPr lang="en-US" sz="1200" dirty="0">
                <a:solidFill>
                  <a:srgbClr val="5384B8"/>
                </a:solidFill>
                <a:latin typeface="Arial" pitchFamily="34" charset="0"/>
                <a:ea typeface="Arial" pitchFamily="34" charset="-122"/>
                <a:cs typeface="Arial" pitchFamily="34" charset="-120"/>
              </a:rPr>
              <a:t>Регулярность
</a:t>
            </a:r>
            <a:endParaRPr lang="en-US" sz="1200" dirty="0"/>
          </a:p>
        </p:txBody>
      </p:sp>
      <p:sp>
        <p:nvSpPr>
          <p:cNvPr id="11" name="Text 3"/>
          <p:cNvSpPr txBox="1"/>
          <p:nvPr/>
        </p:nvSpPr>
        <p:spPr>
          <a:xfrm>
            <a:off x="1148367" y="1468800"/>
            <a:ext cx="4055100" cy="492000"/>
          </a:xfrm>
          <a:prstGeom prst="rect">
            <a:avLst/>
          </a:prstGeom>
          <a:noFill/>
          <a:ln/>
        </p:spPr>
        <p:txBody>
          <a:bodyPr wrap="square" lIns="0" tIns="0" rIns="0" bIns="0" rtlCol="0" anchor="t"/>
          <a:lstStyle/>
          <a:p>
            <a:pPr algn="l" indent="0" marL="0">
              <a:lnSpc>
                <a:spcPct val="100000"/>
              </a:lnSpc>
              <a:buNone/>
            </a:pPr>
            <a:r>
              <a:rPr lang="en-US" sz="1000" dirty="0">
                <a:solidFill>
                  <a:srgbClr val="5384B8"/>
                </a:solidFill>
                <a:latin typeface="Arial" pitchFamily="34" charset="0"/>
                <a:ea typeface="Arial" pitchFamily="34" charset="-122"/>
                <a:cs typeface="Arial" pitchFamily="34" charset="-120"/>
              </a:rPr>
              <a:t>1. В физкультуре мечта о результате начинается с регулярности: тренировки, отдых и самоконтроль учат не сдаваться после первой трудности и замечать собственный прогресс.
</a:t>
            </a:r>
            <a:endParaRPr lang="en-US" sz="1000" dirty="0"/>
          </a:p>
        </p:txBody>
      </p:sp>
      <p:sp>
        <p:nvSpPr>
          <p:cNvPr id="12" name="Text 4"/>
          <p:cNvSpPr txBox="1"/>
          <p:nvPr/>
        </p:nvSpPr>
        <p:spPr>
          <a:xfrm>
            <a:off x="1148367" y="4042601"/>
            <a:ext cx="4055100" cy="192000"/>
          </a:xfrm>
          <a:prstGeom prst="rect">
            <a:avLst/>
          </a:prstGeom>
          <a:noFill/>
          <a:ln/>
        </p:spPr>
        <p:txBody>
          <a:bodyPr wrap="square" lIns="0" tIns="0" rIns="0" bIns="0" rtlCol="0" anchor="t"/>
          <a:lstStyle/>
          <a:p>
            <a:pPr algn="l" indent="0" marL="0">
              <a:lnSpc>
                <a:spcPct val="100000"/>
              </a:lnSpc>
              <a:buNone/>
            </a:pPr>
            <a:r>
              <a:rPr lang="en-US" sz="1200" dirty="0">
                <a:solidFill>
                  <a:srgbClr val="5384B8"/>
                </a:solidFill>
                <a:latin typeface="Arial" pitchFamily="34" charset="0"/>
                <a:ea typeface="Arial" pitchFamily="34" charset="-122"/>
                <a:cs typeface="Arial" pitchFamily="34" charset="-120"/>
              </a:rPr>
              <a:t>Ответственность
</a:t>
            </a:r>
            <a:endParaRPr lang="en-US" sz="1200" dirty="0"/>
          </a:p>
        </p:txBody>
      </p:sp>
      <p:sp>
        <p:nvSpPr>
          <p:cNvPr id="13" name="Text 5"/>
          <p:cNvSpPr txBox="1"/>
          <p:nvPr/>
        </p:nvSpPr>
        <p:spPr>
          <a:xfrm>
            <a:off x="1148367" y="4265950"/>
            <a:ext cx="4055100" cy="492000"/>
          </a:xfrm>
          <a:prstGeom prst="rect">
            <a:avLst/>
          </a:prstGeom>
          <a:noFill/>
          <a:ln/>
        </p:spPr>
        <p:txBody>
          <a:bodyPr wrap="square" lIns="0" tIns="0" rIns="0" bIns="0" rtlCol="0" anchor="t"/>
          <a:lstStyle/>
          <a:p>
            <a:pPr algn="l" indent="0" marL="0">
              <a:lnSpc>
                <a:spcPct val="100000"/>
              </a:lnSpc>
              <a:buNone/>
            </a:pPr>
            <a:r>
              <a:rPr lang="en-US" sz="1000" dirty="0">
                <a:solidFill>
                  <a:srgbClr val="5384B8"/>
                </a:solidFill>
                <a:latin typeface="Arial" pitchFamily="34" charset="0"/>
                <a:ea typeface="Arial" pitchFamily="34" charset="-122"/>
                <a:cs typeface="Arial" pitchFamily="34" charset="-120"/>
              </a:rPr>
              <a:t>4. Участие в жизни класса развивает уважение и доверие. Помощь другим, честность и готовность выполнять свою роль делают путь к цели более устойчивым.
</a:t>
            </a:r>
            <a:endParaRPr lang="en-US" sz="1000" dirty="0"/>
          </a:p>
        </p:txBody>
      </p:sp>
      <p:sp>
        <p:nvSpPr>
          <p:cNvPr id="14" name="Text 6"/>
          <p:cNvSpPr txBox="1"/>
          <p:nvPr/>
        </p:nvSpPr>
        <p:spPr>
          <a:xfrm>
            <a:off x="1148367" y="3110218"/>
            <a:ext cx="4055100" cy="192000"/>
          </a:xfrm>
          <a:prstGeom prst="rect">
            <a:avLst/>
          </a:prstGeom>
          <a:noFill/>
          <a:ln/>
        </p:spPr>
        <p:txBody>
          <a:bodyPr wrap="square" lIns="0" tIns="0" rIns="0" bIns="0" rtlCol="0" anchor="t"/>
          <a:lstStyle/>
          <a:p>
            <a:pPr algn="l" indent="0" marL="0">
              <a:lnSpc>
                <a:spcPct val="100000"/>
              </a:lnSpc>
              <a:buNone/>
            </a:pPr>
            <a:r>
              <a:rPr lang="en-US" sz="1200" dirty="0">
                <a:solidFill>
                  <a:srgbClr val="5384B8"/>
                </a:solidFill>
                <a:latin typeface="Arial" pitchFamily="34" charset="0"/>
                <a:ea typeface="Arial" pitchFamily="34" charset="-122"/>
                <a:cs typeface="Arial" pitchFamily="34" charset="-120"/>
              </a:rPr>
              <a:t>Выбор
</a:t>
            </a:r>
            <a:endParaRPr lang="en-US" sz="1200" dirty="0"/>
          </a:p>
        </p:txBody>
      </p:sp>
      <p:sp>
        <p:nvSpPr>
          <p:cNvPr id="15" name="Text 7"/>
          <p:cNvSpPr txBox="1"/>
          <p:nvPr/>
        </p:nvSpPr>
        <p:spPr>
          <a:xfrm>
            <a:off x="1148367" y="3333566"/>
            <a:ext cx="4055100" cy="492000"/>
          </a:xfrm>
          <a:prstGeom prst="rect">
            <a:avLst/>
          </a:prstGeom>
          <a:noFill/>
          <a:ln/>
        </p:spPr>
        <p:txBody>
          <a:bodyPr wrap="square" lIns="0" tIns="0" rIns="0" bIns="0" rtlCol="0" anchor="t"/>
          <a:lstStyle/>
          <a:p>
            <a:pPr algn="l" indent="0" marL="0">
              <a:lnSpc>
                <a:spcPct val="100000"/>
              </a:lnSpc>
              <a:buNone/>
            </a:pPr>
            <a:r>
              <a:rPr lang="en-US" sz="1000" dirty="0">
                <a:solidFill>
                  <a:srgbClr val="5384B8"/>
                </a:solidFill>
                <a:latin typeface="Arial" pitchFamily="34" charset="0"/>
                <a:ea typeface="Arial" pitchFamily="34" charset="-122"/>
                <a:cs typeface="Arial" pitchFamily="34" charset="-120"/>
              </a:rPr>
              <a:t>3. Обществознание напоминает, что у каждого есть права, выбор и ответственность. Когда ученик думает о будущем, он учится учитывать не только желание, но и последствия решений.
</a:t>
            </a:r>
            <a:endParaRPr lang="en-US" sz="1000" dirty="0"/>
          </a:p>
        </p:txBody>
      </p:sp>
      <p:sp>
        <p:nvSpPr>
          <p:cNvPr id="16" name="Text 8"/>
          <p:cNvSpPr txBox="1"/>
          <p:nvPr/>
        </p:nvSpPr>
        <p:spPr>
          <a:xfrm>
            <a:off x="1148367" y="2177834"/>
            <a:ext cx="4055100" cy="192000"/>
          </a:xfrm>
          <a:prstGeom prst="rect">
            <a:avLst/>
          </a:prstGeom>
          <a:noFill/>
          <a:ln/>
        </p:spPr>
        <p:txBody>
          <a:bodyPr wrap="square" lIns="0" tIns="0" rIns="0" bIns="0" rtlCol="0" anchor="t"/>
          <a:lstStyle/>
          <a:p>
            <a:pPr algn="l" indent="0" marL="0">
              <a:lnSpc>
                <a:spcPct val="100000"/>
              </a:lnSpc>
              <a:buNone/>
            </a:pPr>
            <a:r>
              <a:rPr lang="en-US" sz="1200" dirty="0">
                <a:solidFill>
                  <a:srgbClr val="5384B8"/>
                </a:solidFill>
                <a:latin typeface="Arial" pitchFamily="34" charset="0"/>
                <a:ea typeface="Arial" pitchFamily="34" charset="-122"/>
                <a:cs typeface="Arial" pitchFamily="34" charset="-120"/>
              </a:rPr>
              <a:t>Команда
</a:t>
            </a:r>
            <a:endParaRPr lang="en-US" sz="1200" dirty="0"/>
          </a:p>
        </p:txBody>
      </p:sp>
      <p:sp>
        <p:nvSpPr>
          <p:cNvPr id="17" name="Text 9"/>
          <p:cNvSpPr txBox="1"/>
          <p:nvPr/>
        </p:nvSpPr>
        <p:spPr>
          <a:xfrm>
            <a:off x="1148367" y="2401183"/>
            <a:ext cx="4055100" cy="492000"/>
          </a:xfrm>
          <a:prstGeom prst="rect">
            <a:avLst/>
          </a:prstGeom>
          <a:noFill/>
          <a:ln/>
        </p:spPr>
        <p:txBody>
          <a:bodyPr wrap="square" lIns="0" tIns="0" rIns="0" bIns="0" rtlCol="0" anchor="t"/>
          <a:lstStyle/>
          <a:p>
            <a:pPr algn="l" indent="0" marL="0">
              <a:lnSpc>
                <a:spcPct val="100000"/>
              </a:lnSpc>
              <a:buNone/>
            </a:pPr>
            <a:r>
              <a:rPr lang="en-US" sz="1000" dirty="0">
                <a:solidFill>
                  <a:srgbClr val="5384B8"/>
                </a:solidFill>
                <a:latin typeface="Arial" pitchFamily="34" charset="0"/>
                <a:ea typeface="Arial" pitchFamily="34" charset="-122"/>
                <a:cs typeface="Arial" pitchFamily="34" charset="-120"/>
              </a:rPr>
              <a:t>2. Командные игры показывают, как важно слушать других, соблюдать правила и поддерживать партнёров. Такой опыт помогает понимать, что общий успех зависит от вклада каждого.
</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2400" y="1358806"/>
            <a:ext cx="8456700" cy="3304589"/>
          </a:xfrm>
          <a:prstGeom prst="rect">
            <a:avLst/>
          </a:prstGeom>
        </p:spPr>
      </p:pic>
      <p:sp>
        <p:nvSpPr>
          <p:cNvPr id="4" name="Text 0"/>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FFFFFF"/>
                </a:solidFill>
                <a:latin typeface="Arial" pitchFamily="34" charset="0"/>
                <a:ea typeface="Arial" pitchFamily="34" charset="-122"/>
                <a:cs typeface="Arial" pitchFamily="34" charset="-120"/>
              </a:rPr>
              <a:t>15</a:t>
            </a:r>
            <a:endParaRPr lang="en-US" sz="900" dirty="0"/>
          </a:p>
        </p:txBody>
      </p:sp>
      <p:sp>
        <p:nvSpPr>
          <p:cNvPr id="5" name="Text 1"/>
          <p:cNvSpPr txBox="1"/>
          <p:nvPr/>
        </p:nvSpPr>
        <p:spPr>
          <a:xfrm>
            <a:off x="362400" y="326250"/>
            <a:ext cx="8456700" cy="552600"/>
          </a:xfrm>
          <a:prstGeom prst="rect">
            <a:avLst/>
          </a:prstGeom>
          <a:noFill/>
          <a:ln/>
        </p:spPr>
        <p:txBody>
          <a:bodyPr wrap="square" lIns="0" tIns="0" rIns="0" bIns="0" rtlCol="0" anchor="t"/>
          <a:lstStyle/>
          <a:p>
            <a:pPr algn="l" indent="0" marL="0">
              <a:lnSpc>
                <a:spcPct val="90000"/>
              </a:lnSpc>
              <a:buNone/>
            </a:pPr>
            <a:r>
              <a:rPr lang="en-US" sz="3200" dirty="0">
                <a:solidFill>
                  <a:srgbClr val="5F92C9"/>
                </a:solidFill>
                <a:latin typeface="Arial" pitchFamily="34" charset="0"/>
                <a:ea typeface="Arial" pitchFamily="34" charset="-122"/>
                <a:cs typeface="Arial" pitchFamily="34" charset="-120"/>
              </a:rPr>
              <a:t>Шаблон класса: Мечта–Причина–Шаг
</a:t>
            </a:r>
            <a:endParaRPr lang="en-US" sz="3200" dirty="0"/>
          </a:p>
        </p:txBody>
      </p:sp>
      <p:sp>
        <p:nvSpPr>
          <p:cNvPr id="6" name="Text 2"/>
          <p:cNvSpPr txBox="1"/>
          <p:nvPr/>
        </p:nvSpPr>
        <p:spPr>
          <a:xfrm>
            <a:off x="362400" y="910075"/>
            <a:ext cx="8456700" cy="345900"/>
          </a:xfrm>
          <a:prstGeom prst="rect">
            <a:avLst/>
          </a:prstGeom>
          <a:noFill/>
          <a:ln/>
        </p:spPr>
        <p:txBody>
          <a:bodyPr wrap="square" lIns="0" tIns="0" rIns="0" bIns="0" rtlCol="0" anchor="t"/>
          <a:lstStyle/>
          <a:p>
            <a:pPr algn="l" indent="0" marL="0">
              <a:lnSpc>
                <a:spcPct val="115000"/>
              </a:lnSpc>
              <a:buNone/>
            </a:pPr>
            <a:r>
              <a:rPr lang="en-US" sz="1200" dirty="0">
                <a:solidFill>
                  <a:srgbClr val="5384B8"/>
                </a:solidFill>
                <a:latin typeface="Arial" pitchFamily="34" charset="0"/>
                <a:ea typeface="Arial" pitchFamily="34" charset="-122"/>
                <a:cs typeface="Arial" pitchFamily="34" charset="-120"/>
              </a:rPr>
              <a:t>Последовательность помогает перейти от желания к действию и сделать план выполнимым
</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2400" y="326250"/>
            <a:ext cx="8451300" cy="959700"/>
          </a:xfrm>
          <a:prstGeom prst="rect">
            <a:avLst/>
          </a:prstGeom>
          <a:noFill/>
          <a:ln/>
        </p:spPr>
        <p:txBody>
          <a:bodyPr wrap="square" lIns="0" tIns="0" rIns="0" bIns="0" rtlCol="0" anchor="t"/>
          <a:lstStyle/>
          <a:p>
            <a:pPr algn="l" indent="0" marL="0">
              <a:lnSpc>
                <a:spcPct val="90000"/>
              </a:lnSpc>
              <a:buNone/>
            </a:pPr>
            <a:r>
              <a:rPr lang="en-US" sz="3200" dirty="0">
                <a:solidFill>
                  <a:srgbClr val="5F92C9"/>
                </a:solidFill>
                <a:latin typeface="Arial" pitchFamily="34" charset="0"/>
                <a:ea typeface="Arial" pitchFamily="34" charset="-122"/>
                <a:cs typeface="Arial" pitchFamily="34" charset="-120"/>
              </a:rPr>
              <a:t>Реалистичность без отказа от мечты
</a:t>
            </a:r>
            <a:endParaRPr lang="en-US" sz="3200" dirty="0"/>
          </a:p>
        </p:txBody>
      </p:sp>
      <p:sp>
        <p:nvSpPr>
          <p:cNvPr id="8" name="Text 1"/>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16</a:t>
            </a:r>
            <a:endParaRPr lang="en-US" sz="900" dirty="0"/>
          </a:p>
        </p:txBody>
      </p:sp>
      <p:sp>
        <p:nvSpPr>
          <p:cNvPr id="9" name="Text 2"/>
          <p:cNvSpPr txBox="1"/>
          <p:nvPr/>
        </p:nvSpPr>
        <p:spPr>
          <a:xfrm>
            <a:off x="383550" y="2735775"/>
            <a:ext cx="2588100" cy="1771500"/>
          </a:xfrm>
          <a:prstGeom prst="rect">
            <a:avLst/>
          </a:prstGeom>
          <a:noFill/>
          <a:ln/>
        </p:spPr>
        <p:txBody>
          <a:bodyPr wrap="square" lIns="0" tIns="0" rIns="0" bIns="0" rtlCol="0" anchor="t"/>
          <a:lstStyle/>
          <a:p>
            <a:pPr algn="l" indent="0" marL="0">
              <a:lnSpc>
                <a:spcPct val="115000"/>
              </a:lnSpc>
              <a:buNone/>
            </a:pPr>
            <a:r>
              <a:rPr lang="en-US" sz="1300" dirty="0">
                <a:solidFill>
                  <a:srgbClr val="5384B8"/>
                </a:solidFill>
                <a:latin typeface="Arial" pitchFamily="34" charset="0"/>
                <a:ea typeface="Arial" pitchFamily="34" charset="-122"/>
                <a:cs typeface="Arial" pitchFamily="34" charset="-120"/>
              </a:rPr>
              <a:t>1. Определяю ограничение
</a:t>
            </a:r>
            <a:pPr algn="l" indent="0" marL="0">
              <a:lnSpc>
                <a:spcPct val="115000"/>
              </a:lnSpc>
              <a:buNone/>
            </a:pPr>
            <a:r>
              <a:rPr lang="en-US" sz="1300" dirty="0">
                <a:solidFill>
                  <a:srgbClr val="5384B8"/>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5384B8"/>
                </a:solidFill>
                <a:latin typeface="Arial" pitchFamily="34" charset="0"/>
                <a:ea typeface="Arial" pitchFamily="34" charset="-122"/>
                <a:cs typeface="Arial" pitchFamily="34" charset="-120"/>
              </a:rPr>
              <a:t>Сначала ученик называет мечту и честно замечает, что именно сейчас мешает двигаться быстрее: время, учебная нагрузка, опыт или личные обстоятельства.
</a:t>
            </a:r>
            <a:endParaRPr lang="en-US" sz="1300" dirty="0"/>
          </a:p>
        </p:txBody>
      </p:sp>
      <p:sp>
        <p:nvSpPr>
          <p:cNvPr id="10" name="Text 3"/>
          <p:cNvSpPr txBox="1"/>
          <p:nvPr/>
        </p:nvSpPr>
        <p:spPr>
          <a:xfrm>
            <a:off x="3155325" y="2735775"/>
            <a:ext cx="2588100" cy="1771500"/>
          </a:xfrm>
          <a:prstGeom prst="rect">
            <a:avLst/>
          </a:prstGeom>
          <a:noFill/>
          <a:ln/>
        </p:spPr>
        <p:txBody>
          <a:bodyPr wrap="square" lIns="0" tIns="0" rIns="0" bIns="0" rtlCol="0" anchor="t"/>
          <a:lstStyle/>
          <a:p>
            <a:pPr algn="l" indent="0" marL="0">
              <a:lnSpc>
                <a:spcPct val="115000"/>
              </a:lnSpc>
              <a:buNone/>
            </a:pPr>
            <a:r>
              <a:rPr lang="en-US" sz="1300" dirty="0">
                <a:solidFill>
                  <a:srgbClr val="5384B8"/>
                </a:solidFill>
                <a:latin typeface="Arial" pitchFamily="34" charset="0"/>
                <a:ea typeface="Arial" pitchFamily="34" charset="-122"/>
                <a:cs typeface="Arial" pitchFamily="34" charset="-120"/>
              </a:rPr>
              <a:t>2. Выбираю маршрут
</a:t>
            </a:r>
            <a:pPr algn="l" indent="0" marL="0">
              <a:lnSpc>
                <a:spcPct val="115000"/>
              </a:lnSpc>
              <a:buNone/>
            </a:pPr>
            <a:r>
              <a:rPr lang="en-US" sz="1300" dirty="0">
                <a:solidFill>
                  <a:srgbClr val="5384B8"/>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5384B8"/>
                </a:solidFill>
                <a:latin typeface="Arial" pitchFamily="34" charset="0"/>
                <a:ea typeface="Arial" pitchFamily="34" charset="-122"/>
                <a:cs typeface="Arial" pitchFamily="34" charset="-120"/>
              </a:rPr>
              <a:t>Затем выбирается реалистичный путь: маленькая цель, новый способ работы или помощь взрослого. Такой выбор не уменьшает мечту, а делает её достижимой.
</a:t>
            </a:r>
            <a:endParaRPr lang="en-US" sz="1300" dirty="0"/>
          </a:p>
        </p:txBody>
      </p:sp>
      <p:sp>
        <p:nvSpPr>
          <p:cNvPr id="11" name="Text 4"/>
          <p:cNvSpPr txBox="1"/>
          <p:nvPr/>
        </p:nvSpPr>
        <p:spPr>
          <a:xfrm>
            <a:off x="5927100" y="2735775"/>
            <a:ext cx="2588100" cy="1771500"/>
          </a:xfrm>
          <a:prstGeom prst="rect">
            <a:avLst/>
          </a:prstGeom>
          <a:noFill/>
          <a:ln/>
        </p:spPr>
        <p:txBody>
          <a:bodyPr wrap="square" lIns="0" tIns="0" rIns="0" bIns="0" rtlCol="0" anchor="t"/>
          <a:lstStyle/>
          <a:p>
            <a:pPr algn="l" indent="0" marL="0">
              <a:lnSpc>
                <a:spcPct val="115000"/>
              </a:lnSpc>
              <a:buNone/>
            </a:pPr>
            <a:r>
              <a:rPr lang="en-US" sz="1300" dirty="0">
                <a:solidFill>
                  <a:srgbClr val="5384B8"/>
                </a:solidFill>
                <a:latin typeface="Arial" pitchFamily="34" charset="0"/>
                <a:ea typeface="Arial" pitchFamily="34" charset="-122"/>
                <a:cs typeface="Arial" pitchFamily="34" charset="-120"/>
              </a:rPr>
              <a:t>3. Корректирую и продолжаю
</a:t>
            </a:r>
            <a:pPr algn="l" indent="0" marL="0">
              <a:lnSpc>
                <a:spcPct val="115000"/>
              </a:lnSpc>
              <a:buNone/>
            </a:pPr>
            <a:r>
              <a:rPr lang="en-US" sz="1300" dirty="0">
                <a:solidFill>
                  <a:srgbClr val="5384B8"/>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5384B8"/>
                </a:solidFill>
                <a:latin typeface="Arial" pitchFamily="34" charset="0"/>
                <a:ea typeface="Arial" pitchFamily="34" charset="-122"/>
                <a:cs typeface="Arial" pitchFamily="34" charset="-120"/>
              </a:rPr>
              <a:t>После этого важно проверять результат и менять план, если нужно. Даже небольшой успех показывает прогресс и помогает двигаться дальше без разочарования.
</a:t>
            </a:r>
            <a:endParaRPr lang="en-US" sz="13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769200" y="1295175"/>
            <a:ext cx="387900" cy="3448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992869" y="1273625"/>
            <a:ext cx="339413" cy="3879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793444" y="3265225"/>
            <a:ext cx="339413" cy="3879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4968625" y="3304015"/>
            <a:ext cx="387900" cy="310320"/>
          </a:xfrm>
          <a:prstGeom prst="rect">
            <a:avLst/>
          </a:prstGeom>
        </p:spPr>
      </p:pic>
      <p:sp>
        <p:nvSpPr>
          <p:cNvPr id="11" name="Text 0"/>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17</a:t>
            </a:r>
            <a:endParaRPr lang="en-US" sz="900" dirty="0"/>
          </a:p>
        </p:txBody>
      </p:sp>
      <p:sp>
        <p:nvSpPr>
          <p:cNvPr id="12" name="Text 1"/>
          <p:cNvSpPr txBox="1"/>
          <p:nvPr/>
        </p:nvSpPr>
        <p:spPr>
          <a:xfrm>
            <a:off x="769200" y="1845875"/>
            <a:ext cx="3417300" cy="811500"/>
          </a:xfrm>
          <a:prstGeom prst="rect">
            <a:avLst/>
          </a:prstGeom>
          <a:noFill/>
          <a:ln/>
        </p:spPr>
        <p:txBody>
          <a:bodyPr wrap="square" lIns="0" tIns="0" rIns="0" bIns="0" rtlCol="0" anchor="t"/>
          <a:lstStyle/>
          <a:p>
            <a:pPr algn="l" indent="0" marL="0">
              <a:lnSpc>
                <a:spcPct val="115000"/>
              </a:lnSpc>
              <a:buNone/>
            </a:pPr>
            <a:r>
              <a:rPr lang="en-US" sz="1100" dirty="0">
                <a:solidFill>
                  <a:srgbClr val="5F92C9"/>
                </a:solidFill>
                <a:latin typeface="Arial" pitchFamily="34" charset="0"/>
                <a:ea typeface="Arial" pitchFamily="34" charset="-122"/>
                <a:cs typeface="Arial" pitchFamily="34" charset="-120"/>
              </a:rPr>
              <a:t>Назови мечту, которая уже кажется тебе важной, даже если она пока очень общая. Это помогает понять, с чего начинается твой личный путь.
</a:t>
            </a:r>
            <a:endParaRPr lang="en-US" sz="1100" dirty="0"/>
          </a:p>
        </p:txBody>
      </p:sp>
      <p:sp>
        <p:nvSpPr>
          <p:cNvPr id="13" name="Text 2"/>
          <p:cNvSpPr txBox="1"/>
          <p:nvPr/>
        </p:nvSpPr>
        <p:spPr>
          <a:xfrm>
            <a:off x="1258350" y="1204325"/>
            <a:ext cx="3028800" cy="526500"/>
          </a:xfrm>
          <a:prstGeom prst="rect">
            <a:avLst/>
          </a:prstGeom>
          <a:noFill/>
          <a:ln/>
        </p:spPr>
        <p:txBody>
          <a:bodyPr wrap="square" lIns="0" tIns="0" rIns="0" bIns="0" rtlCol="0" anchor="ctr"/>
          <a:lstStyle/>
          <a:p>
            <a:pPr algn="l" indent="0" marL="0">
              <a:lnSpc>
                <a:spcPct val="100000"/>
              </a:lnSpc>
              <a:buNone/>
            </a:pPr>
            <a:r>
              <a:rPr lang="en-US" sz="1400" dirty="0">
                <a:solidFill>
                  <a:srgbClr val="5F92C9"/>
                </a:solidFill>
                <a:latin typeface="Arial" pitchFamily="34" charset="0"/>
                <a:ea typeface="Arial" pitchFamily="34" charset="-122"/>
                <a:cs typeface="Arial" pitchFamily="34" charset="-120"/>
              </a:rPr>
              <a:t>Моя мечта
</a:t>
            </a:r>
            <a:endParaRPr lang="en-US" sz="1400" dirty="0"/>
          </a:p>
        </p:txBody>
      </p:sp>
      <p:sp>
        <p:nvSpPr>
          <p:cNvPr id="14" name="Text 3"/>
          <p:cNvSpPr txBox="1"/>
          <p:nvPr/>
        </p:nvSpPr>
        <p:spPr>
          <a:xfrm>
            <a:off x="4968625" y="1845875"/>
            <a:ext cx="3417300" cy="811500"/>
          </a:xfrm>
          <a:prstGeom prst="rect">
            <a:avLst/>
          </a:prstGeom>
          <a:noFill/>
          <a:ln/>
        </p:spPr>
        <p:txBody>
          <a:bodyPr wrap="square" lIns="0" tIns="0" rIns="0" bIns="0" rtlCol="0" anchor="t"/>
          <a:lstStyle/>
          <a:p>
            <a:pPr algn="l" indent="0" marL="0">
              <a:lnSpc>
                <a:spcPct val="115000"/>
              </a:lnSpc>
              <a:buNone/>
            </a:pPr>
            <a:r>
              <a:rPr lang="en-US" sz="1100" dirty="0">
                <a:solidFill>
                  <a:srgbClr val="5F92C9"/>
                </a:solidFill>
                <a:latin typeface="Arial" pitchFamily="34" charset="0"/>
                <a:ea typeface="Arial" pitchFamily="34" charset="-122"/>
                <a:cs typeface="Arial" pitchFamily="34" charset="-120"/>
              </a:rPr>
              <a:t>Подумай, какой предмет сильнее всего помогает двигаться к цели: слова, числа, творчество, здоровье или работа в команде. Иногда один урок открывает следующий шаг.
</a:t>
            </a:r>
            <a:endParaRPr lang="en-US" sz="1100" dirty="0"/>
          </a:p>
        </p:txBody>
      </p:sp>
      <p:sp>
        <p:nvSpPr>
          <p:cNvPr id="15" name="Text 4"/>
          <p:cNvSpPr txBox="1"/>
          <p:nvPr/>
        </p:nvSpPr>
        <p:spPr>
          <a:xfrm>
            <a:off x="5457800" y="1204325"/>
            <a:ext cx="3028800" cy="526500"/>
          </a:xfrm>
          <a:prstGeom prst="rect">
            <a:avLst/>
          </a:prstGeom>
          <a:noFill/>
          <a:ln/>
        </p:spPr>
        <p:txBody>
          <a:bodyPr wrap="square" lIns="0" tIns="0" rIns="0" bIns="0" rtlCol="0" anchor="ctr"/>
          <a:lstStyle/>
          <a:p>
            <a:pPr algn="l" indent="0" marL="0">
              <a:lnSpc>
                <a:spcPct val="100000"/>
              </a:lnSpc>
              <a:buNone/>
            </a:pPr>
            <a:r>
              <a:rPr lang="en-US" sz="1400" dirty="0">
                <a:solidFill>
                  <a:srgbClr val="5F92C9"/>
                </a:solidFill>
                <a:latin typeface="Arial" pitchFamily="34" charset="0"/>
                <a:ea typeface="Arial" pitchFamily="34" charset="-122"/>
                <a:cs typeface="Arial" pitchFamily="34" charset="-120"/>
              </a:rPr>
              <a:t>Полезный предмет
</a:t>
            </a:r>
            <a:endParaRPr lang="en-US" sz="1400" dirty="0"/>
          </a:p>
        </p:txBody>
      </p:sp>
      <p:sp>
        <p:nvSpPr>
          <p:cNvPr id="16" name="Text 5"/>
          <p:cNvSpPr txBox="1"/>
          <p:nvPr/>
        </p:nvSpPr>
        <p:spPr>
          <a:xfrm>
            <a:off x="769200" y="3837475"/>
            <a:ext cx="3417300" cy="828000"/>
          </a:xfrm>
          <a:prstGeom prst="rect">
            <a:avLst/>
          </a:prstGeom>
          <a:noFill/>
          <a:ln/>
        </p:spPr>
        <p:txBody>
          <a:bodyPr wrap="square" lIns="0" tIns="0" rIns="0" bIns="0" rtlCol="0" anchor="t"/>
          <a:lstStyle/>
          <a:p>
            <a:pPr algn="l" indent="0" marL="0">
              <a:lnSpc>
                <a:spcPct val="115000"/>
              </a:lnSpc>
              <a:buNone/>
            </a:pPr>
            <a:r>
              <a:rPr lang="en-US" sz="1100" dirty="0">
                <a:solidFill>
                  <a:srgbClr val="5F92C9"/>
                </a:solidFill>
                <a:latin typeface="Arial" pitchFamily="34" charset="0"/>
                <a:ea typeface="Arial" pitchFamily="34" charset="-122"/>
                <a:cs typeface="Arial" pitchFamily="34" charset="-120"/>
              </a:rPr>
              <a:t>Выбери один маленький шаг на ближайшую неделю: прочитать, потренироваться, спросить, нарисовать или посчитать. Небольшое действие легче начать и легче проверить.
</a:t>
            </a:r>
            <a:endParaRPr lang="en-US" sz="1100" dirty="0"/>
          </a:p>
        </p:txBody>
      </p:sp>
      <p:sp>
        <p:nvSpPr>
          <p:cNvPr id="17" name="Text 6"/>
          <p:cNvSpPr txBox="1"/>
          <p:nvPr/>
        </p:nvSpPr>
        <p:spPr>
          <a:xfrm>
            <a:off x="1258375" y="3195925"/>
            <a:ext cx="3028800" cy="526500"/>
          </a:xfrm>
          <a:prstGeom prst="rect">
            <a:avLst/>
          </a:prstGeom>
          <a:noFill/>
          <a:ln/>
        </p:spPr>
        <p:txBody>
          <a:bodyPr wrap="square" lIns="0" tIns="0" rIns="0" bIns="0" rtlCol="0" anchor="ctr"/>
          <a:lstStyle/>
          <a:p>
            <a:pPr algn="l" indent="0" marL="0">
              <a:lnSpc>
                <a:spcPct val="100000"/>
              </a:lnSpc>
              <a:buNone/>
            </a:pPr>
            <a:r>
              <a:rPr lang="en-US" sz="1400" dirty="0">
                <a:solidFill>
                  <a:srgbClr val="5F92C9"/>
                </a:solidFill>
                <a:latin typeface="Arial" pitchFamily="34" charset="0"/>
                <a:ea typeface="Arial" pitchFamily="34" charset="-122"/>
                <a:cs typeface="Arial" pitchFamily="34" charset="-120"/>
              </a:rPr>
              <a:t>Шаг на неделю
</a:t>
            </a:r>
            <a:endParaRPr lang="en-US" sz="1400" dirty="0"/>
          </a:p>
        </p:txBody>
      </p:sp>
      <p:sp>
        <p:nvSpPr>
          <p:cNvPr id="18" name="Text 7"/>
          <p:cNvSpPr txBox="1"/>
          <p:nvPr/>
        </p:nvSpPr>
        <p:spPr>
          <a:xfrm>
            <a:off x="4968625" y="3837475"/>
            <a:ext cx="3417300" cy="828000"/>
          </a:xfrm>
          <a:prstGeom prst="rect">
            <a:avLst/>
          </a:prstGeom>
          <a:noFill/>
          <a:ln/>
        </p:spPr>
        <p:txBody>
          <a:bodyPr wrap="square" lIns="0" tIns="0" rIns="0" bIns="0" rtlCol="0" anchor="t"/>
          <a:lstStyle/>
          <a:p>
            <a:pPr algn="l" indent="0" marL="0">
              <a:lnSpc>
                <a:spcPct val="115000"/>
              </a:lnSpc>
              <a:buNone/>
            </a:pPr>
            <a:r>
              <a:rPr lang="en-US" sz="1100" dirty="0">
                <a:solidFill>
                  <a:srgbClr val="5F92C9"/>
                </a:solidFill>
                <a:latin typeface="Arial" pitchFamily="34" charset="0"/>
                <a:ea typeface="Arial" pitchFamily="34" charset="-122"/>
                <a:cs typeface="Arial" pitchFamily="34" charset="-120"/>
              </a:rPr>
              <a:t>Определи, кто или что может поддержать тебя: учитель, семья, друг, расписание или напоминание. Поддержка помогает не останавливаться, когда мотивация снижается.
</a:t>
            </a:r>
            <a:endParaRPr lang="en-US" sz="1100" dirty="0"/>
          </a:p>
        </p:txBody>
      </p:sp>
      <p:sp>
        <p:nvSpPr>
          <p:cNvPr id="19" name="Text 8"/>
          <p:cNvSpPr txBox="1"/>
          <p:nvPr/>
        </p:nvSpPr>
        <p:spPr>
          <a:xfrm>
            <a:off x="5457800" y="3195925"/>
            <a:ext cx="3028800" cy="526500"/>
          </a:xfrm>
          <a:prstGeom prst="rect">
            <a:avLst/>
          </a:prstGeom>
          <a:noFill/>
          <a:ln/>
        </p:spPr>
        <p:txBody>
          <a:bodyPr wrap="square" lIns="0" tIns="0" rIns="0" bIns="0" rtlCol="0" anchor="ctr"/>
          <a:lstStyle/>
          <a:p>
            <a:pPr algn="l" indent="0" marL="0">
              <a:lnSpc>
                <a:spcPct val="100000"/>
              </a:lnSpc>
              <a:buNone/>
            </a:pPr>
            <a:r>
              <a:rPr lang="en-US" sz="1400" dirty="0">
                <a:solidFill>
                  <a:srgbClr val="5F92C9"/>
                </a:solidFill>
                <a:latin typeface="Arial" pitchFamily="34" charset="0"/>
                <a:ea typeface="Arial" pitchFamily="34" charset="-122"/>
                <a:cs typeface="Arial" pitchFamily="34" charset="-120"/>
              </a:rPr>
              <a:t>Кто поможет
</a:t>
            </a:r>
            <a:endParaRPr lang="en-US" sz="1400" dirty="0"/>
          </a:p>
        </p:txBody>
      </p:sp>
      <p:sp>
        <p:nvSpPr>
          <p:cNvPr id="20" name="Text 9"/>
          <p:cNvSpPr txBox="1"/>
          <p:nvPr/>
        </p:nvSpPr>
        <p:spPr>
          <a:xfrm>
            <a:off x="362400" y="326250"/>
            <a:ext cx="8451300" cy="526500"/>
          </a:xfrm>
          <a:prstGeom prst="rect">
            <a:avLst/>
          </a:prstGeom>
          <a:noFill/>
          <a:ln/>
        </p:spPr>
        <p:txBody>
          <a:bodyPr wrap="square" lIns="0" tIns="0" rIns="0" bIns="0" rtlCol="0" anchor="t"/>
          <a:lstStyle/>
          <a:p>
            <a:pPr algn="l" indent="0" marL="0">
              <a:lnSpc>
                <a:spcPct val="90000"/>
              </a:lnSpc>
              <a:buNone/>
            </a:pPr>
            <a:r>
              <a:rPr lang="en-US" sz="3200" dirty="0">
                <a:solidFill>
                  <a:srgbClr val="5384B8"/>
                </a:solidFill>
                <a:latin typeface="Arial" pitchFamily="34" charset="0"/>
                <a:ea typeface="Arial" pitchFamily="34" charset="-122"/>
                <a:cs typeface="Arial" pitchFamily="34" charset="-120"/>
              </a:rPr>
              <a:t>Парное задание: обсудим свой путь
</a:t>
            </a:r>
            <a:endParaRPr lang="en-US" sz="3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82775" y="1103609"/>
            <a:ext cx="8512800" cy="2460731"/>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63700" y="326250"/>
            <a:ext cx="7513500" cy="512400"/>
          </a:xfrm>
          <a:prstGeom prst="rect">
            <a:avLst/>
          </a:prstGeom>
          <a:noFill/>
          <a:ln/>
        </p:spPr>
        <p:txBody>
          <a:bodyPr wrap="square" lIns="0" tIns="0" rIns="0" bIns="0" rtlCol="0" anchor="t"/>
          <a:lstStyle/>
          <a:p>
            <a:pPr algn="l" indent="0" marL="0">
              <a:lnSpc>
                <a:spcPct val="90000"/>
              </a:lnSpc>
              <a:buNone/>
            </a:pPr>
            <a:r>
              <a:rPr lang="en-US" sz="3200" dirty="0">
                <a:solidFill>
                  <a:srgbClr val="5F92C9"/>
                </a:solidFill>
                <a:latin typeface="Arial" pitchFamily="34" charset="0"/>
                <a:ea typeface="Arial" pitchFamily="34" charset="-122"/>
                <a:cs typeface="Arial" pitchFamily="34" charset="-120"/>
              </a:rPr>
              <a:t>Финальная рефлексия
</a:t>
            </a:r>
            <a:endParaRPr lang="en-US" sz="3200" dirty="0"/>
          </a:p>
        </p:txBody>
      </p:sp>
      <p:sp>
        <p:nvSpPr>
          <p:cNvPr id="10" name="Text 1"/>
          <p:cNvSpPr txBox="1"/>
          <p:nvPr/>
        </p:nvSpPr>
        <p:spPr>
          <a:xfrm>
            <a:off x="8408025" y="4718050"/>
            <a:ext cx="589200" cy="2934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18</a:t>
            </a:r>
            <a:endParaRPr lang="en-US" sz="900" dirty="0"/>
          </a:p>
        </p:txBody>
      </p:sp>
      <p:sp>
        <p:nvSpPr>
          <p:cNvPr id="11" name="Text 2"/>
          <p:cNvSpPr txBox="1"/>
          <p:nvPr/>
        </p:nvSpPr>
        <p:spPr>
          <a:xfrm>
            <a:off x="734535" y="3755703"/>
            <a:ext cx="1832100" cy="8268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Мечта становится сильнее, когда она связана с тем, что для тебя действительно важно. Ценности помогают отличить случайное желание от цели, которая стоит усилий и времени.
</a:t>
            </a:r>
            <a:endParaRPr lang="en-US" sz="900" dirty="0"/>
          </a:p>
        </p:txBody>
      </p:sp>
      <p:sp>
        <p:nvSpPr>
          <p:cNvPr id="12" name="Text 3"/>
          <p:cNvSpPr txBox="1"/>
          <p:nvPr/>
        </p:nvSpPr>
        <p:spPr>
          <a:xfrm>
            <a:off x="734535" y="3391828"/>
            <a:ext cx="1832100" cy="3405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Ценности ведут вперёд
</a:t>
            </a:r>
            <a:endParaRPr lang="en-US" sz="1100" dirty="0"/>
          </a:p>
        </p:txBody>
      </p:sp>
      <p:sp>
        <p:nvSpPr>
          <p:cNvPr id="13" name="Text 4"/>
          <p:cNvSpPr txBox="1"/>
          <p:nvPr/>
        </p:nvSpPr>
        <p:spPr>
          <a:xfrm>
            <a:off x="6720235" y="3755703"/>
            <a:ext cx="1832100" cy="8268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Поддержка семьи, друзей и школы помогает продолжать движение, даже если план меняется. Ошибки не закрывают путь, а дают новую информацию для следующего шага.
</a:t>
            </a:r>
            <a:endParaRPr lang="en-US" sz="900" dirty="0"/>
          </a:p>
        </p:txBody>
      </p:sp>
      <p:sp>
        <p:nvSpPr>
          <p:cNvPr id="14" name="Text 5"/>
          <p:cNvSpPr txBox="1"/>
          <p:nvPr/>
        </p:nvSpPr>
        <p:spPr>
          <a:xfrm>
            <a:off x="6720235" y="3391828"/>
            <a:ext cx="1832100" cy="3405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Поддержка и гибкость
</a:t>
            </a:r>
            <a:endParaRPr lang="en-US" sz="1100" dirty="0"/>
          </a:p>
        </p:txBody>
      </p:sp>
      <p:sp>
        <p:nvSpPr>
          <p:cNvPr id="15" name="Text 6"/>
          <p:cNvSpPr txBox="1"/>
          <p:nvPr/>
        </p:nvSpPr>
        <p:spPr>
          <a:xfrm>
            <a:off x="2729769" y="3755703"/>
            <a:ext cx="1832100" cy="8268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Каждый предмет добавляет свой инструмент: слова, числа, образы, опыт или навыки общения. Вместе они делают путь к будущему более точным и понятным.
</a:t>
            </a:r>
            <a:endParaRPr lang="en-US" sz="900" dirty="0"/>
          </a:p>
        </p:txBody>
      </p:sp>
      <p:sp>
        <p:nvSpPr>
          <p:cNvPr id="16" name="Text 7"/>
          <p:cNvSpPr txBox="1"/>
          <p:nvPr/>
        </p:nvSpPr>
        <p:spPr>
          <a:xfrm>
            <a:off x="2729769" y="3391828"/>
            <a:ext cx="1832100" cy="3405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Инструменты из уроков
</a:t>
            </a:r>
            <a:endParaRPr lang="en-US" sz="1100" dirty="0"/>
          </a:p>
        </p:txBody>
      </p:sp>
      <p:sp>
        <p:nvSpPr>
          <p:cNvPr id="17" name="Text 8"/>
          <p:cNvSpPr txBox="1"/>
          <p:nvPr/>
        </p:nvSpPr>
        <p:spPr>
          <a:xfrm>
            <a:off x="4725002" y="3755703"/>
            <a:ext cx="1832100" cy="8268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Эмоции на этом пути естественны. Радость, волнение и сомнение не мешают, а показывают, что цель для тебя важна, и помогают внимательнее относиться к своим шагам.
</a:t>
            </a:r>
            <a:endParaRPr lang="en-US" sz="900" dirty="0"/>
          </a:p>
        </p:txBody>
      </p:sp>
      <p:sp>
        <p:nvSpPr>
          <p:cNvPr id="18" name="Text 9"/>
          <p:cNvSpPr txBox="1"/>
          <p:nvPr/>
        </p:nvSpPr>
        <p:spPr>
          <a:xfrm>
            <a:off x="4725002" y="3391828"/>
            <a:ext cx="1832100" cy="3405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Эмоции как ориентир
</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65625" y="886651"/>
            <a:ext cx="4431600" cy="3994499"/>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70225" y="326250"/>
            <a:ext cx="8274000" cy="560100"/>
          </a:xfrm>
          <a:prstGeom prst="rect">
            <a:avLst/>
          </a:prstGeom>
          <a:noFill/>
          <a:ln/>
        </p:spPr>
        <p:txBody>
          <a:bodyPr wrap="square" lIns="0" tIns="0" rIns="0" bIns="0" rtlCol="0" anchor="t"/>
          <a:lstStyle/>
          <a:p>
            <a:pPr algn="l" indent="0" marL="0">
              <a:lnSpc>
                <a:spcPct val="90000"/>
              </a:lnSpc>
              <a:buNone/>
            </a:pPr>
            <a:r>
              <a:rPr lang="en-US" sz="3200" dirty="0">
                <a:solidFill>
                  <a:srgbClr val="FFFFFF"/>
                </a:solidFill>
                <a:latin typeface="Arial" pitchFamily="34" charset="0"/>
                <a:ea typeface="Arial" pitchFamily="34" charset="-122"/>
                <a:cs typeface="Arial" pitchFamily="34" charset="-120"/>
              </a:rPr>
              <a:t>Итог: мечта как путь
</a:t>
            </a:r>
            <a:endParaRPr lang="en-US" sz="3200" dirty="0"/>
          </a:p>
        </p:txBody>
      </p:sp>
      <p:sp>
        <p:nvSpPr>
          <p:cNvPr id="10" name="Text 1"/>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FFFFFF"/>
                </a:solidFill>
                <a:latin typeface="Arial" pitchFamily="34" charset="0"/>
                <a:ea typeface="Arial" pitchFamily="34" charset="-122"/>
                <a:cs typeface="Arial" pitchFamily="34" charset="-120"/>
              </a:rPr>
              <a:t>19</a:t>
            </a:r>
            <a:endParaRPr lang="en-US" sz="900" dirty="0"/>
          </a:p>
        </p:txBody>
      </p:sp>
      <p:sp>
        <p:nvSpPr>
          <p:cNvPr id="11" name="Text 2"/>
          <p:cNvSpPr txBox="1"/>
          <p:nvPr/>
        </p:nvSpPr>
        <p:spPr>
          <a:xfrm>
            <a:off x="601550" y="1415225"/>
            <a:ext cx="1735200" cy="345900"/>
          </a:xfrm>
          <a:prstGeom prst="rect">
            <a:avLst/>
          </a:prstGeom>
          <a:noFill/>
          <a:ln/>
        </p:spPr>
        <p:txBody>
          <a:bodyPr wrap="square" lIns="0" tIns="0" rIns="0" bIns="0" rtlCol="0" anchor="t"/>
          <a:lstStyle/>
          <a:p>
            <a:pPr algn="l" indent="0" marL="0">
              <a:lnSpc>
                <a:spcPct val="100000"/>
              </a:lnSpc>
              <a:buNone/>
            </a:pPr>
            <a:r>
              <a:rPr lang="en-US" sz="1000" dirty="0">
                <a:solidFill>
                  <a:srgbClr val="5384B8"/>
                </a:solidFill>
                <a:latin typeface="Arial" pitchFamily="34" charset="0"/>
                <a:ea typeface="Arial" pitchFamily="34" charset="-122"/>
                <a:cs typeface="Arial" pitchFamily="34" charset="-120"/>
              </a:rPr>
              <a:t>1. От желания к смыслу
</a:t>
            </a:r>
            <a:endParaRPr lang="en-US" sz="1000" dirty="0"/>
          </a:p>
        </p:txBody>
      </p:sp>
      <p:sp>
        <p:nvSpPr>
          <p:cNvPr id="12" name="Text 3"/>
          <p:cNvSpPr txBox="1"/>
          <p:nvPr/>
        </p:nvSpPr>
        <p:spPr>
          <a:xfrm>
            <a:off x="601550" y="1790850"/>
            <a:ext cx="1735200" cy="8598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Сначала мы понимаем, что hopes and dreams связаны не только с желаниями, но и с тем, что для нас важно. В PHSEa это помогает говорить о будущем спокойно и осмысленно.
</a:t>
            </a:r>
            <a:endParaRPr lang="en-US" sz="900" dirty="0"/>
          </a:p>
        </p:txBody>
      </p:sp>
      <p:sp>
        <p:nvSpPr>
          <p:cNvPr id="13" name="Text 4"/>
          <p:cNvSpPr txBox="1"/>
          <p:nvPr/>
        </p:nvSpPr>
        <p:spPr>
          <a:xfrm>
            <a:off x="601550" y="3439050"/>
            <a:ext cx="1735200" cy="345900"/>
          </a:xfrm>
          <a:prstGeom prst="rect">
            <a:avLst/>
          </a:prstGeom>
          <a:noFill/>
          <a:ln/>
        </p:spPr>
        <p:txBody>
          <a:bodyPr wrap="square" lIns="0" tIns="0" rIns="0" bIns="0" rtlCol="0" anchor="t"/>
          <a:lstStyle/>
          <a:p>
            <a:pPr algn="l" indent="0" marL="0">
              <a:lnSpc>
                <a:spcPct val="100000"/>
              </a:lnSpc>
              <a:buNone/>
            </a:pPr>
            <a:r>
              <a:rPr lang="en-US" sz="1000" dirty="0">
                <a:solidFill>
                  <a:srgbClr val="5384B8"/>
                </a:solidFill>
                <a:latin typeface="Arial" pitchFamily="34" charset="0"/>
                <a:ea typeface="Arial" pitchFamily="34" charset="-122"/>
                <a:cs typeface="Arial" pitchFamily="34" charset="-120"/>
              </a:rPr>
              <a:t>3. Действуем постепенно
</a:t>
            </a:r>
            <a:endParaRPr lang="en-US" sz="1000" dirty="0"/>
          </a:p>
        </p:txBody>
      </p:sp>
      <p:sp>
        <p:nvSpPr>
          <p:cNvPr id="14" name="Text 5"/>
          <p:cNvSpPr txBox="1"/>
          <p:nvPr/>
        </p:nvSpPr>
        <p:spPr>
          <a:xfrm>
            <a:off x="601550" y="3814675"/>
            <a:ext cx="1735200" cy="8598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Дальше становится ясно, что маленькие шаги ценнее идеального старта. Простой план, повторение и поддержка делают движение устойчивым и заметным.
</a:t>
            </a:r>
            <a:endParaRPr lang="en-US" sz="900" dirty="0"/>
          </a:p>
        </p:txBody>
      </p:sp>
      <p:sp>
        <p:nvSpPr>
          <p:cNvPr id="15" name="Text 6"/>
          <p:cNvSpPr txBox="1"/>
          <p:nvPr/>
        </p:nvSpPr>
        <p:spPr>
          <a:xfrm>
            <a:off x="2729494" y="1415225"/>
            <a:ext cx="1735200" cy="345900"/>
          </a:xfrm>
          <a:prstGeom prst="rect">
            <a:avLst/>
          </a:prstGeom>
          <a:noFill/>
          <a:ln/>
        </p:spPr>
        <p:txBody>
          <a:bodyPr wrap="square" lIns="0" tIns="0" rIns="0" bIns="0" rtlCol="0" anchor="t"/>
          <a:lstStyle/>
          <a:p>
            <a:pPr algn="l" indent="0" marL="0">
              <a:lnSpc>
                <a:spcPct val="100000"/>
              </a:lnSpc>
              <a:buNone/>
            </a:pPr>
            <a:r>
              <a:rPr lang="en-US" sz="1000" dirty="0">
                <a:solidFill>
                  <a:srgbClr val="5384B8"/>
                </a:solidFill>
                <a:latin typeface="Arial" pitchFamily="34" charset="0"/>
                <a:ea typeface="Arial" pitchFamily="34" charset="-122"/>
                <a:cs typeface="Arial" pitchFamily="34" charset="-120"/>
              </a:rPr>
              <a:t>2. Учимся разными способами
</a:t>
            </a:r>
            <a:endParaRPr lang="en-US" sz="1000" dirty="0"/>
          </a:p>
        </p:txBody>
      </p:sp>
      <p:sp>
        <p:nvSpPr>
          <p:cNvPr id="16" name="Text 7"/>
          <p:cNvSpPr txBox="1"/>
          <p:nvPr/>
        </p:nvSpPr>
        <p:spPr>
          <a:xfrm>
            <a:off x="2729494" y="1790850"/>
            <a:ext cx="1735200" cy="8598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Потом разные предметы дают разные способы двигаться вперёд: говорить, считать, исследовать, создавать и работать в команде. Так одна цель получает несколько опор.
</a:t>
            </a:r>
            <a:endParaRPr lang="en-US" sz="900" dirty="0"/>
          </a:p>
        </p:txBody>
      </p:sp>
      <p:sp>
        <p:nvSpPr>
          <p:cNvPr id="17" name="Text 8"/>
          <p:cNvSpPr txBox="1"/>
          <p:nvPr/>
        </p:nvSpPr>
        <p:spPr>
          <a:xfrm>
            <a:off x="2729494" y="3439050"/>
            <a:ext cx="1735200" cy="345900"/>
          </a:xfrm>
          <a:prstGeom prst="rect">
            <a:avLst/>
          </a:prstGeom>
          <a:noFill/>
          <a:ln/>
        </p:spPr>
        <p:txBody>
          <a:bodyPr wrap="square" lIns="0" tIns="0" rIns="0" bIns="0" rtlCol="0" anchor="t"/>
          <a:lstStyle/>
          <a:p>
            <a:pPr algn="l" indent="0" marL="0">
              <a:lnSpc>
                <a:spcPct val="100000"/>
              </a:lnSpc>
              <a:buNone/>
            </a:pPr>
            <a:r>
              <a:rPr lang="en-US" sz="1000" dirty="0">
                <a:solidFill>
                  <a:srgbClr val="5384B8"/>
                </a:solidFill>
                <a:latin typeface="Arial" pitchFamily="34" charset="0"/>
                <a:ea typeface="Arial" pitchFamily="34" charset="-122"/>
                <a:cs typeface="Arial" pitchFamily="34" charset="-120"/>
              </a:rPr>
              <a:t>4. Смотрим вперёд
</a:t>
            </a:r>
            <a:endParaRPr lang="en-US" sz="1000" dirty="0"/>
          </a:p>
        </p:txBody>
      </p:sp>
      <p:sp>
        <p:nvSpPr>
          <p:cNvPr id="18" name="Text 9"/>
          <p:cNvSpPr txBox="1"/>
          <p:nvPr/>
        </p:nvSpPr>
        <p:spPr>
          <a:xfrm>
            <a:off x="2729494" y="3814675"/>
            <a:ext cx="1735200" cy="8598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Наконец, рефлексия помогает увидеть свой рост, заметить помощь окружающих и поставить новую цель. Так мечта превращается в маршрут, а не остаётся просто идеей.
</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57149" y="0"/>
            <a:ext cx="4585953"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12425" y="1557275"/>
            <a:ext cx="4092600" cy="3129000"/>
          </a:xfrm>
          <a:prstGeom prst="rect">
            <a:avLst/>
          </a:prstGeom>
          <a:noFill/>
          <a:ln/>
        </p:spPr>
        <p:txBody>
          <a:bodyPr wrap="square" lIns="0" tIns="0" rIns="0" bIns="0" rtlCol="0" anchor="b"/>
          <a:lstStyle/>
          <a:p>
            <a:pPr algn="l" indent="0" marL="0">
              <a:lnSpc>
                <a:spcPct val="90000"/>
              </a:lnSpc>
              <a:buNone/>
            </a:pPr>
            <a:r>
              <a:rPr lang="en-US" sz="3156" dirty="0">
                <a:solidFill>
                  <a:srgbClr val="FFFFFF"/>
                </a:solidFill>
                <a:latin typeface="Arial" pitchFamily="34" charset="0"/>
                <a:ea typeface="Arial" pitchFamily="34" charset="-122"/>
                <a:cs typeface="Arial" pitchFamily="34" charset="-120"/>
              </a:rPr>
              <a:t>Итоги: мечта становится маршрутом
</a:t>
            </a:r>
            <a:pPr algn="l" indent="0" marL="0">
              <a:lnSpc>
                <a:spcPct val="90000"/>
              </a:lnSpc>
              <a:buNone/>
            </a:pPr>
            <a:r>
              <a:rPr lang="en-US" sz="3156"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578" dirty="0">
                <a:solidFill>
                  <a:srgbClr val="FFFFFF"/>
                </a:solidFill>
                <a:latin typeface="Arial" pitchFamily="34" charset="0"/>
                <a:ea typeface="Arial" pitchFamily="34" charset="-122"/>
                <a:cs typeface="Arial" pitchFamily="34" charset="-120"/>
              </a:rPr>
              <a:t>Hopes &amp; dreams в PHSEa соединяют чувства, ценности и действия, а предметы школы дают разные инструменты для одного будущего. Маленькие шаги, поддержка и рефлексия превращают мечту в маршрут, который можно продолжать.
</a:t>
            </a:r>
            <a:endParaRPr lang="en-US" sz="3156"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2026-07-25T19:40:29Z</dcterms:created>
  <dcterms:modified xsi:type="dcterms:W3CDTF">2026-07-25T19:40:29Z</dcterms:modified>
</cp:coreProperties>
</file>