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3367" y="-1"/>
            <a:ext cx="4145607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Плоские черви: строение, образ жизни и 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плоские черви и почему они важны?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плоские черви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живут в морях, пресных водоёмах, влажной почве и внутри других организмов. Одни ведут свободный образ жизни, другие становятся паразитами. Поэтому плоских червей изучают как в природе, так и в медицине.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типа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0969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Уплощённое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79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плоских червей сильно сплющено сверху вниз. Такая форма увеличивает площадь поверхности и помогает обмену веществ, а у мелких видов делает движение в воде и на дне более удобным.
</a:t>
            </a:r>
            <a:endParaRPr lang="en-US" sz="956" dirty="0"/>
          </a:p>
        </p:txBody>
      </p:sp>
      <p:sp>
        <p:nvSpPr>
          <p:cNvPr id="11" name="Text 3"/>
          <p:cNvSpPr txBox="1"/>
          <p:nvPr/>
        </p:nvSpPr>
        <p:spPr>
          <a:xfrm>
            <a:off x="3621277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Двусторонняя 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87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Правая и левая половины тела у них похожи друг на друга. Благодаря этому уже заметны передний и задний концы тела, а движение становится более направленным и точным.
</a:t>
            </a:r>
            <a:endParaRPr lang="en-US" sz="1051" dirty="0"/>
          </a:p>
        </p:txBody>
      </p:sp>
      <p:sp>
        <p:nvSpPr>
          <p:cNvPr id="12" name="Text 4"/>
          <p:cNvSpPr txBox="1"/>
          <p:nvPr/>
        </p:nvSpPr>
        <p:spPr>
          <a:xfrm>
            <a:off x="6679218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полости тела
</a:t>
            </a:r>
            <a:pPr algn="l" indent="0" marL="0">
              <a:lnSpc>
                <a:spcPct val="100000"/>
              </a:lnSpc>
              <a:buNone/>
            </a:pPr>
            <a:r>
              <a:rPr lang="en-US" sz="79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пространство между органами заполнено паренхимой. Полости тела у этих животных нет, поэтому органы расположены компактно и тесно связаны между собой внутри тела.
</a:t>
            </a:r>
            <a:endParaRPr lang="en-US" sz="954" dirty="0"/>
          </a:p>
        </p:txBody>
      </p:sp>
      <p:sp>
        <p:nvSpPr>
          <p:cNvPr id="13" name="Text 5"/>
          <p:cNvSpPr txBox="1"/>
          <p:nvPr/>
        </p:nvSpPr>
        <p:spPr>
          <a:xfrm>
            <a:off x="2130209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Кожно-мускульный мешок
</a:t>
            </a:r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тело покрыто эпителием, а под ним находятся слои мышц. Вместе они образуют кожно-мускульный мешок, который помогает сохранять форму тела и обеспечивает движение.
</a:t>
            </a:r>
            <a:endParaRPr lang="en-US" sz="1037" dirty="0"/>
          </a:p>
        </p:txBody>
      </p:sp>
      <p:sp>
        <p:nvSpPr>
          <p:cNvPr id="14" name="Text 6"/>
          <p:cNvSpPr txBox="1"/>
          <p:nvPr/>
        </p:nvSpPr>
        <p:spPr>
          <a:xfrm>
            <a:off x="5160517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Протонефридии и нервные стволы
</a:t>
            </a:r>
            <a:pPr algn="l" indent="0" marL="0">
              <a:lnSpc>
                <a:spcPct val="100000"/>
              </a:lnSpc>
              <a:buNone/>
            </a:pPr>
            <a:r>
              <a:rPr lang="en-US" sz="77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выделения служат протонефридии, а нервная система представлена узлами и продольными стволами. Такое строение достаточно просто, но хорошо подходит к жизни в воде или внутри хозяина.
</a:t>
            </a:r>
            <a:endParaRPr lang="en-US" sz="92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строения белой планарии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конец тела
</a:t>
            </a:r>
            <a:pPr algn="l" indent="0" marL="0">
              <a:lnSpc>
                <a:spcPct val="100000"/>
              </a:lnSpc>
              <a:buNone/>
            </a:pPr>
            <a:r>
              <a:rPr lang="en-US" sz="2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головном конце белой планарии находятся два глазка и чувствительные клетки. Они помогают животному воспринимать свет и изменения окружающей среды, особенно при движении по поверхности воды.
</a:t>
            </a:r>
            <a:endParaRPr lang="en-US" sz="1075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Ротовое отверстие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 расположен на брюшной стороне тела, а не на переднем конце. Через него планария захватывает пищу и выводит непереваренные остатки, потому что анального отверстия у неё нет.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 и кишка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ротового отверстия может выдвигаться мускулистая глотка. Далее пища попадает в разветвлённую кишку, где она переваривается и распределяется по всему телу.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и нервы
</a:t>
            </a:r>
            <a:pPr algn="l" indent="0" marL="0">
              <a:lnSpc>
                <a:spcPct val="100000"/>
              </a:lnSpc>
              <a:buNone/>
            </a:pPr>
            <a:r>
              <a:rPr lang="en-US" sz="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покрыто ресничным эпителием, который помогает передвижению. Внутри видны нервные стволы, показывающие, как у свободноживущего плоского червя сочетаются движение, питание и координация.
</a:t>
            </a:r>
            <a:endParaRPr lang="en-US" sz="11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групп плоских червей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 образ жизни влияет на строение и функции. У каждой группы свои сильные стороны, но все они относятся к одному типу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формы сохраняют органы движения и чувств, а паразиты сильнее приспособлены к прикреплению и размножению.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зоологии о типе Плоские черви.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Кожно-мускульный мешок и движение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Эпителий снаружи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плоских червей снаружи покрыто эпителием. У свободноживущих видов он часто ресничный, а у паразитов — плотный и более устойчивый к условиям внутри организма хозяина.
</a:t>
            </a:r>
            <a:endParaRPr lang="en-US" sz="1085" dirty="0"/>
          </a:p>
        </p:txBody>
      </p:sp>
      <p:sp>
        <p:nvSpPr>
          <p:cNvPr id="12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паразитов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формы не ползают свободно, а удерживаются в организме хозяина. Для этого у них есть присоски, ботрии или крючья, которые помогают крепко закрепляться.
</a:t>
            </a:r>
            <a:endParaRPr lang="en-US" sz="1085" dirty="0"/>
          </a:p>
        </p:txBody>
      </p:sp>
      <p:sp>
        <p:nvSpPr>
          <p:cNvPr id="13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мышц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покровами расположены кольцевые, продольные и диагональные мышцы. Их сокращения меняют форму тела и позволяют червю ползти, изгибаться и удерживать нужное положение.
</a:t>
            </a:r>
            <a:endParaRPr lang="en-US" sz="1085" dirty="0"/>
          </a:p>
        </p:txBody>
      </p:sp>
      <p:sp>
        <p:nvSpPr>
          <p:cNvPr id="14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средой
</a:t>
            </a:r>
            <a:pPr algn="l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особенно важно для жизни в воде, на дне водоёмов или внутри другого организма. Чем иначе устроена среда, тем заметнее различаются способы движения.
</a:t>
            </a:r>
            <a:endParaRPr lang="en-US" sz="1098" dirty="0"/>
          </a:p>
        </p:txBody>
      </p:sp>
      <p:sp>
        <p:nvSpPr>
          <p:cNvPr id="15" name="Text 6"/>
          <p:cNvSpPr txBox="1"/>
          <p:nvPr/>
        </p:nvSpPr>
        <p:spPr>
          <a:xfrm>
            <a:off x="6372824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планарии
</a:t>
            </a:r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Планария передвигается по поверхности с помощью ресничек и мышечных сокращений. Она может не только ползать, но и плавать, если оказывается в воде.
</a:t>
            </a:r>
            <a:endParaRPr lang="en-US" sz="111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питается планария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пищеварения у свободноживущего плоского червя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25492"/>
            <a:ext cx="342803" cy="274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10257"/>
            <a:ext cx="342803" cy="3047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4078" y="2010257"/>
            <a:ext cx="342803" cy="304714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органов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плоских червей нет специальных органов дыхания. Кислород и углекислый газ проходят через поверхность тела, поэтому уплощённая форма особенно удобна для обмена газами.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поверхность тела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поверхность тела по отношению к объёму, тем легче обмен веществ. Поэтому тонкое и сплющенное тело помогает червю получать кислород и отдавать углекислый газ.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Протонефридии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выделения представлены протонефридиями с пламенными клетками. Они удаляют лишнюю воду и продукты обмена, поддерживая внутреннее равновесие организма.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пресной воде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такие органы у видов, живущих в пресной воде. Вода постоянно поступает в организм, и её избыток нужно быстро выводить наружу.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Дыхание, выделение и обмен веществ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133850"/>
            <a:ext cx="6060571" cy="168448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органов плоских червей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каждая система органов связана с образом жизни животного и помогает ему приспосабливаться к 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свободноживущих форм лучше развиты покровы и пищеварение, а у паразитов — защита и питание за счёт хозяина.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«Тип Плоские черви», школьный курс зоологии.
</a:t>
            </a:r>
            <a:endParaRPr lang="en-US" sz="94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167" y="2832625"/>
            <a:ext cx="2248066" cy="170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567" y="2832625"/>
            <a:ext cx="2248066" cy="170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из нервных стволов
</a:t>
            </a:r>
            <a:pPr algn="l" indent="0" marL="0">
              <a:lnSpc>
                <a:spcPct val="100000"/>
              </a:lnSpc>
              <a:buNone/>
            </a:pPr>
            <a:r>
              <a:rPr lang="en-US" sz="7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планарии нервная система уже хорошо связана с двусторонней симметрией. Два продольных ствола соединяются поперечными перемычками, поэтому вся схема напоминает лестницу. Такой план помогает координировать движение и реагировать на внешние сигналы.
</a:t>
            </a:r>
            <a:endParaRPr lang="en-US" sz="90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Глазки и чувствительные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7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переднем конце тела расположены парные глазки и чувствительные клетки. Они не дают чёткого изображения, но помогают отличать свет от тьмы и замечать изменения окружающей среды. Для маленького животного этого достаточно, чтобы искать более безопасное место.
</a:t>
            </a:r>
            <a:endParaRPr lang="en-US" sz="843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у паразитов
</a:t>
            </a:r>
            <a:pPr algn="l" indent="0" marL="0">
              <a:lnSpc>
                <a:spcPct val="100000"/>
              </a:lnSpc>
              <a:buNone/>
            </a:pPr>
            <a:r>
              <a:rPr lang="en-US" sz="7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паразитических видов органы чувств заметно упрощаются, потому что им не нужно активно искать добычу или избегать препятствий. Внутри организма хозяина важнее прикрепиться, питаться и размножаться, чем хорошо видеть и чувствовать пространство.
</a:t>
            </a:r>
            <a:endParaRPr lang="en-US" sz="90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 органы чувств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набора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плоских червей — гермафродиты: в одном организме созревают и мужские, и женские половые клетки. Это повышает шансы на размножение, особенно если особей рядом немного.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485129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свободноживущих форм, например у планарий, чаще происходит обычное половое размножение. После оплодотворения из яиц развиваются новые особи, похожие на родителей.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6386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тела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способны делиться на части, а затем восстанавливать утраченные участки. Такая способность к регенерации помогает выживать и быстро увеличивать число особей.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842598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плодовитость паразитов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паразитических червей потомство образуется в огромном количестве. Это важно, потому что на пути от одного хозяина к другому многие яйца и личинки погибают.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гермафродитизм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 паразитических плоских червей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паразитов промежуточные хозяева отличаются, но схема развития всегда включает личиночную стадию и переход между организмами.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хозяев делает жизненный цикл сложнее и помогает паразитам распространяться в 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зоологии; биология плоских червей
</a:t>
            </a:r>
            <a:endParaRPr lang="en-US" sz="9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1270" y="1691924"/>
            <a:ext cx="2585060" cy="305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Печёночный сосальщик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92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печёночного сосальщика листовидное и уплощённое. Две присоски помогают ему удерживаться внутри жёлчных протоков и не смещаться вместе с током жидкости.
</a:t>
            </a:r>
            <a:endParaRPr lang="en-US" sz="1105" dirty="0"/>
          </a:p>
        </p:txBody>
      </p:sp>
      <p:sp>
        <p:nvSpPr>
          <p:cNvPr id="13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заражаются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Промежуточным хозяином служит пресноводный моллюск. Заражение возможно через воду, сырые водные растения или пищу, на которую попали личинки паразита.
</a:t>
            </a:r>
            <a:endParaRPr lang="en-US" sz="1085" dirty="0"/>
          </a:p>
        </p:txBody>
      </p:sp>
      <p:sp>
        <p:nvSpPr>
          <p:cNvPr id="14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паразит поселяется в печени домашних животных и человека, чаще всего в жёлчных протоках. Там он питается готовыми веществами, получая их из организма хозяина.
</a:t>
            </a:r>
            <a:endParaRPr lang="en-US" sz="1085" dirty="0"/>
          </a:p>
        </p:txBody>
      </p:sp>
      <p:sp>
        <p:nvSpPr>
          <p:cNvPr id="15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Печёночный сосальщик вызывает фасциолёз. Болезнь опасна тем, что нарушает работу печени и желчных путей, поэтому особенно важны осторожность с водой и растительной пищей.
</a:t>
            </a:r>
            <a:endParaRPr lang="en-US" sz="108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Бычий цепень и свиной цепень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
</a:t>
            </a:r>
            <a:pPr algn="l" indent="0" marL="0">
              <a:lnSpc>
                <a:spcPct val="100000"/>
              </a:lnSpc>
              <a:buNone/>
            </a:pPr>
            <a:r>
              <a:rPr lang="en-US" sz="29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ленточных червей состоит из головки, шейки и множества члеников. Оно очень длинное, а пищеварительной системы нет, поэтому питательные вещества всасываются через поверхность тела.
</a:t>
            </a:r>
            <a:endParaRPr lang="en-US" sz="1161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хозяева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бычьего цепня личинки развиваются в организме коровы, а у свиного цепня — в организме свиньи. Именно поэтому эти животные входят в жизненный цикл паразита.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заражается при употреблении плохо обработанного мяса, содержащего личинки. Если мясо не проходит достаточную термическую обработку, паразит может попасть в кишечник.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опасны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Ленточные черви живут в кишечнике человека и используют его как источник готовой пищи. Они вызывают болезни, связанные с потерей питательных веществ и общим ослаблением организма.
</a:t>
            </a:r>
            <a:endParaRPr lang="en-US" sz="116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75" y="2009073"/>
            <a:ext cx="6060571" cy="19340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и паразитические плоские черви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строение плоских червей зависит от образа жизни и условий существования.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формы лучше приспособлены к движению и поиску пищи, а паразиты — к удержанию в хозяине и получению готовых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зоологии, тема «Плоские черви»
</a:t>
            </a:r>
            <a:endParaRPr lang="en-US" sz="9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238" y="1842050"/>
            <a:ext cx="2247923" cy="173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638" y="1842050"/>
            <a:ext cx="2247923" cy="173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Крепкое удержание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теле паразитических плоских червей есть присоски и иногда крючья. С их помощью они прочно закрепляются в организме хозяина и не выносятся наружу током пищи или жидкости.
</a:t>
            </a:r>
            <a:endParaRPr lang="en-US" sz="1072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покровы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наружный покров защищает паразита от пищеварительных соков и других неблагоприятных воздействий внутри хозяина. Это помогает ему долго сохраняться в нужном органе.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потомков
</a:t>
            </a:r>
            <a:pPr algn="l" indent="0" marL="0">
              <a:lnSpc>
                <a:spcPct val="100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откладывают очень много яиц, потому что далеко не все из них попадут в нового хозяина. Такая стратегия повышает шанс на выживание вида даже при больших потерях.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паразитизму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заражения человека паразитическими червями
</a:t>
            </a:r>
            <a:pPr algn="l" indent="0" marL="0">
              <a:lnSpc>
                <a:spcPct val="100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способы попадания паразитов в организм человека и связь заражения с бытом и питанием.
</a:t>
            </a:r>
            <a:endParaRPr lang="en-US" sz="23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937" y="2082714"/>
            <a:ext cx="517045" cy="459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6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0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1094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Охотясь на мелких беспозвоночных, они помогают сдерживать их количество. Это особенно важно в водоёмах, где любое изменение быстро отражается на всей среде.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пищевых цепей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плоские черви участвуют в цепях питания и сами служат пищей для других животных. Так они поддерживают равновесие в водных и влажных экосистемах.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Возбудители болезней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виды могут вызывать фасциолёз, тениоз и тениаринхоз. Эти заболевания опасны для людей и домашних животных, поэтому требуют профилактики и контроля.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изучения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плоских червях удобно показывать связь строения и образа жизни. Их изучение помогает понять, как возникают приспособления к паразитизму и как защититься от заражения.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плоских червей в природе и для 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паразитарных заболеваний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работает лучше всего, когда одновременно соблюдаются правила питания, гигиены и контроля продуктов животного происхождения.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жизненного цикла паразита на раннем этапе снижает риск заражения человека и домашних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общие меры профилактики паразитарных болезней
</a:t>
            </a:r>
            <a:endParaRPr lang="en-US" sz="9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черви: форма тела и образ жизни связаны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показывают, как строение помогает выживать в разных условиях. Одни свободно живут в воде, другие приспособились к паразитизму, но всех объединяют общие черты типа.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2026-06-01T09:55:36Z</dcterms:created>
  <dcterms:modified xsi:type="dcterms:W3CDTF">2026-06-01T09:55:36Z</dcterms:modified>
</cp:coreProperties>
</file>