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image" Target="../media/image-5-7.jpe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2955" y="701039"/>
            <a:ext cx="3938489" cy="3383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72000" y="1294400"/>
            <a:ext cx="2870700" cy="28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53" b="1" dirty="0">
                <a:solidFill>
                  <a:srgbClr val="FF008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разности квадратов: быстрый способ превращать разность в произведение
</a:t>
            </a:r>
            <a:pPr algn="l" indent="0" marL="0">
              <a:lnSpc>
                <a:spcPct val="100000"/>
              </a:lnSpc>
              <a:buNone/>
            </a:pPr>
            <a:r>
              <a:rPr lang="en-US" sz="1492" b="1" dirty="0">
                <a:solidFill>
                  <a:srgbClr val="FF008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Разность квадратов превращается в произведение за одну формулу.
</a:t>
            </a:r>
            <a:endParaRPr lang="en-US" sz="2653" dirty="0"/>
          </a:p>
        </p:txBody>
      </p:sp>
      <p:sp>
        <p:nvSpPr>
          <p:cNvPr id="6" name="Text 1"/>
          <p:cNvSpPr txBox="1"/>
          <p:nvPr/>
        </p:nvSpPr>
        <p:spPr>
          <a:xfrm>
            <a:off x="362106" y="4516678"/>
            <a:ext cx="3623154" cy="30777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77084" y="1691289"/>
            <a:ext cx="5173980" cy="29154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4541" y="2194559"/>
            <a:ext cx="2683479" cy="1882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формула помогает упрощать выражения, раскладывать многочлены и быстрее считать в задачах 7 класса.
</a:t>
            </a:r>
            <a:endParaRPr lang="en-US" sz="1050" dirty="0"/>
          </a:p>
        </p:txBody>
      </p:sp>
      <p:sp>
        <p:nvSpPr>
          <p:cNvPr id="7" name="Text 1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 алгебре встречается разность квадратов
</a:t>
            </a:r>
            <a:endParaRPr lang="en-US" sz="2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11" name="Text 1"/>
          <p:cNvSpPr txBox="1"/>
          <p:nvPr/>
        </p:nvSpPr>
        <p:spPr>
          <a:xfrm>
            <a:off x="607415" y="3668420"/>
            <a:ext cx="3541153" cy="8101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Буквы и числа одинаково работают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подходит и для чисел, и для буквенных выражений: 49−16, x²−9, 9a²−4. Главное — увидеть, что каждый член действительно является квадратом.
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4908546" y="3668419"/>
            <a:ext cx="3541153" cy="8101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удобно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Зная шаблон, можно сразу заменить длинное умножение короткой записью. Это экономит время при вычислениях, упрощении выражений и проверке ответа.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628740" y="2005017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 — это умножение на себя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 числа или выражения получается при умножении его самого на себя: 5² равно 25, а x² означает x·x. Это основа для дальнейших преобразований.
</a:t>
            </a:r>
            <a:endParaRPr lang="en-US" sz="1018" dirty="0"/>
          </a:p>
        </p:txBody>
      </p:sp>
      <p:sp>
        <p:nvSpPr>
          <p:cNvPr id="14" name="Text 4"/>
          <p:cNvSpPr txBox="1"/>
          <p:nvPr/>
        </p:nvSpPr>
        <p:spPr>
          <a:xfrm>
            <a:off x="3472756" y="2005017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Разность двух квадратов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Разность квадратов имеет вид a²−b². Оба слагаемых здесь — полные квадраты, а между ними стоит знак минус, который и делает возможным разложение.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6324579" y="2005017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Отличие от суммы квадратов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не путать разность квадратов с суммой квадратов. Выражение a²+b² по этой формуле не раскладывается, потому что здесь нет нужного знака минус.
</a:t>
            </a:r>
            <a:endParaRPr lang="en-US" sz="1100" dirty="0"/>
          </a:p>
        </p:txBody>
      </p:sp>
      <p:sp>
        <p:nvSpPr>
          <p:cNvPr id="16" name="Text 6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квадрат числа и разность квадратов
</a:t>
            </a:r>
            <a:endParaRPr lang="en-US" sz="2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3088" y="1647327"/>
            <a:ext cx="8019234" cy="29204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распознать разность квадратов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шагов, которая помогает быстро выбрать нужную формулу.
</a:t>
            </a:r>
            <a:endParaRPr lang="en-US" sz="2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7763" y="2535418"/>
            <a:ext cx="2601643" cy="200206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68913" y="2535418"/>
            <a:ext cx="2601643" cy="200206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19812" y="2536505"/>
            <a:ext cx="2602145" cy="199989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12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Геометрический смысл через площади фигур
</a:t>
            </a:r>
            <a:endParaRPr lang="en-US" sz="2000" dirty="0"/>
          </a:p>
        </p:txBody>
      </p:sp>
      <p:sp>
        <p:nvSpPr>
          <p:cNvPr id="13" name="Text 2"/>
          <p:cNvSpPr txBox="1"/>
          <p:nvPr/>
        </p:nvSpPr>
        <p:spPr>
          <a:xfrm>
            <a:off x="471214" y="1798674"/>
            <a:ext cx="2520840" cy="692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6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Большой квадрат
</a:t>
            </a:r>
            <a:pPr algn="l" indent="0" marL="0">
              <a:lnSpc>
                <a:spcPct val="100000"/>
              </a:lnSpc>
              <a:buNone/>
            </a:pPr>
            <a:r>
              <a:rPr lang="en-US" sz="388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сторона большого квадрата равна a, его площадь составляет a². На рисунке удобно выделить эту фигуру одним цветом и подписать сторону, чтобы сразу увидеть исходную величину.
</a:t>
            </a:r>
            <a:endParaRPr lang="en-US" sz="1086" dirty="0"/>
          </a:p>
        </p:txBody>
      </p:sp>
      <p:sp>
        <p:nvSpPr>
          <p:cNvPr id="14" name="Text 3"/>
          <p:cNvSpPr txBox="1"/>
          <p:nvPr/>
        </p:nvSpPr>
        <p:spPr>
          <a:xfrm>
            <a:off x="3315438" y="1798674"/>
            <a:ext cx="2520840" cy="692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6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Маленький квадрат внутри сравнения
</a:t>
            </a:r>
            <a:pPr algn="l" indent="0" marL="0">
              <a:lnSpc>
                <a:spcPct val="100000"/>
              </a:lnSpc>
              <a:buNone/>
            </a:pPr>
            <a:r>
              <a:rPr lang="en-US" sz="37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 со стороной b имеет площадь b². Когда его площадь вычитают из площади большого квадрата, остаётся часть, которую можно разложить на два прямоугольника.
</a:t>
            </a:r>
            <a:endParaRPr lang="en-US" sz="1036" dirty="0"/>
          </a:p>
        </p:txBody>
      </p:sp>
      <p:sp>
        <p:nvSpPr>
          <p:cNvPr id="15" name="Text 4"/>
          <p:cNvSpPr txBox="1"/>
          <p:nvPr/>
        </p:nvSpPr>
        <p:spPr>
          <a:xfrm>
            <a:off x="6166433" y="1798674"/>
            <a:ext cx="2520840" cy="692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прямоугольника вместо одной разности
</a:t>
            </a:r>
            <a:pPr algn="l" indent="0" marL="0">
              <a:lnSpc>
                <a:spcPct val="100000"/>
              </a:lnSpc>
              <a:buNone/>
            </a:pPr>
            <a:r>
              <a:rPr lang="en-US" sz="354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разбиения видна наглядная связь: разность площадей превращается в сумму площадей двух прямоугольников. Именно так становится понятным выражение (a−b) (a+b) без лишних вычислений.
</a:t>
            </a:r>
            <a:endParaRPr lang="en-US" sz="99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22154" y="2340564"/>
            <a:ext cx="3848986" cy="153393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6962" y="1566447"/>
            <a:ext cx="3908988" cy="20415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показано, как из выражения с двумя квадратами получить два множителя и быстро проверить результат умножением.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выделяются корни квадратов, затем записываются две скобки с одинаковой средней частью и разными знаками.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6962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по теме «Формула разности квадратов», алгебра 7 класса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разложения по формуле разности квадратов
</a:t>
            </a:r>
            <a:endParaRPr lang="en-US" sz="2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05660" y="927073"/>
            <a:ext cx="3377807" cy="179326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множителя появляются после разложения выражения по этой формуле.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705661" y="3566160"/>
            <a:ext cx="3754336" cy="929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раскрытия скобок в алгебре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4827891" y="1057521"/>
            <a:ext cx="3271360" cy="15558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раскрытии скобок средние слагаемые взаимно уничтожаются, и остаётся разность квадратов — поэтому формула работает всегда одинаково.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7641626" y="4678984"/>
            <a:ext cx="1311900" cy="25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114" y="1647489"/>
            <a:ext cx="3848986" cy="29200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48769" y="1647327"/>
            <a:ext cx="4069235" cy="17934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примерах формула убирает лишние действия и помогает считать от удобного круглого числа.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ближе числа к 20, 50 или 100, тем заметнее выигрыш в скорости и удобстве счёта.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748770" y="3881852"/>
            <a:ext cx="4061855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для устного счёта, тема 7 класса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способов вычисления на примерах
</a:t>
            </a:r>
            <a:endParaRPr lang="en-US" sz="2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484024" y="2442515"/>
            <a:ext cx="1609237" cy="17703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Найти удобную середину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определите число, вокруг которого расположены множители. Для 19·21 это 20, для 48·52 — 50, а для 99·101 — 100.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2601810" y="2442515"/>
            <a:ext cx="1609237" cy="17703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Записать как разность и сумму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Представьте числа в виде (a−b) (a+b). Тогда 19·21 превращается в (20−1) (20+1), а 99·101 — в (100−1) (100+1).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680215" y="2442515"/>
            <a:ext cx="1609237" cy="17703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Использовать формулу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записи сразу переходите к a²−b². Так 20²−1 даёт 399, а 100²−1 — 9999. Вычисление становится короче и понятнее.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6761562" y="2442515"/>
            <a:ext cx="1609237" cy="17703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Проверять удобство метода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приём особенно полезен, когда оба числа находятся рядом с круглыми значениями 10, 50, 100 или 1000. Тогда устный счёт получается быстрее обычного.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применять формулу в устных вычислениях
</a:t>
            </a:r>
            <a:endParaRPr lang="en-US" sz="2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7380" y="1624790"/>
            <a:ext cx="306494" cy="2724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92023" y="1602393"/>
            <a:ext cx="277579" cy="3172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79293" y="3304813"/>
            <a:ext cx="282669" cy="32305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89478" y="3304813"/>
            <a:ext cx="282669" cy="32305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13" name="Text 1"/>
          <p:cNvSpPr txBox="1"/>
          <p:nvPr/>
        </p:nvSpPr>
        <p:spPr>
          <a:xfrm>
            <a:off x="672781" y="2005017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 квадратов
</a:t>
            </a:r>
            <a:pPr algn="l" indent="0" marL="0">
              <a:lnSpc>
                <a:spcPct val="100000"/>
              </a:lnSpc>
              <a:buNone/>
            </a:pPr>
            <a:r>
              <a:rPr lang="en-US" sz="7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подходит только тогда, когда оба члена выражения являются полными квадратами. Это помогает быстро узнать, можно ли применять разложение.
</a:t>
            </a:r>
            <a:endParaRPr lang="en-US" sz="1319" dirty="0"/>
          </a:p>
        </p:txBody>
      </p:sp>
      <p:sp>
        <p:nvSpPr>
          <p:cNvPr id="14" name="Text 2"/>
          <p:cNvSpPr txBox="1"/>
          <p:nvPr/>
        </p:nvSpPr>
        <p:spPr>
          <a:xfrm>
            <a:off x="4973912" y="2005017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минус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 квадратами обязательно должен стоять минус. Если вместо него стоит плюс, формула разности квадратов уже не работает.
</a:t>
            </a:r>
            <a:endParaRPr lang="en-US" sz="1400" dirty="0"/>
          </a:p>
        </p:txBody>
      </p:sp>
      <p:sp>
        <p:nvSpPr>
          <p:cNvPr id="15" name="Text 3"/>
          <p:cNvSpPr txBox="1"/>
          <p:nvPr/>
        </p:nvSpPr>
        <p:spPr>
          <a:xfrm>
            <a:off x="672781" y="3707436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множителя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распознавания шаблона выражение сразу записывают в виде двух скобок: (a−b) и (a+b). Так многочлен становится произведением.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4973912" y="3707436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в задачах
</a:t>
            </a:r>
            <a:pPr algn="l" indent="0" marL="0">
              <a:lnSpc>
                <a:spcPct val="100000"/>
              </a:lnSpc>
              <a:buNone/>
            </a:pPr>
            <a:r>
              <a:rPr lang="en-US" sz="7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преобразование помогает сокращать дроби, упрощать выражения и готовить уравнения к решению. Поэтому формулу важно узнавать без ошибок.
</a:t>
            </a:r>
            <a:endParaRPr lang="en-US" sz="1371" dirty="0"/>
          </a:p>
        </p:txBody>
      </p:sp>
      <p:sp>
        <p:nvSpPr>
          <p:cNvPr id="17" name="Text 5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Разложение многочленов на множители
</a:t>
            </a:r>
            <a:endParaRPr lang="en-US" sz="2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114" y="1647489"/>
            <a:ext cx="3848986" cy="29200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48769" y="1647327"/>
            <a:ext cx="4069235" cy="17934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ошибки возникают не в вычислениях, а в распознавании вида выражения и записи скобок. Особенно полезна самопроверка умножением.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трудности связаны с неверным распознаванием структуры: знак, квадрат и коэффициент нужно проверять до разложения.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748770" y="3881852"/>
            <a:ext cx="4061855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презентации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применении формулы
</a:t>
            </a:r>
            <a:endParaRPr lang="en-US" sz="2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другими формулами сокращённого умножения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686302" y="1670588"/>
            <a:ext cx="3529089" cy="129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Единая система формул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разности квадратов работает вместе с квадратом суммы и квадратом разности. Все три помогают преобразовывать выражения быстрее, чем при обычном раскрытии скобок и перемножении многочленов.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686302" y="3096345"/>
            <a:ext cx="3529089" cy="129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преобразований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Разность квадратов часто появляется после вынесения общего множителя или приведения выражения к нужному виду. Поэтому полезно сначала упростить запись, а потом искать подходящую формулу.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984675" y="1670588"/>
            <a:ext cx="3529088" cy="129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принцип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случаях важно узнавать знакомую структуру выражения. Если формула выбрана верно, можно избежать длинных вычислений и сразу получить удобную запись для упрощения или проверки.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4984675" y="3096344"/>
            <a:ext cx="3529088" cy="129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для проверки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нескольких формул одновременно помогает сравнивать ответы и замечать ошибки. Если результат не совпадает при обратном умножении, значит, где-то нарушен знак или пропущен квадрат.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3088" y="1647327"/>
            <a:ext cx="8019234" cy="29204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разложения выражения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помогает быстро распознавать разность квадратов и проверять ответ обратным умножением.
</a:t>
            </a:r>
            <a:endParaRPr lang="en-US" sz="2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28631" y="2755985"/>
            <a:ext cx="5286740" cy="16870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157678" y="1512476"/>
            <a:ext cx="3627548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презентации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формулы на нескольких примерах
</a:t>
            </a:r>
            <a:endParaRPr lang="en-US" sz="2000" dirty="0"/>
          </a:p>
        </p:txBody>
      </p:sp>
      <p:sp>
        <p:nvSpPr>
          <p:cNvPr id="10" name="Text 3"/>
          <p:cNvSpPr txBox="1"/>
          <p:nvPr/>
        </p:nvSpPr>
        <p:spPr>
          <a:xfrm>
            <a:off x="386953" y="1512476"/>
            <a:ext cx="4185047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 из каждого выражения выделяются два квадрата и как по ним записываются множители.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примерах формула применяется одинаково: сначала выделяются корни квадратов, затем записываются два множителя с разными знаками.
</a:t>
            </a:r>
            <a:endParaRPr lang="en-US" sz="1369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4801" y="2387997"/>
            <a:ext cx="4218226" cy="2191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37259" y="2388110"/>
            <a:ext cx="4201939" cy="219124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71213" y="1486815"/>
            <a:ext cx="3898617" cy="7895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6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странице с упражнениями
</a:t>
            </a:r>
            <a:pPr algn="l" indent="0" marL="0">
              <a:lnSpc>
                <a:spcPct val="100000"/>
              </a:lnSpc>
              <a:buNone/>
            </a:pPr>
            <a:r>
              <a:rPr lang="en-US" sz="4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тетради по алгебре рядом могут стоять обычные числовые примеры и буквенные выражения. Формула разности квадратов помогает быстро заметить, где нужно раскладывать на множители, а где достаточно просто вычислить разность. Это особенно видно в заданиях с x²−16 и 25a²−9b².
</a:t>
            </a:r>
            <a:endParaRPr lang="en-US" sz="1176" dirty="0"/>
          </a:p>
        </p:txBody>
      </p:sp>
      <p:sp>
        <p:nvSpPr>
          <p:cNvPr id="10" name="Text 1"/>
          <p:cNvSpPr txBox="1"/>
          <p:nvPr/>
        </p:nvSpPr>
        <p:spPr>
          <a:xfrm>
            <a:off x="4790452" y="1486809"/>
            <a:ext cx="3898617" cy="7895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6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учебник просит упростить
</a:t>
            </a:r>
            <a:pPr algn="l" indent="0" marL="0">
              <a:lnSpc>
                <a:spcPct val="100000"/>
              </a:lnSpc>
              <a:buNone/>
            </a:pPr>
            <a:r>
              <a:rPr lang="en-US" sz="4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задачах на дроби и выражения формула часто сокращает запись. Например, вместо длинного раскрытия скобок ученик сразу видит разность квадратов и получает аккуратный ответ. Это удобно, когда нужно работать точно и не терять шаги преобразования.
</a:t>
            </a:r>
            <a:endParaRPr lang="en-US" sz="1226" dirty="0"/>
          </a:p>
        </p:txBody>
      </p:sp>
      <p:sp>
        <p:nvSpPr>
          <p:cNvPr id="11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формула встречается в учебных задачах
</a:t>
            </a:r>
            <a:endParaRPr lang="en-US" sz="2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10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формулы с решением уравнений
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566225" y="2096734"/>
            <a:ext cx="3592479" cy="7630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Привести к нулю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уравнение приводят к виду x²−a²=0. Тогда разность квадратов можно разложить на два множителя и перейти к более простой записи, где удобнее искать корни.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707006" y="2096734"/>
            <a:ext cx="3592479" cy="7630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Разложить на скобки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разложения получается (x−a) (x+a)=0. Это важный шаг: теперь видно, что произведение равно нулю только тогда, когда хотя бы один множитель обращается в ноль.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566225" y="3628453"/>
            <a:ext cx="3592479" cy="7630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Найти корни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каждого множителя получают отдельное решение: x=a и x=−a. Например, уравнение x²−9=0 даёт ответы 3 и −3 без дополнительных сложных преобразований.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4707006" y="3628453"/>
            <a:ext cx="3592479" cy="7630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Проверить ответ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Найденные корни полезно подставить обратно в исходное уравнение. Такая проверка показывает, что формула не только сокращает решение, но и помогает избежать ошибки в знаках.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114" y="1647489"/>
            <a:ext cx="3848986" cy="29200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48769" y="1647327"/>
            <a:ext cx="4069235" cy="17934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ближе числа к удобному опорному значению, тем заметнее выигрыш в счёте. Формула особенно помогает при симметричных парах и проверке результата.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Наибольшая практическая польза заметна в устных вычислениях и преобразовании выражений, где важны скорость и точность.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748770" y="3881852"/>
            <a:ext cx="4061855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презентации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формула приносит наибольшую пользу
</a:t>
            </a:r>
            <a:endParaRPr lang="en-US" sz="2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памятка для запоминания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358775" y="1670588"/>
            <a:ext cx="3529089" cy="1114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запись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Запомни основную формулу: a²−b²=(a−b) (a+b). Она показывает, как разность двух квадратов превращается в произведение суммы и разности тех же выражений.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58775" y="3225926"/>
            <a:ext cx="3529089" cy="1114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признака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узнать формулу, найди два квадрата, знак минус между ними и две скобки, в которых те же самые выражения стоят с разными знаками.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657148" y="1670588"/>
            <a:ext cx="3529088" cy="1114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работает всегда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раскрыть скобки обратно, получится исходное выражение. Это удобный способ убедиться, что множители записаны верно и знак нигде не потерян.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4657148" y="3225925"/>
            <a:ext cx="3529088" cy="1114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не перепутать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не применяется к сумме квадратов. Поэтому a²+b² нельзя заменить такой же записью в скобках: здесь работает только случай с минусом.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484024" y="2442515"/>
            <a:ext cx="1609237" cy="17703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Разложи выражения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Найди множители для 64−x², 25m²−9 и 4a²−49b². Сначала определи, какие выражения являются полными квадратами, а затем запиши ответ по формуле.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2601810" y="2442515"/>
            <a:ext cx="1609237" cy="17703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 умножением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разложения раскрой каждую пару скобок обратно. Если получится исходное выражение, значит, знак и коэффициенты выбраны правильно и ответ можно считать верным.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680215" y="2442515"/>
            <a:ext cx="1609237" cy="17703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Счёт в уме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Вычисли 39·41 и 98·102, используя формулу разности квадратов. Такие примеры удобно считать через число, которое находится ровно посередине между множителями.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6761562" y="2442515"/>
            <a:ext cx="1609237" cy="17703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 условие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пытайся применять формулу к сумме квадратов. Перед решением каждый раз убеждайся, что между квадратами стоит именно минус, а не плюс.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Задания для закрепления темы
</a:t>
            </a:r>
            <a:endParaRPr lang="en-US" sz="2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1405968"/>
            <a:ext cx="4816995" cy="23315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Формула, которая экономит шаги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разности квадратов помогает быстро упрощать выражения, считать в уме и решать уравнения. Главное — узнавать два квадрата с минусом и проверять ответ обратным умножением.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2026-05-29T10:56:27Z</dcterms:created>
  <dcterms:modified xsi:type="dcterms:W3CDTF">2026-05-29T10:56:27Z</dcterms:modified>
</cp:coreProperties>
</file>