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image" Target="../media/image-14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строительных материалов и лесная промышленность как отрасли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1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Ресурсы, технологии и география формируют две опорные отрасли экономики.
</a:t>
            </a:r>
            <a:endParaRPr lang="en-US" sz="3525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материалы обеспечивают здания, дороги и инфраструктуру, а лесная промышленность поставляет древесину, бумагу, картон и плитные материалы. Обе отрасли зависят от ресурсов, энергии и транспорта, особенно в России, где значимы Сибирь, Северо-Запад, Урал и Центр.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отрасли важны для экономики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281475"/>
            <a:ext cx="7608300" cy="94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производство строительных материалов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06756" y="1385823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продукции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отрасли относятся цемент, кирпич, бетон и железобетон, стекло, керамика, гипс, теплоизоляционные материалы и строительные смеси. Они образуют основу современного строительства и ремонта.
</a:t>
            </a:r>
            <a:endParaRPr lang="en-US" sz="1388" dirty="0"/>
          </a:p>
        </p:txBody>
      </p:sp>
      <p:sp>
        <p:nvSpPr>
          <p:cNvPr id="9" name="Text 3"/>
          <p:cNvSpPr txBox="1"/>
          <p:nvPr/>
        </p:nvSpPr>
        <p:spPr>
          <a:xfrm>
            <a:off x="306756" y="2500844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для выпуска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опирается на минеральные ресурсы: известняк, глину, песок, гипс, мергель, щебень и доломит. От качества сырья напрямую зависят прочность, долговечность и себестоимость продукции.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6756" y="3623394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возникает спрос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формируют жилищное строительство, дорожные и инженерные объекты, а также ремонтные работы. Чем выше темпы строительства, тем устойчивее спрос на материалы массового спроса.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572006" y="1385823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логистика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и объёмные материалы выгоднее производить рядом с месторождениями и крупными стройплощадками. Иначе транспортные расходы быстро увеличивают цену готовой продукции.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4572006" y="2500844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экономикой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 поддерживает работу множества предприятий — от карьеров и заводов до транспортных и монтажных организаций. Поэтому она особенно заметна в промышленных регионах и городских агломерациях.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себестоимость особенно сильно влияют масса сырья, расстояние перевозки и доступ к железным дорогам и карьерам.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завод к месторождению и потребителю, тем ниже транспортные издержки и выше конкурентоспособность.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теме; значения условные, для сравнения роли видов сырья.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база строительной индустрии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Цемент — базовый материал современного строительства
</a:t>
            </a:r>
            <a:endParaRPr lang="en-US" sz="2938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2045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бетона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Цемент служит связующим веществом для бетона и железобетона, без которых невозможно возведение домов, мостов, дорог и большинства инженерных сооружений.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58550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Помол и добавки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обжига клинкер размалывают вместе с минеральными добавками. Этот этап влияет на прочность, сроки схватывания и устойчивость цемента к внешним воздействиям.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03216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и отгрузка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цемент хранится в силосах и отправляется потребителям навалом или в мешках. Для отрасли важны точность дозирования, бесперебойная работа оборудования и контроль качества.
</a:t>
            </a:r>
            <a:endParaRPr lang="en-US" sz="1340" dirty="0"/>
          </a:p>
        </p:txBody>
      </p:sp>
      <p:sp>
        <p:nvSpPr>
          <p:cNvPr id="13" name="Text 5"/>
          <p:cNvSpPr txBox="1"/>
          <p:nvPr/>
        </p:nvSpPr>
        <p:spPr>
          <a:xfrm>
            <a:off x="4190841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и обжиг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производстве используют известняк и глину: сырьё измельчают, обжигают в вращающейся печи и получают клинкер, который затем становится основой готового продукта.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090241"/>
            <a:ext cx="4328400" cy="1381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различаются материалы по сырью, назначению и сроку службы, а также почему одни из них особенно зависят от местной сырьевой базы.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материалы сильнее зависят от местного сырья, а лёгкие и композитные решения ускоряют монтаж и улучшают теплоизоляцию.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теме отраслей хозяйства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строительные материалы: сравнение свойств и применения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Технологическая цепочка производства бетона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03824" y="1807050"/>
            <a:ext cx="1624653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Добыча заполнителей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добывают щебень и песок, потому что именно они формируют основу бетонной смеси и во многом определяют её прочность.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759674" y="1807050"/>
            <a:ext cx="1624653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Дозирование компонентов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Цемент, вода, песок и щебень подают в строго заданных пропорциях. Ошибка в дозировке сразу снижает качество будущего бетона.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931749" y="1807050"/>
            <a:ext cx="1624653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Подготовка материалов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Заполнители дробят, сортируют и очищают от лишних примесей. На этом этапе особенно важны однородность фракций и чистота песка.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587599" y="1807050"/>
            <a:ext cx="1624653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Смешивание и контроль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перемешивают до получения однородной смеси, после чего проверяют подвижность, удобоукладываемость и соответствие заданной марке.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7415524" y="1807050"/>
            <a:ext cx="1624653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Доставка и испытания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Готовую смесь перевозят автобетоносмесителями, а образцы испытывают в лаборатории на прочность, морозостойкость и водонепроницаемость.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древесины от леса до готовой продукции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технологической цепочки от лесовосстановления до глубокой переработки древесины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Пиломатериалы и плитные материалы в строительстве и быту
</a:t>
            </a:r>
            <a:endParaRPr lang="en-US" sz="2701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Пиломатериалы в строительстве
</a:t>
            </a:r>
            <a:pPr algn="l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Доски и брус используют в каркасных домах, кровлях, отделке и временных сооружениях. Эти материалы удобны в монтаже и позволяют быстро создавать прочные конструкции.
</a:t>
            </a:r>
            <a:endParaRPr lang="en-US" sz="1338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древесины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Фанера, OSB и MDF дают возможность использовать низкосортную древесину и отходы лесопиления. За счёт этого повышается глубина переработки и снижается расход ценного сырья.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бытовой спрос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Плитные материалы востребованы не только в строительстве, но и в мебели, ремонте и внутренней отделке. Их выбирают там, где важны ровная поверхность и стабильная форма.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Технологическое преимущество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Прессование, склеивание и калибровка позволяют получать материалы с заданными свойствами. Это делает производство более гибким и расширяет ассортимент готовой продукции.
</a:t>
            </a:r>
            <a:endParaRPr lang="en-US" sz="126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отрасль влияют спрос строительства, упаковки и полиграфии, а также возможности глубокой переработки древесного сырья.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степень переработки, тем больше добавленная стоимость продукции и тем шире её экономическая отдача.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теме; значения условные, для сравнения основных групп продукции.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продукции лесной промышленности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 отраслей для регионов
</a:t>
            </a:r>
            <a:endParaRPr lang="en-US" sz="2988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825625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стройка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строительных материалов особенно востребовано там, где постоянно возводят жильё, дороги и социальные объекты. Чем выше темпы строительства, тем стабильнее спрос на цемент, бетон, кирпич и стекло.
</a:t>
            </a:r>
            <a:endParaRPr lang="en-US" sz="1323" dirty="0"/>
          </a:p>
        </p:txBody>
      </p:sp>
      <p:sp>
        <p:nvSpPr>
          <p:cNvPr id="11" name="Text 3"/>
          <p:cNvSpPr txBox="1"/>
          <p:nvPr/>
        </p:nvSpPr>
        <p:spPr>
          <a:xfrm>
            <a:off x="5476728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Сырьевые районы леса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промышленность тяготеет к территориям с большими лесными массивами и предприятиями первичной переработки. Здесь особенно важны заготовка древесины, лесопиление и выпуск полуфабрикатов для дальнейшей переработки.
</a:t>
            </a:r>
            <a:endParaRPr lang="en-US" sz="1311" dirty="0"/>
          </a:p>
        </p:txBody>
      </p:sp>
      <p:sp>
        <p:nvSpPr>
          <p:cNvPr id="12" name="Text 4"/>
          <p:cNvSpPr txBox="1"/>
          <p:nvPr/>
        </p:nvSpPr>
        <p:spPr>
          <a:xfrm>
            <a:off x="1825625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 и услуги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отрасли создают занятость не только на производстве, но и в смежных сферах: транспорте, ремонте техники, складской логистике, лабораторном контроле, энергетике и снабжении.
</a:t>
            </a:r>
            <a:endParaRPr lang="en-US" sz="1323" dirty="0"/>
          </a:p>
        </p:txBody>
      </p:sp>
      <p:sp>
        <p:nvSpPr>
          <p:cNvPr id="13" name="Text 5"/>
          <p:cNvSpPr txBox="1"/>
          <p:nvPr/>
        </p:nvSpPr>
        <p:spPr>
          <a:xfrm>
            <a:off x="5476728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этих отраслей усиливает налоговую базу регионов и поддерживает местный бизнес. Вокруг крупных предприятий формируются подрядчики, сервисные организации и новые цепочки поставок.
</a:t>
            </a:r>
            <a:endParaRPr lang="en-US" sz="132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526629"/>
            <a:ext cx="4296900" cy="171244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природные ресурсы, транспорт и спрос формируют отраслевую специализацию российских регионов.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предприятий связано не только с сырьём, но и с транспортными магистралями и крупными потребителями. Чем дальше сырьё от рынка, тем важнее переработка и логистика.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отраслевой структуре регионов России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специализация России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затрат меняется по видам продукции, но везде особенно заметны сырьевые и энергетические расходы. Для удалённых предприятий транспорт может стать решающим фактором.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себестоимости требует экономии энергии, улучшения логистики и рационального использования сырья. Наиболее чувствительны к этим мерам цемент и деревообработка.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структура затрат отраслей; оценочные доли для учебного сравнения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себестоимость продукции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421" y="1725540"/>
            <a:ext cx="274200" cy="219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9633" y="1702770"/>
            <a:ext cx="264900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8183" y="1702770"/>
            <a:ext cx="264900" cy="26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43358" y="3226770"/>
            <a:ext cx="264900" cy="264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11271" y="3237353"/>
            <a:ext cx="274200" cy="243733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повышения эффективности производства
</a:t>
            </a:r>
            <a:endParaRPr lang="en-US" sz="2938" dirty="0"/>
          </a:p>
        </p:txBody>
      </p:sp>
      <p:sp>
        <p:nvSpPr>
          <p:cNvPr id="1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8" name="Text 2"/>
          <p:cNvSpPr txBox="1"/>
          <p:nvPr/>
        </p:nvSpPr>
        <p:spPr>
          <a:xfrm>
            <a:off x="14675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линий
</a:t>
            </a:r>
            <a:pPr algn="l" indent="0" marL="0">
              <a:lnSpc>
                <a:spcPct val="100000"/>
              </a:lnSpc>
              <a:buNone/>
            </a:pPr>
            <a:r>
              <a:rPr lang="en-US" sz="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линии уменьшают количество ручных операций, повышают стабильность качества и ускоряют выпуск продукции. Это особенно важно там, где объёмы велики, а требования к точности постоянно растут.
</a:t>
            </a:r>
            <a:endParaRPr lang="en-US" sz="1137" dirty="0"/>
          </a:p>
        </p:txBody>
      </p:sp>
      <p:sp>
        <p:nvSpPr>
          <p:cNvPr id="19" name="Text 3"/>
          <p:cNvSpPr txBox="1"/>
          <p:nvPr/>
        </p:nvSpPr>
        <p:spPr>
          <a:xfrm>
            <a:off x="4286131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Энергоэффективные печи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производстве строительных материалов новые печи и системы рекуперации тепла сокращают расход топлива. Это уменьшает себестоимость и одновременно снижает нагрузку на окружающую среду.
</a:t>
            </a:r>
            <a:endParaRPr lang="en-US" sz="1070" dirty="0"/>
          </a:p>
        </p:txBody>
      </p:sp>
      <p:sp>
        <p:nvSpPr>
          <p:cNvPr id="20" name="Text 4"/>
          <p:cNvSpPr txBox="1"/>
          <p:nvPr/>
        </p:nvSpPr>
        <p:spPr>
          <a:xfrm>
            <a:off x="71046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раскрой древесины
</a:t>
            </a:r>
            <a:pPr algn="l" indent="0" marL="0">
              <a:lnSpc>
                <a:spcPct val="100000"/>
              </a:lnSpc>
              <a:buNone/>
            </a:pPr>
            <a:r>
              <a:rPr lang="en-US" sz="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оптимизация раскроя позволяет получать больше пиломатериалов из одного объёма древесины. Так снижаются отходы, а низкосортное сырьё и обрезки находят полезное применение.
</a:t>
            </a:r>
            <a:endParaRPr lang="en-US" sz="1091" dirty="0"/>
          </a:p>
        </p:txBody>
      </p:sp>
      <p:sp>
        <p:nvSpPr>
          <p:cNvPr id="21" name="Text 5"/>
          <p:cNvSpPr txBox="1"/>
          <p:nvPr/>
        </p:nvSpPr>
        <p:spPr>
          <a:xfrm>
            <a:off x="2749869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качества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влажности, прочности и плотности помогают быстрее выявлять отклонения в технологии. Благодаря этому продукция становится более надёжной, а риск брака заметно уменьшается.
</a:t>
            </a:r>
            <a:endParaRPr lang="en-US" sz="1200" dirty="0"/>
          </a:p>
        </p:txBody>
      </p:sp>
      <p:sp>
        <p:nvSpPr>
          <p:cNvPr id="22" name="Text 6"/>
          <p:cNvSpPr txBox="1"/>
          <p:nvPr/>
        </p:nvSpPr>
        <p:spPr>
          <a:xfrm>
            <a:off x="5822424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Глубокая переработка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стадий проходит сырьё, тем выше добавленная стоимость. В лесной отрасли это означает переход от круглого леса к плитам, целлюлозе, бумаге и готовым изделиям.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риски и меры их снижения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цепочку воздействия производства на природу и способы уменьшения ущерба.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Лесовосстановление как основа устойчивого лесопользования
</a:t>
            </a:r>
            <a:endParaRPr lang="en-US" sz="288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33200" y="1866203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рубок
</a:t>
            </a:r>
            <a:pPr algn="l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лесопользование начинается с точного расчёта: сколько древесины можно заготавливать без истощения лесов. Для этого учитывают возраст деревьев, породный состав и темпы естественного восстановления.
</a:t>
            </a:r>
            <a:endParaRPr lang="en-US" sz="1129" dirty="0"/>
          </a:p>
        </p:txBody>
      </p:sp>
      <p:sp>
        <p:nvSpPr>
          <p:cNvPr id="11" name="Text 3"/>
          <p:cNvSpPr txBox="1"/>
          <p:nvPr/>
        </p:nvSpPr>
        <p:spPr>
          <a:xfrm>
            <a:off x="833200" y="3292664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и 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посадки важны уход за подростом, защита от вредителей и профилактика пожаров. Без регулярного наблюдения молодые насаждения легко теряют устойчивость и хуже приживаются.
</a:t>
            </a:r>
            <a:endParaRPr lang="en-US" sz="1129" dirty="0"/>
          </a:p>
        </p:txBody>
      </p:sp>
      <p:sp>
        <p:nvSpPr>
          <p:cNvPr id="12" name="Text 4"/>
          <p:cNvSpPr txBox="1"/>
          <p:nvPr/>
        </p:nvSpPr>
        <p:spPr>
          <a:xfrm>
            <a:off x="3324489" y="1866203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Питомники и посадки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питомники выращивают сеянцы для будущих посадок, а затем молодые деревья высаживают на вырубках и гарях. Такой подход помогает быстрее восстановить лесной покров и сохранить продуктивность территории.
</a:t>
            </a:r>
            <a:endParaRPr lang="en-US" sz="1129" dirty="0"/>
          </a:p>
        </p:txBody>
      </p:sp>
      <p:sp>
        <p:nvSpPr>
          <p:cNvPr id="13" name="Text 5"/>
          <p:cNvSpPr txBox="1"/>
          <p:nvPr/>
        </p:nvSpPr>
        <p:spPr>
          <a:xfrm>
            <a:off x="3324489" y="3292664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данные и наземные обследования позволяют отслеживать состояние лесов, обнаруживать повреждения и планировать работы заранее. Это делает управление лесными ресурсами более точным и ответственным.
</a:t>
            </a:r>
            <a:endParaRPr lang="en-US" sz="112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спрос особенно устойчив в строительстве и упаковке, а внешние поставки чувствительны к логистике и валютным колебаниям. Для разных товаров соотношение рынков заметно различается.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продукция чаще даёт экспортную выручку, тогда как цемент почти полностью ориентирован на внутренний рынок. Глубина переработки повышает устойчивость продаж.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рыночной ориентации продукции; учебная оценка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рынок и экспорт продукции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и компетенции в отрасли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49675" y="1169175"/>
            <a:ext cx="24168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Инженеры-технологи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настраивают производственные процессы, следят за качеством продукции и внедряют новые решения. Без понимания технологии невозможно повысить эффективность и снизить потери сырья.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459843" y="1169175"/>
            <a:ext cx="24168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Лаборанты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Лабораторный контроль нужен для проверки прочности, влажности, плотности и других свойств материалов. Результаты испытаний помогают вовремя исправлять ошибки в производстве и избежать брака.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70024" y="1169175"/>
            <a:ext cx="24168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Логисты организуют поставки сырья и готовой продукции, рассчитывают маршруты и сроки доставки. В отраслях с тяжёлым грузом именно транспортная координация сильно влияет на себестоимость.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9675" y="2917663"/>
            <a:ext cx="24168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Лесоводы и мастера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специалисты отвечают за рациональное использование лесных ресурсов, уход за насаждениями и соблюдение правил заготовки. Их работа особенно важна в районах интенсивной рубки.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59843" y="2917663"/>
            <a:ext cx="24168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Механики и операторы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обслуживают оборудование, устраняют неисправности и контролируют работу линий. Для этой группы особенно важны техническая грамотность, дисциплина и строгое соблюдение правил безопасности.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18378"/>
            <a:ext cx="4328400" cy="17249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в сырьевой базе, затратах и роли в экономике двух отраслей.
</a:t>
            </a:r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Стройматериалы сильнее зависят от местного минерального сырья и стройрынка, а лесная промышленность — от лесных массивов и глубины переработки. Обе отрасли чувствительны к транспорту и технологиям.
</a:t>
            </a:r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учебный обзор отраслей материального производства
</a:t>
            </a:r>
            <a:endParaRPr lang="en-US" sz="1364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строительных материалов и лесной промышленности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отрасли — одна задача развития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материалы и лесная промышленность обеспечивают базу для жилья, инфраструктуры и экспорта. Их будущее зависит от технологии, логистики, экономии ресурсов и бережного отношения к природе.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2026-06-03T01:28:29Z</dcterms:created>
  <dcterms:modified xsi:type="dcterms:W3CDTF">2026-06-03T01:28:29Z</dcterms:modified>
</cp:coreProperties>
</file>