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18288000" cy="10287000"/>
  <p:notesSz cx="10287000" cy="18288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image" Target="../media/image-13-8.png"/><Relationship Id="rId9" Type="http://schemas.openxmlformats.org/officeDocument/2006/relationships/image" Target="../media/image-13-9.png"/><Relationship Id="rId10" Type="http://schemas.openxmlformats.org/officeDocument/2006/relationships/image" Target="../media/image-13-10.png"/><Relationship Id="rId11" Type="http://schemas.openxmlformats.org/officeDocument/2006/relationships/image" Target="../media/image-13-11.png"/><Relationship Id="rId12" Type="http://schemas.openxmlformats.org/officeDocument/2006/relationships/image" Target="../media/image-13-12.png"/><Relationship Id="rId13" Type="http://schemas.openxmlformats.org/officeDocument/2006/relationships/image" Target="../media/image-13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16400" y="1428399"/>
            <a:ext cx="8059200" cy="784670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530375" y="2331350"/>
            <a:ext cx="7529100" cy="502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текстовых документов на компьютере
</a:t>
            </a:r>
            <a:pPr algn="l" indent="0" marL="0">
              <a:lnSpc>
                <a:spcPct val="100000"/>
              </a:lnSpc>
              <a:buNone/>
            </a:pPr>
            <a:r>
              <a:rPr lang="en-US" sz="4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Текстовый документ помогает быстро набирать, оформлять и сохранять нужные сообщения и задания.
</a:t>
            </a:r>
            <a:endParaRPr lang="en-US" sz="4600" dirty="0"/>
          </a:p>
        </p:txBody>
      </p:sp>
      <p:sp>
        <p:nvSpPr>
          <p:cNvPr id="5" name="Text 1"/>
          <p:cNvSpPr txBox="1"/>
          <p:nvPr/>
        </p:nvSpPr>
        <p:spPr>
          <a:xfrm>
            <a:off x="1530375" y="8050825"/>
            <a:ext cx="7529100" cy="122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18950" y="2235947"/>
            <a:ext cx="8053500" cy="802990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7242500" y="9536150"/>
            <a:ext cx="924600" cy="10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9020150" y="3242100"/>
            <a:ext cx="7925400" cy="55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Текстовые документы помогают создавать доклады, рефераты, объявления, открытки и заметки. На компьютере ошибки исправляются за секунды: можно переносить фрагменты и копировать одинаковые элементы. Самые частые форматы — DOCX, ODT и PDF.
</a:t>
            </a:r>
            <a:endParaRPr lang="en-US" sz="2600" dirty="0"/>
          </a:p>
        </p:txBody>
      </p:sp>
      <p:sp>
        <p:nvSpPr>
          <p:cNvPr id="6" name="Text 2"/>
          <p:cNvSpPr txBox="1"/>
          <p:nvPr/>
        </p:nvSpPr>
        <p:spPr>
          <a:xfrm>
            <a:off x="519350" y="468400"/>
            <a:ext cx="14526600" cy="129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и зачем нужны текстовые документы
</a:t>
            </a:r>
            <a:endParaRPr lang="en-US" sz="5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6358" y="2915264"/>
            <a:ext cx="707175" cy="808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91858" y="2915264"/>
            <a:ext cx="707175" cy="808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06845" y="2915264"/>
            <a:ext cx="808200" cy="808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072345" y="2915264"/>
            <a:ext cx="808200" cy="808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4437845" y="2915264"/>
            <a:ext cx="808200" cy="8082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32650" y="-56980"/>
            <a:ext cx="16622700" cy="162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чего состоит текстовый документ
</a:t>
            </a:r>
            <a:endParaRPr lang="en-US" sz="4500" dirty="0"/>
          </a:p>
        </p:txBody>
      </p:sp>
      <p:sp>
        <p:nvSpPr>
          <p:cNvPr id="9" name="Text 1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200" dirty="0"/>
          </a:p>
        </p:txBody>
      </p:sp>
      <p:sp>
        <p:nvSpPr>
          <p:cNvPr id="10" name="Text 2"/>
          <p:cNvSpPr txBox="1"/>
          <p:nvPr/>
        </p:nvSpPr>
        <p:spPr>
          <a:xfrm>
            <a:off x="962350" y="5582825"/>
            <a:ext cx="2901300" cy="317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Заголовок показывает тему работы, а подзаголовки — отдельные части. Они помогают читателю быстрее сориентироваться и найти нужный раздел, особенно когда текст большой или состоит из нескольких тем.
</a:t>
            </a:r>
            <a:endParaRPr lang="en-US" sz="1975" dirty="0"/>
          </a:p>
        </p:txBody>
      </p:sp>
      <p:sp>
        <p:nvSpPr>
          <p:cNvPr id="11" name="Text 3"/>
          <p:cNvSpPr txBox="1"/>
          <p:nvPr/>
        </p:nvSpPr>
        <p:spPr>
          <a:xfrm>
            <a:off x="962350" y="4060600"/>
            <a:ext cx="2901300" cy="11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Заголовки
</a:t>
            </a:r>
            <a:endParaRPr lang="en-US" sz="3200" dirty="0"/>
          </a:p>
        </p:txBody>
      </p:sp>
      <p:sp>
        <p:nvSpPr>
          <p:cNvPr id="12" name="Text 4"/>
          <p:cNvSpPr txBox="1"/>
          <p:nvPr/>
        </p:nvSpPr>
        <p:spPr>
          <a:xfrm>
            <a:off x="4327850" y="5582825"/>
            <a:ext cx="2901300" cy="317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9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Абзацы делят текст на смысловые фрагменты и делают чтение спокойнее. Когда каждую мысль отделяют пустой строкой, снижается вероятность пропустить важное и проще исправлять текст при редактировании.
</a:t>
            </a:r>
            <a:endParaRPr lang="en-US" sz="1990" dirty="0"/>
          </a:p>
        </p:txBody>
      </p:sp>
      <p:sp>
        <p:nvSpPr>
          <p:cNvPr id="13" name="Text 5"/>
          <p:cNvSpPr txBox="1"/>
          <p:nvPr/>
        </p:nvSpPr>
        <p:spPr>
          <a:xfrm>
            <a:off x="4327850" y="4060600"/>
            <a:ext cx="2901300" cy="11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Абзацы
</a:t>
            </a:r>
            <a:endParaRPr lang="en-US" sz="3200" dirty="0"/>
          </a:p>
        </p:txBody>
      </p:sp>
      <p:sp>
        <p:nvSpPr>
          <p:cNvPr id="14" name="Text 6"/>
          <p:cNvSpPr txBox="1"/>
          <p:nvPr/>
        </p:nvSpPr>
        <p:spPr>
          <a:xfrm>
            <a:off x="7693350" y="5582825"/>
            <a:ext cx="2901300" cy="317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Списки удобны для перечислений. Маркированные используют без строгого порядка, а нумерованные — когда важна последовательность шагов. В списках текст выглядит аккуратнее, чем сплошным потоком.
</a:t>
            </a:r>
            <a:endParaRPr lang="en-US" sz="1975" dirty="0"/>
          </a:p>
        </p:txBody>
      </p:sp>
      <p:sp>
        <p:nvSpPr>
          <p:cNvPr id="15" name="Text 7"/>
          <p:cNvSpPr txBox="1"/>
          <p:nvPr/>
        </p:nvSpPr>
        <p:spPr>
          <a:xfrm>
            <a:off x="7693350" y="4060600"/>
            <a:ext cx="2901300" cy="11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Списки
</a:t>
            </a:r>
            <a:endParaRPr lang="en-US" sz="3200" dirty="0"/>
          </a:p>
        </p:txBody>
      </p:sp>
      <p:sp>
        <p:nvSpPr>
          <p:cNvPr id="16" name="Text 8"/>
          <p:cNvSpPr txBox="1"/>
          <p:nvPr/>
        </p:nvSpPr>
        <p:spPr>
          <a:xfrm>
            <a:off x="11058850" y="5582825"/>
            <a:ext cx="2901300" cy="317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Таблицы применяют, чтобы сравнивать данные по строкам и столбцам. Они подходят для расписаний, результатов или характеристик. Хорошо оформленная таблица сразу делает информацию понятной без лишних объяснений.
</a:t>
            </a:r>
            <a:endParaRPr lang="en-US" sz="1975" dirty="0"/>
          </a:p>
        </p:txBody>
      </p:sp>
      <p:sp>
        <p:nvSpPr>
          <p:cNvPr id="17" name="Text 9"/>
          <p:cNvSpPr txBox="1"/>
          <p:nvPr/>
        </p:nvSpPr>
        <p:spPr>
          <a:xfrm>
            <a:off x="11058850" y="4060600"/>
            <a:ext cx="2901300" cy="11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Таблицы
</a:t>
            </a:r>
            <a:endParaRPr lang="en-US" sz="3200" dirty="0"/>
          </a:p>
        </p:txBody>
      </p:sp>
      <p:sp>
        <p:nvSpPr>
          <p:cNvPr id="18" name="Text 10"/>
          <p:cNvSpPr txBox="1"/>
          <p:nvPr/>
        </p:nvSpPr>
        <p:spPr>
          <a:xfrm>
            <a:off x="14424350" y="5582825"/>
            <a:ext cx="2901300" cy="317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в документ добавляют рисунки, схемы и фотографии. Важно, чтобы они относились к теме и были достаточно четкими. Подписи помогают связать картинку с текстом и лучше раскрыть смысл.
</a:t>
            </a:r>
            <a:endParaRPr lang="en-US" sz="2058" dirty="0"/>
          </a:p>
        </p:txBody>
      </p:sp>
      <p:sp>
        <p:nvSpPr>
          <p:cNvPr id="19" name="Text 11"/>
          <p:cNvSpPr txBox="1"/>
          <p:nvPr/>
        </p:nvSpPr>
        <p:spPr>
          <a:xfrm>
            <a:off x="14424350" y="4060600"/>
            <a:ext cx="2901300" cy="11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Изображения (иногда)
</a:t>
            </a:r>
            <a:endParaRPr lang="en-US" sz="3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88950" y="25"/>
            <a:ext cx="9197749" cy="10282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24725" y="2187625"/>
            <a:ext cx="7894800" cy="67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элементы интерфейса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рабочем окне программы обычно есть строка заголовка, меню и панель инструментов. Также видны область страницы, линейки и строка состояния, где редактор сообщает полезные сведения о документе.
</a:t>
            </a:r>
            <a:pPr algn="l" indent="0" marL="0">
              <a:lnSpc>
                <a:spcPct val="100000"/>
              </a:lnSpc>
              <a:buNone/>
            </a:pPr>
            <a:r>
              <a:rPr lang="en-US" sz="4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находится курсор и команды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Текстовый курсор показывает, куда будет вводиться символ. На панели инструментов расположены значки основных действий: открыть, сохранить, печатать, изменить шрифт и размер. По ним легко ориентироваться, даже начинающим.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123775" y="9536150"/>
            <a:ext cx="1029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200" dirty="0"/>
          </a:p>
        </p:txBody>
      </p:sp>
      <p:sp>
        <p:nvSpPr>
          <p:cNvPr id="6" name="Text 2"/>
          <p:cNvSpPr txBox="1"/>
          <p:nvPr/>
        </p:nvSpPr>
        <p:spPr>
          <a:xfrm>
            <a:off x="1679325" y="440675"/>
            <a:ext cx="7039800" cy="107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23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Окно текстового редактора
</a:t>
            </a:r>
            <a:endParaRPr lang="en-US" sz="4236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9773" y="3063875"/>
            <a:ext cx="16483054" cy="6284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57150" y="428975"/>
            <a:ext cx="16488300" cy="130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создается текстовый документ
</a:t>
            </a:r>
            <a:endParaRPr lang="en-US" sz="4500" dirty="0"/>
          </a:p>
        </p:txBody>
      </p:sp>
      <p:sp>
        <p:nvSpPr>
          <p:cNvPr id="5" name="Text 1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200" dirty="0"/>
          </a:p>
        </p:txBody>
      </p:sp>
      <p:sp>
        <p:nvSpPr>
          <p:cNvPr id="6" name="Text 2"/>
          <p:cNvSpPr txBox="1"/>
          <p:nvPr/>
        </p:nvSpPr>
        <p:spPr>
          <a:xfrm>
            <a:off x="957150" y="1729775"/>
            <a:ext cx="16488300" cy="133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Основная логика работы: написать, оформить и сохранить в нужном виде.
</a:t>
            </a:r>
            <a:endParaRPr lang="en-US" sz="26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03325" y="2989624"/>
            <a:ext cx="9042900" cy="4508152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03325" y="8881500"/>
            <a:ext cx="90429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1292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стандартных функций текстовых редакторов
</a:t>
            </a:r>
            <a:endParaRPr lang="en-US" sz="1292" dirty="0"/>
          </a:p>
        </p:txBody>
      </p:sp>
      <p:sp>
        <p:nvSpPr>
          <p:cNvPr id="6" name="Text 1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200" dirty="0"/>
          </a:p>
        </p:txBody>
      </p:sp>
      <p:sp>
        <p:nvSpPr>
          <p:cNvPr id="7" name="Text 2"/>
          <p:cNvSpPr txBox="1"/>
          <p:nvPr/>
        </p:nvSpPr>
        <p:spPr>
          <a:xfrm>
            <a:off x="382425" y="1918950"/>
            <a:ext cx="8069100" cy="664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команды текстового редактора
</a:t>
            </a:r>
            <a:pPr algn="l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Ниже — самые частые команды, без которых обычно не обходится работа с документом: создание, открытие, сохранение и действия с фрагментами текста.
</a:t>
            </a:r>
            <a:pPr algn="l" indent="0" marL="0">
              <a:lnSpc>
                <a:spcPct val="150041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задач сводится к трём группам: работа с файлами, действия с текстом и отмена ошибок. Освоив их, вы ускорите создание документов.
</a:t>
            </a:r>
            <a:endParaRPr lang="en-US" sz="46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774600" y="807050"/>
            <a:ext cx="15199800" cy="11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6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Набор текста без ошибок
</a:t>
            </a:r>
            <a:endParaRPr lang="en-US" sz="4600" dirty="0"/>
          </a:p>
        </p:txBody>
      </p:sp>
      <p:sp>
        <p:nvSpPr>
          <p:cNvPr id="5" name="Text 1"/>
          <p:cNvSpPr txBox="1"/>
          <p:nvPr/>
        </p:nvSpPr>
        <p:spPr>
          <a:xfrm>
            <a:off x="2622300" y="6869750"/>
            <a:ext cx="6046800" cy="26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Пробел ставят после знака препинания, например «слово, следующее». Заглавная буква нужна в начале предложения, а также в именах людей, названиях городов и стран — это сразу делает текст грамотнее.
</a:t>
            </a:r>
            <a:endParaRPr lang="en-US" sz="2600" dirty="0"/>
          </a:p>
        </p:txBody>
      </p:sp>
      <p:sp>
        <p:nvSpPr>
          <p:cNvPr id="6" name="Text 2"/>
          <p:cNvSpPr txBox="1"/>
          <p:nvPr/>
        </p:nvSpPr>
        <p:spPr>
          <a:xfrm>
            <a:off x="2622300" y="3293000"/>
            <a:ext cx="6046800" cy="26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Начинайте с правильной раскладки: русский и английский режимы переключаются отдельной клавишей. Если перепутать язык, слова «склеятся» из неправильных букв и придется заново исправлять фрагмент.
</a:t>
            </a:r>
            <a:endParaRPr lang="en-US" sz="2600" dirty="0"/>
          </a:p>
        </p:txBody>
      </p:sp>
      <p:sp>
        <p:nvSpPr>
          <p:cNvPr id="7" name="Text 3"/>
          <p:cNvSpPr txBox="1"/>
          <p:nvPr/>
        </p:nvSpPr>
        <p:spPr>
          <a:xfrm>
            <a:off x="10637600" y="3293000"/>
            <a:ext cx="6046800" cy="26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Автокоррекция и проверка орфографии находят часть ошибок, но не заменяют внимание. Перед сдачей полезно перечитать текст глазами: так заметны повторы, пропуски слов и неточности смысла.
</a:t>
            </a:r>
            <a:endParaRPr lang="en-US" sz="2600" dirty="0"/>
          </a:p>
        </p:txBody>
      </p:sp>
      <p:sp>
        <p:nvSpPr>
          <p:cNvPr id="8" name="Text 4"/>
          <p:cNvSpPr txBox="1"/>
          <p:nvPr/>
        </p:nvSpPr>
        <p:spPr>
          <a:xfrm>
            <a:off x="123775" y="9536150"/>
            <a:ext cx="1029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23448" y="1979215"/>
            <a:ext cx="8287500" cy="6649052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0372575" y="9023150"/>
            <a:ext cx="6911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1957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свойств форматов DOCX, ODT, PDF и TXT на основе их назначения; без точных числовых измерений.
</a:t>
            </a:r>
            <a:endParaRPr lang="en-US" sz="1957" dirty="0"/>
          </a:p>
        </p:txBody>
      </p:sp>
      <p:sp>
        <p:nvSpPr>
          <p:cNvPr id="6" name="Text 1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200" dirty="0"/>
          </a:p>
        </p:txBody>
      </p:sp>
      <p:sp>
        <p:nvSpPr>
          <p:cNvPr id="7" name="Text 2"/>
          <p:cNvSpPr txBox="1"/>
          <p:nvPr/>
        </p:nvSpPr>
        <p:spPr>
          <a:xfrm>
            <a:off x="349250" y="2011300"/>
            <a:ext cx="8918400" cy="664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форматов файлов
</a:t>
            </a:r>
            <a:pPr algn="l" indent="0" marL="0">
              <a:lnSpc>
                <a:spcPct val="150041"/>
              </a:lnSpc>
              <a:buNone/>
            </a:pPr>
            <a:r>
              <a:rPr lang="en-US" sz="3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PDF удобен для «готового вида» страницы, а DOCX и ODT — для редактирования текста и добавления объектов. TXT подходит, когда важен только простой текст.
</a:t>
            </a:r>
            <a:pPr algn="l" indent="0" marL="0">
              <a:lnSpc>
                <a:spcPct val="150041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Разный формат выбирают под задачу: нужно изменить документ — берите DOCX/ODT; требуется сохранить внешний вид — чаще выбирают PDF; для простых заметок хватает TXT.
</a:t>
            </a:r>
            <a:endParaRPr lang="en-US" sz="46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353550" y="5655075"/>
            <a:ext cx="15683100" cy="379825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77900" y="391875"/>
            <a:ext cx="15158700" cy="107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Форматирование текста
</a:t>
            </a:r>
            <a:endParaRPr lang="en-US" sz="4500" dirty="0"/>
          </a:p>
        </p:txBody>
      </p:sp>
      <p:sp>
        <p:nvSpPr>
          <p:cNvPr id="7" name="Text 1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200" dirty="0"/>
          </a:p>
        </p:txBody>
      </p:sp>
      <p:sp>
        <p:nvSpPr>
          <p:cNvPr id="8" name="Text 2"/>
          <p:cNvSpPr txBox="1"/>
          <p:nvPr/>
        </p:nvSpPr>
        <p:spPr>
          <a:xfrm>
            <a:off x="1631000" y="2061800"/>
            <a:ext cx="7156200" cy="314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Шрифт и внешний вид
</a:t>
            </a:r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форматированию относятся выбор шрифта, размер букв, начертание, цвет, выравнивание и межстрочный интервал. Один и тот же текст может выглядеть строго, торжественно или как школьное объявление.
</a:t>
            </a:r>
            <a:endParaRPr lang="en-US" sz="2800" dirty="0"/>
          </a:p>
        </p:txBody>
      </p:sp>
      <p:sp>
        <p:nvSpPr>
          <p:cNvPr id="9" name="Text 3"/>
          <p:cNvSpPr txBox="1"/>
          <p:nvPr/>
        </p:nvSpPr>
        <p:spPr>
          <a:xfrm>
            <a:off x="9612200" y="2061800"/>
            <a:ext cx="7156200" cy="314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Интервалы и выравнивание
</a:t>
            </a:r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документ читался комфортно, важны «мелочи» — например, одинаковые интервалы между строками и понятное выравнивание заголовков. Правильное оформление делает работу аккуратной и помогает не потеряться в тексте.
</a:t>
            </a:r>
            <a:endParaRPr lang="en-US" sz="2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177300" y="487900"/>
            <a:ext cx="14758500" cy="147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Абзацы, списки и заголовки
</a:t>
            </a:r>
            <a:endParaRPr lang="en-US" sz="4500" dirty="0"/>
          </a:p>
        </p:txBody>
      </p:sp>
      <p:sp>
        <p:nvSpPr>
          <p:cNvPr id="6" name="Text 1"/>
          <p:cNvSpPr txBox="1"/>
          <p:nvPr/>
        </p:nvSpPr>
        <p:spPr>
          <a:xfrm>
            <a:off x="739700" y="4264613"/>
            <a:ext cx="5043600" cy="289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Абзацы делят текст на смысловые части: читателю легче следить за ходом мыслей. Когда каждый абзац посвящен одной идее, документ воспринимается быстрее, а исправления делать удобнее.
</a:t>
            </a:r>
            <a:endParaRPr lang="en-US" sz="2500" dirty="0"/>
          </a:p>
        </p:txBody>
      </p:sp>
      <p:sp>
        <p:nvSpPr>
          <p:cNvPr id="7" name="Text 2"/>
          <p:cNvSpPr txBox="1"/>
          <p:nvPr/>
        </p:nvSpPr>
        <p:spPr>
          <a:xfrm>
            <a:off x="6831475" y="4264637"/>
            <a:ext cx="5043600" cy="289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Маркированные списки подходят для перечислений без строгого порядка, например «что нужно подготовить». Нумерованные списки нужны для шагов и правил, где важна последовательность: «сначала…, затем…».
</a:t>
            </a:r>
            <a:endParaRPr lang="en-US" sz="2500" dirty="0"/>
          </a:p>
        </p:txBody>
      </p:sp>
      <p:sp>
        <p:nvSpPr>
          <p:cNvPr id="8" name="Text 3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200" dirty="0"/>
          </a:p>
        </p:txBody>
      </p:sp>
      <p:sp>
        <p:nvSpPr>
          <p:cNvPr id="9" name="Text 4"/>
          <p:cNvSpPr txBox="1"/>
          <p:nvPr/>
        </p:nvSpPr>
        <p:spPr>
          <a:xfrm>
            <a:off x="12618550" y="4264613"/>
            <a:ext cx="5043600" cy="289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Заголовки и подзаголовки помогают быстро найти нужный раздел. Такая структура особенно полезна в докладах и работах с несколькими темами: текст становится логичным и понятным с первого просмотра.
</a:t>
            </a:r>
            <a:endParaRPr lang="en-US" sz="25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9773" y="3063875"/>
            <a:ext cx="16483054" cy="6284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57150" y="428975"/>
            <a:ext cx="16488300" cy="130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и исправление текста
</a:t>
            </a:r>
            <a:endParaRPr lang="en-US" sz="4500" dirty="0"/>
          </a:p>
        </p:txBody>
      </p:sp>
      <p:sp>
        <p:nvSpPr>
          <p:cNvPr id="5" name="Text 1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200" dirty="0"/>
          </a:p>
        </p:txBody>
      </p:sp>
      <p:sp>
        <p:nvSpPr>
          <p:cNvPr id="6" name="Text 2"/>
          <p:cNvSpPr txBox="1"/>
          <p:nvPr/>
        </p:nvSpPr>
        <p:spPr>
          <a:xfrm>
            <a:off x="957150" y="1729775"/>
            <a:ext cx="16488300" cy="133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действий: чтение → орфография → пунктуация → повторы → повторная проверка → сохранение; дополнительно сравните работу с заданием или планом.
</a:t>
            </a:r>
            <a:endParaRPr lang="en-US" sz="26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52475" y="3606568"/>
            <a:ext cx="8493000" cy="404666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57150" y="428975"/>
            <a:ext cx="143622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Горячие клавиши для быстрой работы
</a:t>
            </a:r>
            <a:endParaRPr lang="en-US" sz="4500" dirty="0"/>
          </a:p>
        </p:txBody>
      </p:sp>
      <p:sp>
        <p:nvSpPr>
          <p:cNvPr id="5" name="Text 1"/>
          <p:cNvSpPr txBox="1"/>
          <p:nvPr/>
        </p:nvSpPr>
        <p:spPr>
          <a:xfrm>
            <a:off x="10254875" y="2305150"/>
            <a:ext cx="7728300" cy="563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Используйте сочетания клавиш, чтобы быстрее управлять документом: выделять фрагменты, копировать, вставлять, отменять действия, сохранять и не тратить время на поиск команд в меню.
</a:t>
            </a:r>
            <a:pPr algn="l" indent="0" marL="0">
              <a:lnSpc>
                <a:spcPct val="150041"/>
              </a:lnSpc>
              <a:buNone/>
            </a:pPr>
            <a:r>
              <a:rPr lang="en-US" sz="3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Горячие клавиши сокращают лишние движения мышью, уменьшают время на рутинные операции и помогают быстрее проходить правку и оформление.
</a:t>
            </a:r>
            <a:endParaRPr lang="en-US" sz="2500" dirty="0"/>
          </a:p>
        </p:txBody>
      </p:sp>
      <p:sp>
        <p:nvSpPr>
          <p:cNvPr id="6" name="Text 2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9645375" y="8170450"/>
            <a:ext cx="6291900" cy="18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20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Сочетания клавиш в текстовых редакторах (универсальные для большинства программ).
</a:t>
            </a:r>
            <a:endParaRPr lang="en-US" sz="2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6F6F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04655" y="2827747"/>
            <a:ext cx="614400" cy="614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24905" y="2827747"/>
            <a:ext cx="614400" cy="6144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845155" y="2827747"/>
            <a:ext cx="614400" cy="6144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0965405" y="2827747"/>
            <a:ext cx="614400" cy="6144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4124055" y="2827747"/>
            <a:ext cx="537600" cy="6144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832650" y="376226"/>
            <a:ext cx="16622700" cy="165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с изображениями и таблицами
</a:t>
            </a:r>
            <a:endParaRPr lang="en-US" sz="4500" dirty="0"/>
          </a:p>
        </p:txBody>
      </p:sp>
      <p:sp>
        <p:nvSpPr>
          <p:cNvPr id="16" name="Text 1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200" dirty="0"/>
          </a:p>
        </p:txBody>
      </p:sp>
      <p:sp>
        <p:nvSpPr>
          <p:cNvPr id="17" name="Text 2"/>
          <p:cNvSpPr txBox="1"/>
          <p:nvPr/>
        </p:nvSpPr>
        <p:spPr>
          <a:xfrm>
            <a:off x="1486675" y="5216622"/>
            <a:ext cx="2866200" cy="313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9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Вставляйте рисунки, схемы и фотографии так, чтобы они поддерживали тему текста. Размещайте изображения там, где они помогают понять мысль, и следите за четкостью, чтобы детали читались без труда.
</a:t>
            </a:r>
            <a:endParaRPr lang="en-US" sz="1950" dirty="0"/>
          </a:p>
        </p:txBody>
      </p:sp>
      <p:sp>
        <p:nvSpPr>
          <p:cNvPr id="18" name="Text 3"/>
          <p:cNvSpPr txBox="1"/>
          <p:nvPr/>
        </p:nvSpPr>
        <p:spPr>
          <a:xfrm>
            <a:off x="1464025" y="3843725"/>
            <a:ext cx="2866200" cy="111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Уместные иллюстрации
</a:t>
            </a:r>
            <a:endParaRPr lang="en-US" sz="2800" dirty="0"/>
          </a:p>
        </p:txBody>
      </p:sp>
      <p:sp>
        <p:nvSpPr>
          <p:cNvPr id="19" name="Text 4"/>
          <p:cNvSpPr txBox="1"/>
          <p:nvPr/>
        </p:nvSpPr>
        <p:spPr>
          <a:xfrm>
            <a:off x="4606925" y="5216622"/>
            <a:ext cx="2866200" cy="313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94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Используйте таблицы, когда нужно сопоставить данные по строкам и столбцам. Это делает материал наглядным: читатель быстрее видит различия, а вам проще исправлять отдельные значения без переписывания абзацев.
</a:t>
            </a:r>
            <a:endParaRPr lang="en-US" sz="1945" dirty="0"/>
          </a:p>
        </p:txBody>
      </p:sp>
      <p:sp>
        <p:nvSpPr>
          <p:cNvPr id="20" name="Text 5"/>
          <p:cNvSpPr txBox="1"/>
          <p:nvPr/>
        </p:nvSpPr>
        <p:spPr>
          <a:xfrm>
            <a:off x="4584275" y="3843725"/>
            <a:ext cx="2866200" cy="111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Таблицы для сравнения
</a:t>
            </a:r>
            <a:endParaRPr lang="en-US" sz="2800" dirty="0"/>
          </a:p>
        </p:txBody>
      </p:sp>
      <p:sp>
        <p:nvSpPr>
          <p:cNvPr id="21" name="Text 6"/>
          <p:cNvSpPr txBox="1"/>
          <p:nvPr/>
        </p:nvSpPr>
        <p:spPr>
          <a:xfrm>
            <a:off x="7727175" y="5216622"/>
            <a:ext cx="2866200" cy="313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9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Подпишите каждую иллюстрацию: кратко объясните, что на ней показано. Подписи помогают читателю ориентироваться и не теряться, особенно если в работе несколько рисунков или схема требует пояснений.
</a:t>
            </a:r>
            <a:endParaRPr lang="en-US" sz="1963" dirty="0"/>
          </a:p>
        </p:txBody>
      </p:sp>
      <p:sp>
        <p:nvSpPr>
          <p:cNvPr id="22" name="Text 7"/>
          <p:cNvSpPr txBox="1"/>
          <p:nvPr/>
        </p:nvSpPr>
        <p:spPr>
          <a:xfrm>
            <a:off x="7704525" y="3843725"/>
            <a:ext cx="2866200" cy="111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Подписи к рисункам
</a:t>
            </a:r>
            <a:endParaRPr lang="en-US" sz="2800" dirty="0"/>
          </a:p>
        </p:txBody>
      </p:sp>
      <p:sp>
        <p:nvSpPr>
          <p:cNvPr id="23" name="Text 8"/>
          <p:cNvSpPr txBox="1"/>
          <p:nvPr/>
        </p:nvSpPr>
        <p:spPr>
          <a:xfrm>
            <a:off x="10847425" y="5216622"/>
            <a:ext cx="2866200" cy="313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Добавляйте заголовок таблицы, чтобы сразу было понятно, о чем она. Хорошее название уменьшает вопросы при чтении и помогает быстро находить нужный фрагмент документа, когда вы возвращаетесь к нему.
</a:t>
            </a:r>
            <a:endParaRPr lang="en-US" sz="2042" dirty="0"/>
          </a:p>
        </p:txBody>
      </p:sp>
      <p:sp>
        <p:nvSpPr>
          <p:cNvPr id="24" name="Text 9"/>
          <p:cNvSpPr txBox="1"/>
          <p:nvPr/>
        </p:nvSpPr>
        <p:spPr>
          <a:xfrm>
            <a:off x="10824775" y="3843725"/>
            <a:ext cx="2866200" cy="111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Названия таблиц
</a:t>
            </a:r>
            <a:endParaRPr lang="en-US" sz="2800" dirty="0"/>
          </a:p>
        </p:txBody>
      </p:sp>
      <p:sp>
        <p:nvSpPr>
          <p:cNvPr id="25" name="Text 10"/>
          <p:cNvSpPr txBox="1"/>
          <p:nvPr/>
        </p:nvSpPr>
        <p:spPr>
          <a:xfrm>
            <a:off x="13967675" y="5216622"/>
            <a:ext cx="2866200" cy="313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Следите за выравниванием и интервалами вокруг изображений и таблиц. Старайтесь сохранять одинаковые отступы, не перегружать страницу и оставлять место, чтобы текст рядом не сливался с объектами.
</a:t>
            </a:r>
            <a:endParaRPr lang="en-US" sz="2004" dirty="0"/>
          </a:p>
        </p:txBody>
      </p:sp>
      <p:sp>
        <p:nvSpPr>
          <p:cNvPr id="26" name="Text 11"/>
          <p:cNvSpPr txBox="1"/>
          <p:nvPr/>
        </p:nvSpPr>
        <p:spPr>
          <a:xfrm>
            <a:off x="13945025" y="3843725"/>
            <a:ext cx="2866200" cy="111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Аккуратное размещение
</a:t>
            </a:r>
            <a:endParaRPr lang="en-US" sz="2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23448" y="1979215"/>
            <a:ext cx="8287500" cy="6649052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0372575" y="9023150"/>
            <a:ext cx="6911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1957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практика и наблюдения за типичным процессом подготовки текстов (условные значения).
</a:t>
            </a:r>
            <a:endParaRPr lang="en-US" sz="1957" dirty="0"/>
          </a:p>
        </p:txBody>
      </p:sp>
      <p:sp>
        <p:nvSpPr>
          <p:cNvPr id="6" name="Text 1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200" dirty="0"/>
          </a:p>
        </p:txBody>
      </p:sp>
      <p:sp>
        <p:nvSpPr>
          <p:cNvPr id="7" name="Text 2"/>
          <p:cNvSpPr txBox="1"/>
          <p:nvPr/>
        </p:nvSpPr>
        <p:spPr>
          <a:xfrm>
            <a:off x="349250" y="2011300"/>
            <a:ext cx="8918400" cy="664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работы над документом
</a:t>
            </a:r>
            <a:pPr algn="l" indent="0" marL="0">
              <a:lnSpc>
                <a:spcPct val="150041"/>
              </a:lnSpc>
              <a:buNone/>
            </a:pPr>
            <a:r>
              <a:rPr lang="en-US" sz="3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вы тратите больше времени не на набор, а на доведение текста: исправления, оформление и приведение работы к требованиям. Остальные шаги обычно занимают меньше времени.
</a:t>
            </a:r>
            <a:pPr algn="l" indent="0" marL="0">
              <a:lnSpc>
                <a:spcPct val="150041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правка и форматирование дают наибольший вклад в общую длительность. Поэтому важно закладывать время заранее и проверять результат несколько раз.
</a:t>
            </a:r>
            <a:endParaRPr lang="en-US" sz="46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458892" y="886492"/>
            <a:ext cx="15065400" cy="152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Сохранение, имя файла и папка
</a:t>
            </a:r>
            <a:endParaRPr lang="en-US" sz="4600" dirty="0"/>
          </a:p>
        </p:txBody>
      </p:sp>
      <p:sp>
        <p:nvSpPr>
          <p:cNvPr id="8" name="Text 1"/>
          <p:cNvSpPr txBox="1"/>
          <p:nvPr/>
        </p:nvSpPr>
        <p:spPr>
          <a:xfrm>
            <a:off x="123775" y="9536150"/>
            <a:ext cx="1029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200" dirty="0"/>
          </a:p>
        </p:txBody>
      </p:sp>
      <p:sp>
        <p:nvSpPr>
          <p:cNvPr id="9" name="Text 2"/>
          <p:cNvSpPr txBox="1"/>
          <p:nvPr/>
        </p:nvSpPr>
        <p:spPr>
          <a:xfrm>
            <a:off x="3046900" y="3598000"/>
            <a:ext cx="6159000" cy="197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Сразу после начала работы
</a:t>
            </a:r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4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Сохраняйте файл как можно раньше, чтобы при сбое не потерять только что набранный текст. Лучше сделать это в первый же раз редактирования, чем ждать окончания.
</a:t>
            </a:r>
            <a:endParaRPr lang="en-US" sz="2600" dirty="0"/>
          </a:p>
        </p:txBody>
      </p:sp>
      <p:sp>
        <p:nvSpPr>
          <p:cNvPr id="10" name="Text 3"/>
          <p:cNvSpPr txBox="1"/>
          <p:nvPr/>
        </p:nvSpPr>
        <p:spPr>
          <a:xfrm>
            <a:off x="11040950" y="3598000"/>
            <a:ext cx="6228600" cy="197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Папка для хранения
</a:t>
            </a:r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Храните документ в отдельной папке на компьютере, флешке или в облачном хранилище. Продуманная структура помогает быстро возвращаться к прошлым работам и показывает порядок.
</a:t>
            </a:r>
            <a:endParaRPr lang="en-US" sz="2600" dirty="0"/>
          </a:p>
        </p:txBody>
      </p:sp>
      <p:sp>
        <p:nvSpPr>
          <p:cNvPr id="11" name="Text 4"/>
          <p:cNvSpPr txBox="1"/>
          <p:nvPr/>
        </p:nvSpPr>
        <p:spPr>
          <a:xfrm>
            <a:off x="7075750" y="7328250"/>
            <a:ext cx="6228600" cy="197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Понятное имя файла
</a:t>
            </a:r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4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Дайте файлу имя с темой и фамилией автора. Например, «Биология_Иванов_Работа1». Так документ легко найти в списке файлов и не перепутать версии.
</a:t>
            </a:r>
            <a:endParaRPr lang="en-US" sz="26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910765" y="2400"/>
            <a:ext cx="8374370" cy="10282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357612" y="559250"/>
            <a:ext cx="7925400" cy="2324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Печать и подготовка к выводу на бумагу
</a:t>
            </a:r>
            <a:endParaRPr lang="en-US" sz="4600" dirty="0"/>
          </a:p>
        </p:txBody>
      </p:sp>
      <p:sp>
        <p:nvSpPr>
          <p:cNvPr id="7" name="Text 1"/>
          <p:cNvSpPr txBox="1"/>
          <p:nvPr/>
        </p:nvSpPr>
        <p:spPr>
          <a:xfrm>
            <a:off x="1357611" y="5570803"/>
            <a:ext cx="7925400" cy="217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Откройте предварительный просмотр: вы увидите, как документ будет выглядеть на бумаге. При необходимости настройте масштаб и порядок страниц — так вы уменьшите риск «не той» распечатки на практике.
</a:t>
            </a:r>
            <a:endParaRPr lang="en-US" sz="2600" dirty="0"/>
          </a:p>
        </p:txBody>
      </p:sp>
      <p:sp>
        <p:nvSpPr>
          <p:cNvPr id="8" name="Text 2"/>
          <p:cNvSpPr txBox="1"/>
          <p:nvPr/>
        </p:nvSpPr>
        <p:spPr>
          <a:xfrm>
            <a:off x="1357610" y="3212346"/>
            <a:ext cx="7925400" cy="217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печатью проверьте поля страницы, ориентацию листа (книжная или альбомная) и размер бумаги. Укажите нужные копии и диапазон страниц, чтобы распечатка совпала с задачей.
</a:t>
            </a:r>
            <a:endParaRPr lang="en-US" sz="2600" dirty="0"/>
          </a:p>
        </p:txBody>
      </p:sp>
      <p:sp>
        <p:nvSpPr>
          <p:cNvPr id="9" name="Text 3"/>
          <p:cNvSpPr txBox="1"/>
          <p:nvPr/>
        </p:nvSpPr>
        <p:spPr>
          <a:xfrm>
            <a:off x="123775" y="9536150"/>
            <a:ext cx="1029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7495" y="2915264"/>
            <a:ext cx="808200" cy="808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10962" y="2985284"/>
            <a:ext cx="835200" cy="66816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48021" y="6638231"/>
            <a:ext cx="707175" cy="808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710979" y="6708251"/>
            <a:ext cx="835200" cy="66816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32650" y="-56980"/>
            <a:ext cx="16622700" cy="162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Безопасность и цифровой этикет
</a:t>
            </a:r>
            <a:endParaRPr lang="en-US" sz="4500" dirty="0"/>
          </a:p>
        </p:txBody>
      </p:sp>
      <p:sp>
        <p:nvSpPr>
          <p:cNvPr id="8" name="Text 1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200" dirty="0"/>
          </a:p>
        </p:txBody>
      </p:sp>
      <p:sp>
        <p:nvSpPr>
          <p:cNvPr id="9" name="Text 2"/>
          <p:cNvSpPr txBox="1"/>
          <p:nvPr/>
        </p:nvSpPr>
        <p:spPr>
          <a:xfrm>
            <a:off x="1057075" y="3993125"/>
            <a:ext cx="7865400" cy="18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Прежде чем переслать файл, убедитесь, что он попадает нужному человеку или группе. Проверьте получателя и тему сообщения, чтобы не отправить работу не тому адресату по ошибке.
</a:t>
            </a:r>
            <a:endParaRPr lang="en-US" sz="2500" dirty="0"/>
          </a:p>
        </p:txBody>
      </p:sp>
      <p:sp>
        <p:nvSpPr>
          <p:cNvPr id="10" name="Text 3"/>
          <p:cNvSpPr txBox="1"/>
          <p:nvPr/>
        </p:nvSpPr>
        <p:spPr>
          <a:xfrm>
            <a:off x="2186875" y="2996125"/>
            <a:ext cx="6735600" cy="6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959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Отправляйте только нужному адресату
</a:t>
            </a:r>
            <a:endParaRPr lang="en-US" sz="2959" dirty="0"/>
          </a:p>
        </p:txBody>
      </p:sp>
      <p:sp>
        <p:nvSpPr>
          <p:cNvPr id="11" name="Text 4"/>
          <p:cNvSpPr txBox="1"/>
          <p:nvPr/>
        </p:nvSpPr>
        <p:spPr>
          <a:xfrm>
            <a:off x="9794275" y="3993175"/>
            <a:ext cx="7865400" cy="18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обычном тексте не стоит указывать пароли и слишком подробные личные сведения. Если документ будет распространяться, лучше использовать только необходимую информацию для задания или общения.
</a:t>
            </a:r>
            <a:endParaRPr lang="en-US" sz="2500" dirty="0"/>
          </a:p>
        </p:txBody>
      </p:sp>
      <p:sp>
        <p:nvSpPr>
          <p:cNvPr id="12" name="Text 5"/>
          <p:cNvSpPr txBox="1"/>
          <p:nvPr/>
        </p:nvSpPr>
        <p:spPr>
          <a:xfrm>
            <a:off x="11030275" y="2980825"/>
            <a:ext cx="6629400" cy="6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959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размещайте лишние личные данные
</a:t>
            </a:r>
            <a:endParaRPr lang="en-US" sz="2959" dirty="0"/>
          </a:p>
        </p:txBody>
      </p:sp>
      <p:sp>
        <p:nvSpPr>
          <p:cNvPr id="13" name="Text 6"/>
          <p:cNvSpPr txBox="1"/>
          <p:nvPr/>
        </p:nvSpPr>
        <p:spPr>
          <a:xfrm>
            <a:off x="1057075" y="7758600"/>
            <a:ext cx="7865400" cy="18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над документом работают несколько людей, используйте корректные названия версий: «версия 1», «итог», «с правками». Это помогает быстро понять, какая версия самая актуальная.
</a:t>
            </a:r>
            <a:endParaRPr lang="en-US" sz="2500" dirty="0"/>
          </a:p>
        </p:txBody>
      </p:sp>
      <p:sp>
        <p:nvSpPr>
          <p:cNvPr id="14" name="Text 7"/>
          <p:cNvSpPr txBox="1"/>
          <p:nvPr/>
        </p:nvSpPr>
        <p:spPr>
          <a:xfrm>
            <a:off x="2186875" y="6703775"/>
            <a:ext cx="6735600" cy="6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959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Понятные версии при совместной работе
</a:t>
            </a:r>
            <a:endParaRPr lang="en-US" sz="2959" dirty="0"/>
          </a:p>
        </p:txBody>
      </p:sp>
      <p:sp>
        <p:nvSpPr>
          <p:cNvPr id="15" name="Text 8"/>
          <p:cNvSpPr txBox="1"/>
          <p:nvPr/>
        </p:nvSpPr>
        <p:spPr>
          <a:xfrm>
            <a:off x="9794275" y="7758600"/>
            <a:ext cx="7865400" cy="18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замечаниях пишите спокойно и по делу: что исправить и почему. Такой цифровой этикет снижает конфликты и ускоряет договоренности при учебных совместных проектах.
</a:t>
            </a:r>
            <a:endParaRPr lang="en-US" sz="2500" dirty="0"/>
          </a:p>
        </p:txBody>
      </p:sp>
      <p:sp>
        <p:nvSpPr>
          <p:cNvPr id="16" name="Text 9"/>
          <p:cNvSpPr txBox="1"/>
          <p:nvPr/>
        </p:nvSpPr>
        <p:spPr>
          <a:xfrm>
            <a:off x="11030275" y="6703775"/>
            <a:ext cx="6629400" cy="6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959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Вежливые комментарии и уважительный тон
</a:t>
            </a:r>
            <a:endParaRPr lang="en-US" sz="2959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03325" y="2663814"/>
            <a:ext cx="9042900" cy="5159772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03325" y="8881500"/>
            <a:ext cx="90429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1292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наблюдения и типовые ошибки в школьных работах.
</a:t>
            </a:r>
            <a:endParaRPr lang="en-US" sz="1292" dirty="0"/>
          </a:p>
        </p:txBody>
      </p:sp>
      <p:sp>
        <p:nvSpPr>
          <p:cNvPr id="6" name="Text 1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200" dirty="0"/>
          </a:p>
        </p:txBody>
      </p:sp>
      <p:sp>
        <p:nvSpPr>
          <p:cNvPr id="7" name="Text 2"/>
          <p:cNvSpPr txBox="1"/>
          <p:nvPr/>
        </p:nvSpPr>
        <p:spPr>
          <a:xfrm>
            <a:off x="382425" y="1918950"/>
            <a:ext cx="8069100" cy="664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начинающих
</a:t>
            </a:r>
            <a:pPr algn="l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Ошибки часто связаны с сохранением, оформлением и внимательностью к структуре. Регулярная проверка и единый стиль заметно уменьшают число проблем при подготовке текстов.
</a:t>
            </a:r>
            <a:pPr algn="l" indent="0" marL="0">
              <a:lnSpc>
                <a:spcPct val="150041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вывод: регулярное сохранение и аккуратный единый стиль упрощают работу и помогают сохранить смысл и качество документа.
</a:t>
            </a:r>
            <a:endParaRPr lang="en-US" sz="46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23448" y="1979215"/>
            <a:ext cx="8287500" cy="6649052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0372575" y="9023150"/>
            <a:ext cx="6911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1957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практики использования текстовых редакторов при учебных заданиях (условное распределение).
</a:t>
            </a:r>
            <a:endParaRPr lang="en-US" sz="1957" dirty="0"/>
          </a:p>
        </p:txBody>
      </p:sp>
      <p:sp>
        <p:nvSpPr>
          <p:cNvPr id="6" name="Text 1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200" dirty="0"/>
          </a:p>
        </p:txBody>
      </p:sp>
      <p:sp>
        <p:nvSpPr>
          <p:cNvPr id="7" name="Text 2"/>
          <p:cNvSpPr txBox="1"/>
          <p:nvPr/>
        </p:nvSpPr>
        <p:spPr>
          <a:xfrm>
            <a:off x="349250" y="2011300"/>
            <a:ext cx="8918400" cy="664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Преимущества цифрового документа
</a:t>
            </a:r>
            <a:pPr algn="l" indent="0" marL="0">
              <a:lnSpc>
                <a:spcPct val="150041"/>
              </a:lnSpc>
              <a:buNone/>
            </a:pPr>
            <a:r>
              <a:rPr lang="en-US" sz="3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Цифровой формат помогает не только исправлять текст, но и быстрее находить нужные места. Если вы обновляете работу, правки не требуют полного переписывания всей страницы заново.
</a:t>
            </a:r>
            <a:pPr algn="l" indent="0" marL="0">
              <a:lnSpc>
                <a:spcPct val="150041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Ключевой эффект цифрового текста — экономия времени: исправления, копирование и поиск ускоряют подготовку. Это делает обновление и сдачу работы проще и аккуратнее.
</a:t>
            </a:r>
            <a:endParaRPr lang="en-US" sz="46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28675" y="2761375"/>
            <a:ext cx="12865200" cy="474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на компьютере: от идеи до аккуратной версии
</a:t>
            </a:r>
            <a:pPr algn="l" indent="0" marL="0">
              <a:lnSpc>
                <a:spcPct val="100000"/>
              </a:lnSpc>
              <a:buNone/>
            </a:pPr>
            <a:r>
              <a:rPr lang="en-US" sz="6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2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текстового документа включает ввод, редактирование, форматирование, проверку и сохранение. Качество растёт, когда структура понятна, оформление единообразно, а формат выбран правильно для цели и получателя.
</a:t>
            </a:r>
            <a:endParaRPr lang="en-US" sz="6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2026-05-12T12:53:00Z</dcterms:created>
  <dcterms:modified xsi:type="dcterms:W3CDTF">2026-05-12T12:53:00Z</dcterms:modified>
</cp:coreProperties>
</file>