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image" Target="../media/image-4-10.jpeg"/><Relationship Id="rId11" Type="http://schemas.openxmlformats.org/officeDocument/2006/relationships/image" Target="../media/image-4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91284" y="798653"/>
            <a:ext cx="3219378" cy="37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48" y="1340068"/>
            <a:ext cx="50994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темы: Надкласс Рыбы и речной окунь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587213" y="2932965"/>
            <a:ext cx="3978600" cy="7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Изучим древних позвоночных — рыб, их разнообразие и роль в природе.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413148" y="4070025"/>
            <a:ext cx="41589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61367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и разнообразие рыб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700373" y="2551792"/>
            <a:ext cx="3920100" cy="168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появились около 500 миллионов лет назад и стали первыми позвоночными на Земле. Сегодня они насчитывают более 34 000 видов, живут в самых разных водных средах и сыграли важную роль в эволюции животных.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классы надкласса Рыбы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98125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Круглоротые: древняя группа с отсутствием челюстей, включает миног и миксисов, обитающих в пресных и морских водах.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21035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Хрящевые рыбы: имеют скелет из хряща, среди них акулы и скаты, обитают преимущественно в солёных водоёмах.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00900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Костные рыбы: самая многочисленная группа с костным скелетом и плавательным пузырём; именно к ним относится речной окунь.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0490" y="1072294"/>
            <a:ext cx="2782500" cy="18586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83442" y="1072294"/>
            <a:ext cx="2782500" cy="185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180693" y="1072294"/>
            <a:ext cx="2782500" cy="1858623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4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Внешнее строение речного окуня
</a:t>
            </a:r>
            <a:endParaRPr lang="en-US" sz="2400" dirty="0"/>
          </a:p>
        </p:txBody>
      </p:sp>
      <p:sp>
        <p:nvSpPr>
          <p:cNvPr id="15" name="Text 2"/>
          <p:cNvSpPr txBox="1"/>
          <p:nvPr/>
        </p:nvSpPr>
        <p:spPr>
          <a:xfrm>
            <a:off x="586568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и плавники
</a:t>
            </a:r>
            <a:endParaRPr lang="en-US" sz="900" dirty="0"/>
          </a:p>
        </p:txBody>
      </p:sp>
      <p:sp>
        <p:nvSpPr>
          <p:cNvPr id="16" name="Text 3"/>
          <p:cNvSpPr txBox="1"/>
          <p:nvPr/>
        </p:nvSpPr>
        <p:spPr>
          <a:xfrm>
            <a:off x="586568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окуня сжато с боков и вытянуто. Он имеет два спинных плавника — колючий и мягкий, а также грудные, брюшные и хвостовой, которые обеспечивают манёвренность и устойчивость.
</a:t>
            </a:r>
            <a:endParaRPr lang="en-US" sz="800" dirty="0"/>
          </a:p>
        </p:txBody>
      </p:sp>
      <p:sp>
        <p:nvSpPr>
          <p:cNvPr id="17" name="Text 4"/>
          <p:cNvSpPr txBox="1"/>
          <p:nvPr/>
        </p:nvSpPr>
        <p:spPr>
          <a:xfrm>
            <a:off x="6199520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Чешуя и сенсорика
</a:t>
            </a:r>
            <a:endParaRPr lang="en-US" sz="900" dirty="0"/>
          </a:p>
        </p:txBody>
      </p:sp>
      <p:sp>
        <p:nvSpPr>
          <p:cNvPr id="18" name="Text 5"/>
          <p:cNvSpPr txBox="1"/>
          <p:nvPr/>
        </p:nvSpPr>
        <p:spPr>
          <a:xfrm>
            <a:off x="6199520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Мелкая плотная чешуя покрывает тело, а вдоль него тянется латеральная линия — чувствительный орган, улавливающий вибрации воды и движение добычи.
</a:t>
            </a:r>
            <a:endParaRPr lang="en-US" sz="800" dirty="0"/>
          </a:p>
        </p:txBody>
      </p:sp>
      <p:sp>
        <p:nvSpPr>
          <p:cNvPr id="19" name="Text 6"/>
          <p:cNvSpPr txBox="1"/>
          <p:nvPr/>
        </p:nvSpPr>
        <p:spPr>
          <a:xfrm>
            <a:off x="3396771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Окрас и защита
</a:t>
            </a:r>
            <a:endParaRPr lang="en-US" sz="900" dirty="0"/>
          </a:p>
        </p:txBody>
      </p:sp>
      <p:sp>
        <p:nvSpPr>
          <p:cNvPr id="20" name="Text 7"/>
          <p:cNvSpPr txBox="1"/>
          <p:nvPr/>
        </p:nvSpPr>
        <p:spPr>
          <a:xfrm>
            <a:off x="3396771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Окунь окрашен в зелёно-жёлтые тона с чёрными полосами, что помогает маскироваться. Колючие шипы на спинных плавниках служат эффективной защитой от хищников.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Костные рыбы значительно разнообразнее, чем хрящевые, и обладают уникальными приспособлениями для жизни в воде.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различия костных и хрящевых рыб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костного скелета и плавательного пузыря обеспечивает костным рыбам большую адаптивность и численное превосходство.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Ихтиологические исследования, 2023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9992" y="1680906"/>
            <a:ext cx="486000" cy="43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58677" y="1653906"/>
            <a:ext cx="486000" cy="486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66093" y="1680906"/>
            <a:ext cx="486000" cy="432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Ареал и предпочтения речного окуня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612662" y="2387196"/>
            <a:ext cx="23013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Водоёмы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624318" y="3275228"/>
            <a:ext cx="2324700" cy="105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Обитает в чистых пресных реках, озёрах и прудах с умеренным течением, где вода насыщена кислородом.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421346" y="2387196"/>
            <a:ext cx="23013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Растительность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3433003" y="3275228"/>
            <a:ext cx="2324700" cy="105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Предпочитает места с подводной растительностью, которая служит укрытием и местом охоты.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228763" y="2387196"/>
            <a:ext cx="23013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
</a:t>
            </a:r>
            <a:endParaRPr lang="en-US" sz="1500" dirty="0"/>
          </a:p>
        </p:txBody>
      </p:sp>
      <p:sp>
        <p:nvSpPr>
          <p:cNvPr id="16" name="Text 7"/>
          <p:cNvSpPr txBox="1"/>
          <p:nvPr/>
        </p:nvSpPr>
        <p:spPr>
          <a:xfrm>
            <a:off x="6240419" y="3275228"/>
            <a:ext cx="2324700" cy="105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Распространён главным образом в Европе, а также в Северной и Центральной Азии.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64215" y="1145300"/>
            <a:ext cx="5415663" cy="2269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части тела и их функции, помогающие окуню выживать и эффективно охотиться.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Морфология речного окуня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морфологическая особенность способствует адаптации окуня к его среде обитания и образу жизни.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Анатомические исследования окуней, 2022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1700" y="2081450"/>
            <a:ext cx="8446800" cy="24581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и поведение речного окуня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719848" y="1197000"/>
            <a:ext cx="36147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Окунь — активный хищник, питается мелкими рыбками, беспозвоночными и икрой, используя быстрые броски из засады.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116323" y="1197000"/>
            <a:ext cx="36147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Ведёт стайный образ жизни, охотится преимущественно днём, прячась в прибрежной растительности для неожиданной атаки.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Дыхательная система речного окуня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413150" y="2076625"/>
            <a:ext cx="2341500" cy="207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осуществляется через жабры, покрытые защитными жаберными крышками, что обеспечивает эффективный газообмен с водой.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267413" y="2076625"/>
            <a:ext cx="2341500" cy="207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Жаберные лепестки насыщают кровь кислородом и выводят углекислый газ, поддерживая жизнедеятельность организма.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121675" y="2076625"/>
            <a:ext cx="2341500" cy="207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низком содержании кислорода окунь способен кратковременно дышать атмосферным воздухом, что повышает его выживаемость.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1306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Кровеносная система речного окуня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050551" y="1428063"/>
            <a:ext cx="36627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сердца и кровообращения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050550" y="1996638"/>
            <a:ext cx="35853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окуня сердце состоит из двух камер — предсердия и желудочка, обеспечивающих однократный круг кровообращения. Кровь движется от сердца к жабрам для насыщения кислородом.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050551" y="2893442"/>
            <a:ext cx="36627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артериальной крови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050550" y="3462017"/>
            <a:ext cx="35853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Насыщенная кислородом кровь поступает к органам и тканям, снабжая их жизненно важными веществами для поддержания всех функций организма.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7" y="435769"/>
            <a:ext cx="2462700" cy="164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Плавательный пузырь и его функции у окуня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215879" y="594360"/>
            <a:ext cx="2468700" cy="119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Плавательный пузырь — это газонаполненный орган, который помогает окуню поддерживать устойчивость в воде, позволяя сохранять нужную глубину без дополнительных усилий и затрат энергии.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07199" y="3348992"/>
            <a:ext cx="47547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регуляции плавучести, плавательный пузырь иногда используется для дыхания, позволяя окуню временно дышать атмосферным воздухом при снижении кислорода в воде.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92189" y="1157553"/>
            <a:ext cx="2468700" cy="13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орган участвует в восприятии звуковых вибраций, что помогает окуню ориентироваться в водной среде и реагировать на движения окружающих объектов.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47" y="1292983"/>
            <a:ext cx="8317800" cy="31822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35769"/>
            <a:ext cx="8317800" cy="3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речного окуня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13147" y="845820"/>
            <a:ext cx="8133900" cy="2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развития и изменения в поведении окуня в течение годового цикла.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3147" y="435769"/>
            <a:ext cx="77940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речного окуня в экосистеме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777743" y="1861762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Являясь добычей для таких крупных хищников, как щука, судак, цапля и выдра, он занимает важное место в пищевой цепи водоёмов.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65547" y="3446350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Окунь способствует круговороту веществ, влияя на переработку органического материала и поддержание качества воды в экосистеме.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565547" y="1861762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Речной окунь выступает как средний хищник, контролируя численность мелких рыб и водных беспозвоночных, что поддерживает равновесие в пищевых сетях.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777743" y="3446350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присутствие отражает состояние водной среды и помогает сохранять биологическое разнообразие в пресных водах.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924394"/>
            <a:ext cx="3975900" cy="13974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840568" y="1650150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естественных врагов окуня и основные антропогенные угрозы, влияющие на его популяцию и среду обитания.
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Враги и угрозы речному окуню
</a:t>
            </a:r>
            <a:endParaRPr lang="en-US" sz="2400" dirty="0"/>
          </a:p>
        </p:txBody>
      </p:sp>
      <p:sp>
        <p:nvSpPr>
          <p:cNvPr id="11" name="Text 3"/>
          <p:cNvSpPr txBox="1"/>
          <p:nvPr/>
        </p:nvSpPr>
        <p:spPr>
          <a:xfrm>
            <a:off x="4849446" y="2731069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Совокупность естественных и антропогенных факторов приводит к сокращению численности речного окуня и ухудшению условий для его жизни.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71975" y="3648629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водных экосистем и рыбного хозяйства России
</a:t>
            </a:r>
            <a:endParaRPr lang="en-US" sz="106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91408" y="1197864"/>
            <a:ext cx="2755195" cy="3319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3147" y="435769"/>
            <a:ext cx="80211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защиты у рыб на примере окуня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98119" y="1544371"/>
            <a:ext cx="2330100" cy="14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Речной окунь применяет колючие спинные плавники, которые затрудняют его поедание хищниками. Быстрое и резкое изменение направления движения помогает избегать захвата.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215824" y="2799534"/>
            <a:ext cx="2330100" cy="14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Маскировочная окраска позволяет окуню сливаться с растительностью, снижая вероятность обнаружения. Стайное поведение уменьшает риски нападения за счёт коллективной защиты.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661550" y="1157995"/>
            <a:ext cx="7725300" cy="1421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Костные рыбы отличаются большой вариативностью в строении тела и адаптациях, что позволяет им обитать в самых разных водных средах.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70815" y="3095994"/>
            <a:ext cx="2874600" cy="9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6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96%
</a:t>
            </a:r>
            <a:endParaRPr lang="en-US" sz="6000" dirty="0"/>
          </a:p>
        </p:txBody>
      </p:sp>
      <p:sp>
        <p:nvSpPr>
          <p:cNvPr id="8" name="Text 3"/>
          <p:cNvSpPr txBox="1"/>
          <p:nvPr/>
        </p:nvSpPr>
        <p:spPr>
          <a:xfrm>
            <a:off x="6078290" y="3095994"/>
            <a:ext cx="24588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составляют костные рыбы среди всех современных видов рыб, что подчёркивает их доминирующее значение в водных экосистемах мира.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3070815" y="4112094"/>
            <a:ext cx="28746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9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Таксономические данные Мирового реестра рыб
</a:t>
            </a:r>
            <a:endParaRPr lang="en-US" sz="99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490" y="1072294"/>
            <a:ext cx="2782500" cy="1858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83442" y="1072294"/>
            <a:ext cx="2782500" cy="18586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80693" y="1072294"/>
            <a:ext cx="2782500" cy="185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1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рыб для человека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586568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Пищевая польза рыб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586568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являются важным источником полноценного белка, полезных жиров и витаминов, необходимых для здоровья человека. Многие культуры имеют традиционные рыбные блюда.
</a:t>
            </a:r>
            <a:endParaRPr lang="en-US" sz="800" dirty="0"/>
          </a:p>
        </p:txBody>
      </p:sp>
      <p:sp>
        <p:nvSpPr>
          <p:cNvPr id="14" name="Text 4"/>
          <p:cNvSpPr txBox="1"/>
          <p:nvPr/>
        </p:nvSpPr>
        <p:spPr>
          <a:xfrm>
            <a:off x="6199520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Экологический и экономический вклад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6199520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помогают контролировать состояние водных экосистем и используются в научных исследованиях. Рыбная промышленность создаёт рабочие места и развивает экономику прибрежных регионов.
</a:t>
            </a:r>
            <a:endParaRPr lang="en-US" sz="800" dirty="0"/>
          </a:p>
        </p:txBody>
      </p:sp>
      <p:sp>
        <p:nvSpPr>
          <p:cNvPr id="16" name="Text 6"/>
          <p:cNvSpPr txBox="1"/>
          <p:nvPr/>
        </p:nvSpPr>
        <p:spPr>
          <a:xfrm>
            <a:off x="3396771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Аквариумистика и спорт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3396771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популярны в аквариумистике и декоративном рыбоводстве благодаря своему разнообразию и красоте. Спортивная рыбалка привлекает множество энтузиастов по всему миру.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Среднегодовой вылов окуня варьируется в пределах 10–15 тысяч тонн с тенденцией к снижению в последние годы.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Популяция и вылов речного окуня в России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добычи связано с ухудшением экологических условий и введением ограничений на промысел в нерестовый период.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Федеральное агентство рыбного хозяйства РФ, 2024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речном окуне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98125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Максимальная длина взрослого окуня достигает 50 см, а вес — около 2 кг, что делает его заметным хищником в пресных водах.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21035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Окунь способен изменять окраску тела, подстраиваясь под цвет дна и окружения, что помогает в маскировке и снижении риска обнаружения хищниками.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00900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вид широко ценится в спортивной рыбалке и кулинарии благодаря вкусовым качествам мяса и высокой выносливости к перепадам температуры воды.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431475"/>
            <a:ext cx="7095300" cy="10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выводы о речном окуне и надклассе Рыбы
</a:t>
            </a:r>
            <a:endParaRPr lang="en-US" sz="3300" dirty="0"/>
          </a:p>
        </p:txBody>
      </p:sp>
      <p:sp>
        <p:nvSpPr>
          <p:cNvPr id="5" name="Text 1"/>
          <p:cNvSpPr txBox="1"/>
          <p:nvPr/>
        </p:nvSpPr>
        <p:spPr>
          <a:xfrm>
            <a:off x="3825200" y="1898450"/>
            <a:ext cx="46713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Речной окунь демонстрирует важные особенности костных рыб и их адаптации в пресных водоёмах. Рыбы играют фундаментальную роль в эволюции, экосистемах и человеческой культуре, требуя охраны и устойчивого использования.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2026-05-09T20:32:52Z</dcterms:created>
  <dcterms:modified xsi:type="dcterms:W3CDTF">2026-05-09T20:32:52Z</dcterms:modified>
</cp:coreProperties>
</file>