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jpeg"/><Relationship Id="rId2" Type="http://schemas.openxmlformats.org/officeDocument/2006/relationships/image" Target="../media/image-2-2.png"/><Relationship Id="rId3" Type="http://schemas.openxmlformats.org/officeDocument/2006/relationships/image" Target="../media/image-2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image" Target="../media/image-3-5.png"/><Relationship Id="rId6" Type="http://schemas.openxmlformats.org/officeDocument/2006/relationships/image" Target="../media/image-3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image" Target="../media/image-4-4.png"/><Relationship Id="rId5" Type="http://schemas.openxmlformats.org/officeDocument/2006/relationships/image" Target="../media/image-4-5.png"/><Relationship Id="rId6" Type="http://schemas.openxmlformats.org/officeDocument/2006/relationships/image" Target="../media/image-4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jpe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image" Target="../media/image-6-5.png"/><Relationship Id="rId6" Type="http://schemas.openxmlformats.org/officeDocument/2006/relationships/image" Target="../media/image-6-6.png"/><Relationship Id="rId7" Type="http://schemas.openxmlformats.org/officeDocument/2006/relationships/image" Target="../media/image-6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image" Target="../media/image-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image" Target="../media/image-9-5.png"/><Relationship Id="rId6" Type="http://schemas.openxmlformats.org/officeDocument/2006/relationships/image" Target="../media/image-9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image" Target="../media/image-11-5.png"/><Relationship Id="rId6" Type="http://schemas.openxmlformats.org/officeDocument/2006/relationships/image" Target="../media/image-11-6.png"/><Relationship Id="rId7" Type="http://schemas.openxmlformats.org/officeDocument/2006/relationships/image" Target="../media/image-11-7.png"/><Relationship Id="rId8" Type="http://schemas.openxmlformats.org/officeDocument/2006/relationships/image" Target="../media/image-11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jpe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jpeg"/><Relationship Id="rId4" Type="http://schemas.openxmlformats.org/officeDocument/2006/relationships/image" Target="../media/image-14-4.png"/><Relationship Id="rId5" Type="http://schemas.openxmlformats.org/officeDocument/2006/relationships/image" Target="../media/image-14-5.jpeg"/><Relationship Id="rId6" Type="http://schemas.openxmlformats.org/officeDocument/2006/relationships/image" Target="../media/image-14-6.png"/><Relationship Id="rId7" Type="http://schemas.openxmlformats.org/officeDocument/2006/relationships/image" Target="../media/image-14-7.jpeg"/><Relationship Id="rId8" Type="http://schemas.openxmlformats.org/officeDocument/2006/relationships/slideLayout" Target="../slideLayouts/slideLayout1.xml"/><Relationship Id="rId9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image" Target="../media/image-16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image" Target="../media/image-18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571775" y="167187"/>
            <a:ext cx="4271400" cy="3933526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629100" y="1335200"/>
            <a:ext cx="3779400" cy="2297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полис: город, государство и его жители
</a:t>
            </a:r>
            <a:pPr algn="l" indent="0" marL="0">
              <a:lnSpc>
                <a:spcPct val="100000"/>
              </a:lnSpc>
              <a:buNone/>
            </a:pPr>
            <a:r>
              <a:rPr lang="en-US" sz="9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город, государство и община жили вместе в Древней Греции
</a:t>
            </a:r>
            <a:endParaRPr lang="en-US" sz="2900" dirty="0"/>
          </a:p>
        </p:txBody>
      </p:sp>
      <p:sp>
        <p:nvSpPr>
          <p:cNvPr id="7" name="Text 1"/>
          <p:cNvSpPr txBox="1"/>
          <p:nvPr/>
        </p:nvSpPr>
        <p:spPr>
          <a:xfrm>
            <a:off x="629100" y="4581200"/>
            <a:ext cx="4761900" cy="3693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i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2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281" y="0"/>
            <a:ext cx="4639039" cy="51411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492100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874675" y="905675"/>
            <a:ext cx="4090500" cy="3416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в Греции возникли полисы
</a:t>
            </a:r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Горы, острова и узкие долины разделяли греков на небольшие общины. Со временем они стали самостоятельными полисами со своими законами, богами и войском, а для жителей — главным местом жизни и защитой.
</a:t>
            </a:r>
            <a:endParaRPr lang="en-US" sz="25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24817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762" y="1345750"/>
            <a:ext cx="376800" cy="334933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753988" y="1345750"/>
            <a:ext cx="376800" cy="334933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24817"/>
            <a:ext cx="376800" cy="3768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24817"/>
            <a:ext cx="376800" cy="3768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 чего состоял греческий полис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высокая укреплённая часть города. Здесь стояли храмы, хранились ценности и, если требовалось, жители могли укрыться во время опасности.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Агора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Главная площадь полиса была местом торговли, встреч и обсуждения важных дел. На ней располагались лавки, алтари и здания для собраний.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Жилые кварталы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Вокруг центра находились дома ремесленников, торговцев и обычных жителей. Здесь кипела повседневная жизнь, работали мастерские и складывались семейные традиции.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Сельская округа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городскими стенами находились поля, сады и пастбища. Там выращивали зерно, виноград и оливки, которые обеспечивали жителей пищей и товарами.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Городские стены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Стены защищали полис от врагов и помогали жителям чувствовать себя в безопасности. Они подчёркивали, что город был не просто поселением, а укреплённой общиной.
</a:t>
            </a:r>
            <a:endParaRPr lang="en-US" sz="12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считался гражданином полиса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Полноправные жители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Гражданами считались свободные взрослые мужчины, рождённые в данном полисе. Только они могли участвовать в собраниях, голосовать и влиять на важные решения общины.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Кого не относили к гражданам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Женщины, дети, рабы и чужеземцы не считались гражданами. Они жили в полисе, но не участвовали в управлении его делами.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Роль граждан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Именно граждане определяли судьбу полиса: обсуждали законы, выбирали должностных лиц и решали вопросы войны, мира и общественной жизни.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Военная обязанность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не только имел права, но и обязан был защищать свой полис. В случае войны он служил в войске и выступал с оружием.
</a:t>
            </a:r>
            <a:endParaRPr lang="en-US" sz="11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1196615"/>
            <a:ext cx="4663800" cy="275027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4" y="45021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социальной структуре древнегреческого полиса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полиса и их положение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группы жителей полиса имели неодинаковые права, обязанности и возможности участия в жизни города.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был общим домом для многих людей, но политическая власть принадлежала лишь части населения.
</a:t>
            </a:r>
            <a:endParaRPr lang="en-US" sz="20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3749034"/>
            <a:ext cx="9144000" cy="1393031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28800" y="195098"/>
            <a:ext cx="8486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и агора — главные места полиса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E6E9E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617125" y="1413648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Высокий акрополь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Акрополь располагался на холме и служил крепостью и священным центром. Оттуда было удобно наблюдать за окрестностями и защищать город в случае нападения.
</a:t>
            </a:r>
            <a:endParaRPr lang="en-US" sz="1000" dirty="0"/>
          </a:p>
        </p:txBody>
      </p:sp>
      <p:sp>
        <p:nvSpPr>
          <p:cNvPr id="12" name="Text 3"/>
          <p:cNvSpPr txBox="1"/>
          <p:nvPr/>
        </p:nvSpPr>
        <p:spPr>
          <a:xfrm>
            <a:off x="5112500" y="1413648"/>
            <a:ext cx="34854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Священное значение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акрополе обычно находились храмы и святилища. Жители приходили туда с жертвами и молитвами, считая это место особенно важным для полиса.
</a:t>
            </a:r>
            <a:endParaRPr lang="en-US" sz="1000" dirty="0"/>
          </a:p>
        </p:txBody>
      </p:sp>
      <p:sp>
        <p:nvSpPr>
          <p:cNvPr id="13" name="Text 4"/>
          <p:cNvSpPr txBox="1"/>
          <p:nvPr/>
        </p:nvSpPr>
        <p:spPr>
          <a:xfrm>
            <a:off x="617125" y="2662173"/>
            <a:ext cx="34851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Шумная агора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Агора была сердцем повседневной жизни. Здесь торговали, встречались с соседями, слушали новости и обсуждали решения, которые касались всего города.
</a:t>
            </a:r>
            <a:endParaRPr lang="en-US" sz="1000" dirty="0"/>
          </a:p>
        </p:txBody>
      </p:sp>
      <p:sp>
        <p:nvSpPr>
          <p:cNvPr id="14" name="Text 5"/>
          <p:cNvSpPr txBox="1"/>
          <p:nvPr/>
        </p:nvSpPr>
        <p:spPr>
          <a:xfrm>
            <a:off x="5112500" y="2662173"/>
            <a:ext cx="3498000" cy="805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Общественная жизнь
</a:t>
            </a:r>
            <a:pPr algn="l" indent="0" marL="0">
              <a:lnSpc>
                <a:spcPct val="100000"/>
              </a:lnSpc>
              <a:buNone/>
            </a:pPr>
            <a:r>
              <a:rPr lang="en-US" sz="3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агоре могли находиться лавки, алтари и здания для собраний. Именно здесь особенно заметно, как полис соединял хозяйство, религию и управление.
</a:t>
            </a:r>
            <a:endParaRPr lang="en-US" sz="10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Условная схема по социальному составу древнегреческого полиса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Кто жил в полисе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Показаны условные доли основных групп жителей. В разных полисах они отличались, но граждан всегда было меньше, чем остальных.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Полноправные граждане составляли меньшинство, поэтому управление полисом было правом немногих.
</a:t>
            </a:r>
            <a:endParaRPr lang="en-US" sz="20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Права и обязанности гражданина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Избираться на должности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полисах граждане могли занимать должности и выполнять поручения общины. Такая служба считалась почётной и требовала честности, опыта и ответственности.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Участвовать в собраниях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Гражданин мог приходить на народное собрание, высказывать своё мнение и голосовать. Это давало ему возможность влиять на решения, важные для всего полиса.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Защищать полис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гражданин должен был быть готов встать на защиту родного города. Военная служба считалась не только обязанностью, но и делом чести.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Соблюдать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Свобода гражданина не означала безнаказанность. Он обязан был подчиняться законам, уважать решения общины и участвовать в её жизни, если этого требовал полис.
</a:t>
            </a:r>
            <a:endParaRPr lang="en-US" sz="11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в греческом полисе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590539" y="1724875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Домашние обязанности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Большинство женщин занимались домом: следили за запасами, готовили пищу, воспитывали детей и помогали семье в повседневных делах. Их труд был важной частью жизни дома.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5047176" y="1724825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ограничения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Афинах участие женщин в политической жизни было очень небольшим. Они редко появлялись на общественных собраниях и почти не влияли на решения полиса.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5038700" y="3435000"/>
            <a:ext cx="3693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Спарта и больше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Спарте женщины имели больше свободы, чем во многих других полисах. Они могли заниматься физическими упражнениями и вести более активную жизнь.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90459" y="3435000"/>
            <a:ext cx="37020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Прядение и ткачество
</a:t>
            </a:r>
            <a:pPr algn="l" indent="0" marL="0">
              <a:lnSpc>
                <a:spcPct val="115000"/>
              </a:lnSpc>
              <a:buNone/>
            </a:pPr>
            <a:r>
              <a:rPr lang="en-US" sz="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Женщины часто пряли нити и ткали одежду для семьи. Эти занятия считались привычными и нужными, потому что обеспечивали дом необходимыми вещами.
</a:t>
            </a:r>
            <a:endParaRPr lang="en-US" sz="11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принимались решения в полисе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Последовательность действий в управлении полисом: от предложения до контроля исполнения
</a:t>
            </a:r>
            <a:endParaRPr 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A1BBD4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1618550" y="1349918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1618550" y="2248224"/>
            <a:ext cx="376800" cy="3768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618550" y="3191882"/>
            <a:ext cx="376800" cy="334933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1618550" y="4137580"/>
            <a:ext cx="376800" cy="3768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200" dirty="0"/>
          </a:p>
        </p:txBody>
      </p:sp>
      <p:sp>
        <p:nvSpPr>
          <p:cNvPr id="11" name="Text 1"/>
          <p:cNvSpPr txBox="1"/>
          <p:nvPr/>
        </p:nvSpPr>
        <p:spPr>
          <a:xfrm>
            <a:off x="723750" y="358475"/>
            <a:ext cx="7696500" cy="696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Метеки — свободные жители без гражданства
</a:t>
            </a:r>
            <a:endParaRPr lang="en-US" sz="2500" dirty="0"/>
          </a:p>
        </p:txBody>
      </p:sp>
      <p:sp>
        <p:nvSpPr>
          <p:cNvPr id="12" name="Text 2"/>
          <p:cNvSpPr txBox="1"/>
          <p:nvPr/>
        </p:nvSpPr>
        <p:spPr>
          <a:xfrm>
            <a:off x="2445325" y="1237475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Работали и зарабатывали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Метеки были свободными людьми, которые постоянно жили в полисе, но не получали гражданских прав. Многие из них были ремесленниками, торговцами или моряками и вносили заметный вклад в жизнь города.
</a:t>
            </a:r>
            <a:endParaRPr lang="en-US" sz="1273" dirty="0"/>
          </a:p>
        </p:txBody>
      </p:sp>
      <p:sp>
        <p:nvSpPr>
          <p:cNvPr id="13" name="Text 3"/>
          <p:cNvSpPr txBox="1"/>
          <p:nvPr/>
        </p:nvSpPr>
        <p:spPr>
          <a:xfrm>
            <a:off x="2445325" y="2147991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Платили особые налоги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 право жить и работать в полисе метеки вносили дополнительные платежи и выполняли установленные повинности. Это отличало их от граждан, которые участвовали в управлении, но несли другие обязанности.
</a:t>
            </a:r>
            <a:endParaRPr lang="en-US" sz="1273" dirty="0"/>
          </a:p>
        </p:txBody>
      </p:sp>
      <p:sp>
        <p:nvSpPr>
          <p:cNvPr id="14" name="Text 4"/>
          <p:cNvSpPr txBox="1"/>
          <p:nvPr/>
        </p:nvSpPr>
        <p:spPr>
          <a:xfrm>
            <a:off x="2445325" y="3079832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полезны городу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крупных полисах, особенно в Афинах, метеки помогали развивать торговлю, морское дело и мастерские. Их труд поддерживал городское хозяйство и делал полис более богатым и оживлённым.
</a:t>
            </a:r>
            <a:endParaRPr lang="en-US" sz="1273" dirty="0"/>
          </a:p>
        </p:txBody>
      </p:sp>
      <p:sp>
        <p:nvSpPr>
          <p:cNvPr id="15" name="Text 5"/>
          <p:cNvSpPr txBox="1"/>
          <p:nvPr/>
        </p:nvSpPr>
        <p:spPr>
          <a:xfrm>
            <a:off x="2445325" y="4023598"/>
            <a:ext cx="53856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273" b="1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участвовали в власти
</a:t>
            </a:r>
            <a:pPr algn="l" indent="0" marL="0">
              <a:lnSpc>
                <a:spcPct val="90000"/>
              </a:lnSpc>
              <a:buNone/>
            </a:pPr>
            <a:r>
              <a:rPr lang="en-US" sz="58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0046"/>
              </a:lnSpc>
              <a:buNone/>
            </a:pPr>
            <a:r>
              <a:rPr lang="en-US" sz="979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 свободу, метеки не могли голосовать на народном собрании, избираться на должности или решать главные дела полиса. Они жили рядом с гражданами, но оставались без политических прав.
</a:t>
            </a:r>
            <a:endParaRPr lang="en-US" sz="1273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109724" y="1574575"/>
            <a:ext cx="2638903" cy="3205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371525" y="298825"/>
            <a:ext cx="8377800" cy="991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в хозяйстве полиса
</a:t>
            </a:r>
            <a:endParaRPr lang="en-US" sz="25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76262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 имели свободы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Рабы считались собственностью хозяина и не распоряжались своей жизнью. Они не могли участвовать в управлении полисом, заключать решения от своего имени или свободно менять место жительства.
</a:t>
            </a:r>
            <a:endParaRPr lang="en-US" sz="984" dirty="0"/>
          </a:p>
        </p:txBody>
      </p:sp>
      <p:sp>
        <p:nvSpPr>
          <p:cNvPr id="12" name="Text 3"/>
          <p:cNvSpPr txBox="1"/>
          <p:nvPr/>
        </p:nvSpPr>
        <p:spPr>
          <a:xfrm>
            <a:off x="76257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Помогали городу жить
</a:t>
            </a:r>
            <a:pPr algn="l" indent="0" marL="0">
              <a:lnSpc>
                <a:spcPct val="115000"/>
              </a:lnSpc>
              <a:buNone/>
            </a:pPr>
            <a:r>
              <a:rPr lang="en-US" sz="447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84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 некоторых полисах рабы занимались и общественными работами: переносили тяжести, помогали на строительстве и обслуживали городские нужды. Их труд создавал богатство и обеспечивал повседневную жизнь.
</a:t>
            </a:r>
            <a:endParaRPr lang="en-US" sz="984" dirty="0"/>
          </a:p>
        </p:txBody>
      </p:sp>
      <p:sp>
        <p:nvSpPr>
          <p:cNvPr id="13" name="Text 4"/>
          <p:cNvSpPr txBox="1"/>
          <p:nvPr/>
        </p:nvSpPr>
        <p:spPr>
          <a:xfrm>
            <a:off x="3631370" y="1724875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4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Трудились в разных местах
</a:t>
            </a:r>
            <a:pPr algn="l" indent="0" marL="0">
              <a:lnSpc>
                <a:spcPct val="115000"/>
              </a:lnSpc>
              <a:buNone/>
            </a:pPr>
            <a:r>
              <a:rPr lang="en-US" sz="473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4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Их использовали в домах, мастерских, на полях и в рудниках. Рабы выполняли тяжёлую и часто опасную работу, без которой многим хозяйствам было бы трудно обойтись.
</a:t>
            </a:r>
            <a:endParaRPr lang="en-US" sz="1040" dirty="0"/>
          </a:p>
        </p:txBody>
      </p:sp>
      <p:sp>
        <p:nvSpPr>
          <p:cNvPr id="14" name="Text 5"/>
          <p:cNvSpPr txBox="1"/>
          <p:nvPr/>
        </p:nvSpPr>
        <p:spPr>
          <a:xfrm>
            <a:off x="3631325" y="3435000"/>
            <a:ext cx="2067600" cy="121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66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Были частью системы
</a:t>
            </a:r>
            <a:pPr algn="l" indent="0" marL="0">
              <a:lnSpc>
                <a:spcPct val="115000"/>
              </a:lnSpc>
              <a:buNone/>
            </a:pPr>
            <a:r>
              <a:rPr lang="en-US" sz="484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066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Хотя рабы не обладали правами, их труд был важен для всего полиса. Он позволял гражданам больше времени уделять войне, собраниям, торговле и управлению городом.
</a:t>
            </a:r>
            <a:endParaRPr lang="en-US" sz="1066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547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Схематическое сравнение по учебным материалам о Древней Греции; значения условные, отражают относительную выраженность признаков.
</a:t>
            </a:r>
            <a:endParaRPr lang="en-US" sz="547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Спарта: два разных полиса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показывает, что различия касались не только войны и торговли, но и воспитания, семейных ролей и повседневной жизни жителей.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 полис строился вокруг собраний и ремёсел, другой — вокруг военной дисциплины. Это ярко показывает разнообразие греческого мира.
</a:t>
            </a:r>
            <a:endParaRPr lang="en-US" sz="20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92902" y="1204051"/>
            <a:ext cx="2455500" cy="152269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3343840" y="1204051"/>
            <a:ext cx="2455500" cy="1522698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394827" y="1204051"/>
            <a:ext cx="2455500" cy="1522698"/>
          </a:xfrm>
          <a:prstGeom prst="rect">
            <a:avLst/>
          </a:prstGeom>
        </p:spPr>
      </p:pic>
      <p:sp>
        <p:nvSpPr>
          <p:cNvPr id="9" name="Text 0"/>
          <p:cNvSpPr txBox="1"/>
          <p:nvPr/>
        </p:nvSpPr>
        <p:spPr>
          <a:xfrm>
            <a:off x="292825" y="212825"/>
            <a:ext cx="8557500" cy="850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праздники объединяли полис
</a:t>
            </a:r>
            <a:endParaRPr lang="en-US" sz="3000" dirty="0"/>
          </a:p>
        </p:txBody>
      </p:sp>
      <p:sp>
        <p:nvSpPr>
          <p:cNvPr id="10" name="Text 1"/>
          <p:cNvSpPr txBox="1"/>
          <p:nvPr/>
        </p:nvSpPr>
        <p:spPr>
          <a:xfrm>
            <a:off x="104375" y="4866200"/>
            <a:ext cx="551700" cy="277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200" dirty="0"/>
          </a:p>
        </p:txBody>
      </p:sp>
      <p:sp>
        <p:nvSpPr>
          <p:cNvPr id="11" name="Text 2"/>
          <p:cNvSpPr txBox="1"/>
          <p:nvPr/>
        </p:nvSpPr>
        <p:spPr>
          <a:xfrm>
            <a:off x="488229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78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акрополе поднимался храм божества-покровителя, и к нему вели торжественные процессии. Жители приносили дары, молились о мире и успехе, а затем возвращались на площадь, где праздник продолжался общим весельем.
</a:t>
            </a:r>
            <a:endParaRPr lang="en-US" sz="783" dirty="0"/>
          </a:p>
        </p:txBody>
      </p:sp>
      <p:sp>
        <p:nvSpPr>
          <p:cNvPr id="12" name="Text 3"/>
          <p:cNvSpPr txBox="1"/>
          <p:nvPr/>
        </p:nvSpPr>
        <p:spPr>
          <a:xfrm>
            <a:off x="488230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Храм на вершине города
</a:t>
            </a:r>
            <a:endParaRPr lang="en-US" sz="1300" dirty="0"/>
          </a:p>
        </p:txBody>
      </p:sp>
      <p:sp>
        <p:nvSpPr>
          <p:cNvPr id="13" name="Text 4"/>
          <p:cNvSpPr txBox="1"/>
          <p:nvPr/>
        </p:nvSpPr>
        <p:spPr>
          <a:xfrm>
            <a:off x="3539167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2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 время большого праздника по улицам двигалась колонна жителей: граждане, жрецы, музыканты и дети. Впереди несли священные предметы и украшенные ветви, а за шествием следовали зрители, наблюдавшие за обрядом.
</a:t>
            </a:r>
            <a:endParaRPr lang="en-US" sz="829" dirty="0"/>
          </a:p>
        </p:txBody>
      </p:sp>
      <p:sp>
        <p:nvSpPr>
          <p:cNvPr id="14" name="Text 5"/>
          <p:cNvSpPr txBox="1"/>
          <p:nvPr/>
        </p:nvSpPr>
        <p:spPr>
          <a:xfrm>
            <a:off x="3539167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Шествие по улицам
</a:t>
            </a:r>
            <a:endParaRPr lang="en-US" sz="1300" dirty="0"/>
          </a:p>
        </p:txBody>
      </p:sp>
      <p:sp>
        <p:nvSpPr>
          <p:cNvPr id="15" name="Text 6"/>
          <p:cNvSpPr txBox="1"/>
          <p:nvPr/>
        </p:nvSpPr>
        <p:spPr>
          <a:xfrm>
            <a:off x="6590154" y="3504175"/>
            <a:ext cx="2064900" cy="649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852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После жертвоприношений полис собирался на состязания и угощение. Спортивные игры, песни и общая трапеза напоминали жителям, что они принадлежат к одной общине и разделяют одни и те же традиции.
</a:t>
            </a:r>
            <a:endParaRPr lang="en-US" sz="852" dirty="0"/>
          </a:p>
        </p:txBody>
      </p:sp>
      <p:sp>
        <p:nvSpPr>
          <p:cNvPr id="16" name="Text 7"/>
          <p:cNvSpPr txBox="1"/>
          <p:nvPr/>
        </p:nvSpPr>
        <p:spPr>
          <a:xfrm>
            <a:off x="6590155" y="2964825"/>
            <a:ext cx="2064900" cy="4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b="1" dirty="0">
                <a:solidFill>
                  <a:srgbClr val="C62F39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Игры и угощения
</a:t>
            </a:r>
            <a:endParaRPr lang="en-US" sz="13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35400" y="1918907"/>
            <a:ext cx="4339200" cy="1716536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292825" y="310575"/>
            <a:ext cx="8380800" cy="833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и Спарта: краткое сравнение
</a:t>
            </a:r>
            <a:endParaRPr lang="en-US" sz="2500" dirty="0"/>
          </a:p>
        </p:txBody>
      </p:sp>
      <p:sp>
        <p:nvSpPr>
          <p:cNvPr id="5" name="Text 1"/>
          <p:cNvSpPr txBox="1"/>
          <p:nvPr/>
        </p:nvSpPr>
        <p:spPr>
          <a:xfrm>
            <a:off x="4930675" y="991650"/>
            <a:ext cx="3742800" cy="35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Таблица показывает, что два известных полиса по-разному организовывали жизнь граждан, воспитание детей и хозяйство.
</a:t>
            </a:r>
            <a:pPr algn="l" indent="0" marL="0">
              <a:lnSpc>
                <a:spcPct val="115000"/>
              </a:lnSpc>
              <a:buNone/>
            </a:pPr>
            <a:r>
              <a:rPr lang="en-US" sz="1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Афины развивали участие граждан и торговлю, а Спарта делала ставку на дисциплину и армию. Оба полиса оставались греческими, но выбирали разные пути.
</a:t>
            </a:r>
            <a:endParaRPr lang="en-US" sz="1500" dirty="0"/>
          </a:p>
        </p:txBody>
      </p:sp>
      <p:sp>
        <p:nvSpPr>
          <p:cNvPr id="6" name="Text 2"/>
          <p:cNvSpPr txBox="1"/>
          <p:nvPr/>
        </p:nvSpPr>
        <p:spPr>
          <a:xfrm>
            <a:off x="292825" y="4678225"/>
            <a:ext cx="4281900" cy="1692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обобщение по истории Древней Греции.
</a:t>
            </a:r>
            <a:endParaRPr lang="en-US" sz="1100" dirty="0"/>
          </a:p>
        </p:txBody>
      </p:sp>
      <p:sp>
        <p:nvSpPr>
          <p:cNvPr id="7" name="Text 3"/>
          <p:cNvSpPr txBox="1"/>
          <p:nvPr/>
        </p:nvSpPr>
        <p:spPr>
          <a:xfrm>
            <a:off x="8425975" y="4777775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2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85538" y="1324817"/>
            <a:ext cx="376800" cy="3768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019762" y="1362497"/>
            <a:ext cx="376800" cy="30144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822106" y="1320767"/>
            <a:ext cx="240562" cy="3849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488213" y="1345750"/>
            <a:ext cx="376800" cy="334933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7222437" y="1362497"/>
            <a:ext cx="376800" cy="30144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723750" y="510900"/>
            <a:ext cx="7696500" cy="384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2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занимались жители полиса
</a:t>
            </a:r>
            <a:endParaRPr lang="en-US" sz="2500" dirty="0"/>
          </a:p>
        </p:txBody>
      </p:sp>
      <p:sp>
        <p:nvSpPr>
          <p:cNvPr id="9" name="Text 1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200" dirty="0"/>
          </a:p>
        </p:txBody>
      </p:sp>
      <p:sp>
        <p:nvSpPr>
          <p:cNvPr id="10" name="Text 2"/>
          <p:cNvSpPr txBox="1"/>
          <p:nvPr/>
        </p:nvSpPr>
        <p:spPr>
          <a:xfrm>
            <a:off x="2907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Земледелие
</a:t>
            </a:r>
            <a:endParaRPr lang="en-US" sz="1600" dirty="0"/>
          </a:p>
        </p:txBody>
      </p:sp>
      <p:sp>
        <p:nvSpPr>
          <p:cNvPr id="11" name="Text 3"/>
          <p:cNvSpPr txBox="1"/>
          <p:nvPr/>
        </p:nvSpPr>
        <p:spPr>
          <a:xfrm>
            <a:off x="2907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Жители выращивали зерно, виноград и оливки, потому что эти культуры лучше всего подходили к греческому климату. Урожай обеспечивал пищу, масло и вино для повседневной жизни.
</a:t>
            </a:r>
            <a:endParaRPr lang="en-US" sz="1200" dirty="0"/>
          </a:p>
        </p:txBody>
      </p:sp>
      <p:sp>
        <p:nvSpPr>
          <p:cNvPr id="12" name="Text 4"/>
          <p:cNvSpPr txBox="1"/>
          <p:nvPr/>
        </p:nvSpPr>
        <p:spPr>
          <a:xfrm>
            <a:off x="202498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Скотоводство
</a:t>
            </a:r>
            <a:endParaRPr lang="en-US" sz="1600" dirty="0"/>
          </a:p>
        </p:txBody>
      </p:sp>
      <p:sp>
        <p:nvSpPr>
          <p:cNvPr id="13" name="Text 5"/>
          <p:cNvSpPr txBox="1"/>
          <p:nvPr/>
        </p:nvSpPr>
        <p:spPr>
          <a:xfrm>
            <a:off x="202498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 склонах холмов и в окрестных землях разводили коз и овец. Они давали молоко, мясо, шерсть и шкуры, которые были нужны для одежды и хозяйственных нужд.
</a:t>
            </a:r>
            <a:endParaRPr lang="en-US" sz="1200" dirty="0"/>
          </a:p>
        </p:txBody>
      </p:sp>
      <p:sp>
        <p:nvSpPr>
          <p:cNvPr id="14" name="Text 6"/>
          <p:cNvSpPr txBox="1"/>
          <p:nvPr/>
        </p:nvSpPr>
        <p:spPr>
          <a:xfrm>
            <a:off x="375921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Ремёсла
</a:t>
            </a:r>
            <a:endParaRPr lang="en-US" sz="1600" dirty="0"/>
          </a:p>
        </p:txBody>
      </p:sp>
      <p:sp>
        <p:nvSpPr>
          <p:cNvPr id="15" name="Text 7"/>
          <p:cNvSpPr txBox="1"/>
          <p:nvPr/>
        </p:nvSpPr>
        <p:spPr>
          <a:xfrm>
            <a:off x="375921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Ремесленники изготовляли керамику, оружие, украшения и одежду. Их изделия продавали на рынках полиса и вывозили в другие города, что приносило мастерам и городу доход.
</a:t>
            </a:r>
            <a:endParaRPr lang="en-US" sz="1200" dirty="0"/>
          </a:p>
        </p:txBody>
      </p:sp>
      <p:sp>
        <p:nvSpPr>
          <p:cNvPr id="16" name="Text 8"/>
          <p:cNvSpPr txBox="1"/>
          <p:nvPr/>
        </p:nvSpPr>
        <p:spPr>
          <a:xfrm>
            <a:off x="5493438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Торговля
</a:t>
            </a:r>
            <a:endParaRPr lang="en-US" sz="1600" dirty="0"/>
          </a:p>
        </p:txBody>
      </p:sp>
      <p:sp>
        <p:nvSpPr>
          <p:cNvPr id="17" name="Text 9"/>
          <p:cNvSpPr txBox="1"/>
          <p:nvPr/>
        </p:nvSpPr>
        <p:spPr>
          <a:xfrm>
            <a:off x="5493438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Торговцы перевозили товары по морю и по суше, связывая полис с другими землями. Благодаря обмену жители могли получать то, чего не хватало в собственной округе.
</a:t>
            </a:r>
            <a:endParaRPr lang="en-US" sz="1200" dirty="0"/>
          </a:p>
        </p:txBody>
      </p:sp>
      <p:sp>
        <p:nvSpPr>
          <p:cNvPr id="18" name="Text 10"/>
          <p:cNvSpPr txBox="1"/>
          <p:nvPr/>
        </p:nvSpPr>
        <p:spPr>
          <a:xfrm>
            <a:off x="7227663" y="1865087"/>
            <a:ext cx="1630800" cy="558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1600" dirty="0">
                <a:solidFill>
                  <a:srgbClr val="D26A71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Общий труд
</a:t>
            </a:r>
            <a:endParaRPr lang="en-US" sz="1600" dirty="0"/>
          </a:p>
        </p:txBody>
      </p:sp>
      <p:sp>
        <p:nvSpPr>
          <p:cNvPr id="19" name="Text 11"/>
          <p:cNvSpPr txBox="1"/>
          <p:nvPr/>
        </p:nvSpPr>
        <p:spPr>
          <a:xfrm>
            <a:off x="7227663" y="2612438"/>
            <a:ext cx="1630800" cy="182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6"/>
              </a:lnSpc>
              <a:buNone/>
            </a:pPr>
            <a:r>
              <a:rPr lang="en-US" sz="12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Хозяйство полиса опиралось на труд свободных людей и рабов. Одни работали на своих участках и в мастерских, другие выполняли тяжёлую работу, поддерживая жизнь города.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294934" y="1412700"/>
            <a:ext cx="8510981" cy="33606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292825" y="401025"/>
            <a:ext cx="8515200" cy="815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 росли мальчики и девочки в полисе
</a:t>
            </a:r>
            <a:pPr algn="l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показывает, как семья и традиции определяли обучение детей в греческом полисе.
</a:t>
            </a:r>
            <a:endParaRPr 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200" dirty="0"/>
          </a:p>
        </p:txBody>
      </p:sp>
      <p:sp>
        <p:nvSpPr>
          <p:cNvPr id="9" name="Text 1"/>
          <p:cNvSpPr txBox="1"/>
          <p:nvPr/>
        </p:nvSpPr>
        <p:spPr>
          <a:xfrm>
            <a:off x="292825" y="510150"/>
            <a:ext cx="5415300" cy="9780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полис был важен для греков
</a:t>
            </a:r>
            <a:endParaRPr lang="en-US" sz="2500" dirty="0"/>
          </a:p>
        </p:txBody>
      </p:sp>
      <p:sp>
        <p:nvSpPr>
          <p:cNvPr id="10" name="Text 2"/>
          <p:cNvSpPr txBox="1"/>
          <p:nvPr/>
        </p:nvSpPr>
        <p:spPr>
          <a:xfrm>
            <a:off x="860225" y="282864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праздники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Праздники, жертвоприношения и спортивные состязания собирали людей вместе. В такие дни полис выглядел не просто как город, а как дружная и узнаваемая общность.
</a:t>
            </a:r>
            <a:endParaRPr lang="en-US" sz="1100" dirty="0"/>
          </a:p>
        </p:txBody>
      </p:sp>
      <p:sp>
        <p:nvSpPr>
          <p:cNvPr id="11" name="Text 3"/>
          <p:cNvSpPr txBox="1"/>
          <p:nvPr/>
        </p:nvSpPr>
        <p:spPr>
          <a:xfrm>
            <a:off x="86022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Общие законы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давал жителям понятные правила жизни: одни и те же законы действовали для всех граждан. Это помогало поддерживать порядок и чувствовать себя частью одной общины.
</a:t>
            </a:r>
            <a:endParaRPr lang="en-US" sz="1100" dirty="0"/>
          </a:p>
        </p:txBody>
      </p:sp>
      <p:sp>
        <p:nvSpPr>
          <p:cNvPr id="12" name="Text 4"/>
          <p:cNvSpPr txBox="1"/>
          <p:nvPr/>
        </p:nvSpPr>
        <p:spPr>
          <a:xfrm>
            <a:off x="860225" y="3884116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Защита города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Граждане сами защищали свои стены и землю, поэтому полис был для них личным делом. Потеря города воспринималась как потеря дома, семьи и привычного мира.
</a:t>
            </a:r>
            <a:endParaRPr lang="en-US" sz="1100" dirty="0"/>
          </a:p>
        </p:txBody>
      </p:sp>
      <p:sp>
        <p:nvSpPr>
          <p:cNvPr id="13" name="Text 5"/>
          <p:cNvSpPr txBox="1"/>
          <p:nvPr/>
        </p:nvSpPr>
        <p:spPr>
          <a:xfrm>
            <a:off x="5596575" y="1780337"/>
            <a:ext cx="3361800" cy="900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Верность полису
</a:t>
            </a:r>
            <a:pPr algn="l" indent="0" marL="0">
              <a:lnSpc>
                <a:spcPct val="100000"/>
              </a:lnSpc>
              <a:buNone/>
            </a:pPr>
            <a:r>
              <a:rPr lang="en-US" sz="5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 многих греков связь со своим полисом была сильнее, чем чувство принадлежности ко всей Элладе. Именно поэтому они гордились своим городом и его традициями.
</a:t>
            </a:r>
            <a:endParaRPr lang="en-US" sz="11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280975" y="787692"/>
            <a:ext cx="4663800" cy="3568117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04375" y="4866200"/>
            <a:ext cx="547800" cy="623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200" b="1" dirty="0">
                <a:solidFill>
                  <a:srgbClr val="427697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200" dirty="0"/>
          </a:p>
        </p:txBody>
      </p:sp>
      <p:sp>
        <p:nvSpPr>
          <p:cNvPr id="5" name="Text 1"/>
          <p:cNvSpPr txBox="1"/>
          <p:nvPr/>
        </p:nvSpPr>
        <p:spPr>
          <a:xfrm>
            <a:off x="4280975" y="4578300"/>
            <a:ext cx="4663800" cy="153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50041"/>
              </a:lnSpc>
              <a:buNone/>
            </a:pPr>
            <a:r>
              <a:rPr lang="en-US" sz="808" dirty="0">
                <a:solidFill>
                  <a:srgbClr val="2A3E5C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 материалам о структуре и жизни древнегреческого полиса.
</a:t>
            </a:r>
            <a:endParaRPr lang="en-US" sz="808" dirty="0"/>
          </a:p>
        </p:txBody>
      </p:sp>
      <p:sp>
        <p:nvSpPr>
          <p:cNvPr id="6" name="Text 2"/>
          <p:cNvSpPr txBox="1"/>
          <p:nvPr/>
        </p:nvSpPr>
        <p:spPr>
          <a:xfrm>
            <a:off x="248300" y="786300"/>
            <a:ext cx="3758100" cy="386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20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объединяло жителей полиса
</a:t>
            </a:r>
            <a:pPr algn="l" indent="0" marL="0">
              <a:lnSpc>
                <a:spcPct val="100000"/>
              </a:lnSpc>
              <a:buNone/>
            </a:pPr>
            <a:r>
              <a:rPr lang="en-US" sz="24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Каждый из этих признаков работал не отдельно, а вместе с остальными, создавая прочную повседневную связь между людьми.
</a:t>
            </a:r>
            <a:pPr algn="l" indent="0" marL="0">
              <a:lnSpc>
                <a:spcPct val="100000"/>
              </a:lnSpc>
              <a:buNone/>
            </a:pPr>
            <a:r>
              <a:rPr lang="en-US" sz="18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 держался на общих правилах, защите и участии жителей в жизни города. Поэтому он был одновременно городом, государством и общиной.
</a:t>
            </a:r>
            <a:endParaRPr lang="en-US" sz="20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E6E9E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19475" y="1432950"/>
            <a:ext cx="8112000" cy="2084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Полис: маленький мир Древней Греции
</a:t>
            </a:r>
            <a:pPr algn="l" indent="0" marL="0">
              <a:lnSpc>
                <a:spcPct val="100000"/>
              </a:lnSpc>
              <a:buNone/>
            </a:pPr>
            <a:r>
              <a:rPr lang="en-US" sz="3200" b="1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500" dirty="0">
                <a:solidFill>
                  <a:srgbClr val="1C3354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Греческий полис был не просто городом, а самостоятельной общиной со своими законами, богами и жителями. Именно в нём формировалась жизнь, обязанности и чувство гражданской ответственности.
</a:t>
            </a:r>
            <a:endParaRPr lang="en-US" sz="3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2026-06-01T01:50:34Z</dcterms:created>
  <dcterms:modified xsi:type="dcterms:W3CDTF">2026-06-01T01:50:34Z</dcterms:modified>
</cp:coreProperties>
</file>