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3363" y="-15625"/>
            <a:ext cx="4148375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Problems, problems! Почему тема проблем важна в изучении английского языка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помогают говорить о жизни, выборе и ответственности на английском.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1217" y="683550"/>
            <a:ext cx="3989866" cy="3888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старшеклассники чаще сталкиваются с давлением и выбором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11 классе растут нагрузка, ожидания и неопределённость, поэтому английский становится инструментом для обсуждения трудностей, выражения позиции и анализа реальных жизненных ситуаций.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слово problem в английском языке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337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Problem обозначает трудность, препятствие или ситуацию, которая требует решения. В речи это слово нейтрально описывает как мелкие бытовые, так и серьёзные жизненные затруднения.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428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сочетания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говорят have a problem, face a problem, solve a problem и deal with a problem. Эти модели помогают точно описывать наличие трудности, столкновение с ней и поиск выхода.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519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сферы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может быть личной, учебной, семейной, социальной или глобальной. Один и тот же опыт легко переходит из одной сферы в другую, поэтому важен контекст высказывания.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9610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Эмоциональный оттенок
</a:t>
            </a:r>
            <a:pPr algn="l" indent="0" marL="0">
              <a:lnSpc>
                <a:spcPct val="115000"/>
              </a:lnSpc>
              <a:buNone/>
            </a:pPr>
            <a:r>
              <a:rPr lang="en-US" sz="6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problem употребляется и в спокойном, и в эмоционально окрашенном контексте. В зависимости от интонации оно может звучать как констатация факта или как сигнал сильного напряжения.
</a:t>
            </a:r>
            <a:endParaRPr lang="en-US" sz="121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102883"/>
            <a:ext cx="3812100" cy="151923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проблем и примеры лексики на английском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жизненные ситуации связаны с типичными темами и устойчивыми выражениями.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проблема может относиться сразу к нескольким категориям, поэтому для её описания важны и тема, и контекст.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тематической лексики для урока английского языка в 11 классе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проблемы чаще всего обсуждают подростки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Учеба и общение со сверстниками обычно задают основной эмоциональный фон школьной жизни.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две зоны напряжения: учёба и отношения, а цифровые и бытовые факторы усиливают общий стресс.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тематическим группам подростковых проблем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3700" y="3416654"/>
            <a:ext cx="8628900" cy="13566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34800" y="2153695"/>
            <a:ext cx="1739700" cy="10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Снижается внимание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5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Хроническое напряжение мешает сосредоточиться: ученик чаще отвлекается, медленнее понимает инструкцию и дольше выполняет даже привычные задания, особенно при дефиците времени.
</a:t>
            </a:r>
            <a:endParaRPr lang="en-US" sz="927" dirty="0"/>
          </a:p>
        </p:txBody>
      </p:sp>
      <p:sp>
        <p:nvSpPr>
          <p:cNvPr id="11" name="Text 2"/>
          <p:cNvSpPr txBox="1"/>
          <p:nvPr/>
        </p:nvSpPr>
        <p:spPr>
          <a:xfrm>
            <a:off x="26439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Страдает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перегрузке труднее удерживать информацию и вспоминать материал в нужный момент. Это особенно заметно накануне экзаменов, когда объём сведений постоянно растёт.
</a:t>
            </a:r>
            <a:endParaRPr lang="en-US" sz="950" dirty="0"/>
          </a:p>
        </p:txBody>
      </p:sp>
      <p:sp>
        <p:nvSpPr>
          <p:cNvPr id="12" name="Text 3"/>
          <p:cNvSpPr txBox="1"/>
          <p:nvPr/>
        </p:nvSpPr>
        <p:spPr>
          <a:xfrm>
            <a:off x="48530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Ухудшается режим
</a:t>
            </a:r>
            <a:pPr algn="l" indent="0" marL="0">
              <a:lnSpc>
                <a:spcPct val="115000"/>
              </a:lnSpc>
              <a:buNone/>
            </a:pPr>
            <a:r>
              <a:rPr lang="en-US" sz="5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сна и поздняя работа за компьютером усиливают усталость, делают утро тяжелее и снижают работоспособность в течение дня, создавая замкнутый круг.
</a:t>
            </a:r>
            <a:endParaRPr lang="en-US" sz="989" dirty="0"/>
          </a:p>
        </p:txBody>
      </p:sp>
      <p:sp>
        <p:nvSpPr>
          <p:cNvPr id="13" name="Text 4"/>
          <p:cNvSpPr txBox="1"/>
          <p:nvPr/>
        </p:nvSpPr>
        <p:spPr>
          <a:xfrm>
            <a:off x="70621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Растёт эмоциональное напряжение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дедлайны, экзамены и постоянная связь в сети накладываются друг на друга, возрастает раздражительность, тревога и ощущение, что времени недостаточно.
</a:t>
            </a:r>
            <a:endParaRPr lang="en-US" sz="867" dirty="0"/>
          </a:p>
        </p:txBody>
      </p:sp>
      <p:sp>
        <p:nvSpPr>
          <p:cNvPr id="14" name="Text 5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Stress and overload: как перегрузка влияет на ученика
</a:t>
            </a:r>
            <a:endParaRPr lang="en-US" sz="2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недоразумения к конфликту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типична для споров в классе, дома и в онлайн-общении.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64925" y="283525"/>
            <a:ext cx="82674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откладывают решение проблемы
</a:t>
            </a:r>
            <a:endParaRPr lang="en-US" sz="1900" dirty="0"/>
          </a:p>
        </p:txBody>
      </p:sp>
      <p:sp>
        <p:nvSpPr>
          <p:cNvPr id="11" name="Text 2"/>
          <p:cNvSpPr txBox="1"/>
          <p:nvPr/>
        </p:nvSpPr>
        <p:spPr>
          <a:xfrm>
            <a:off x="693046" y="1893475"/>
            <a:ext cx="239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ошибки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избегает действия, если боится выбрать неверный путь или выглядеть неуверенно. На время это снижает напряжение, но затем тревога обычно возвращается сильнее.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93046" y="3736775"/>
            <a:ext cx="239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информации
</a:t>
            </a:r>
            <a:pPr algn="l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 хватает фактов, кажется проще подождать, чем начинать разговор или принимать решение. Однако без ясной картины проблема остаётся неразрешённой и только усложняется.
</a:t>
            </a:r>
            <a:endParaRPr lang="en-US" sz="1192" dirty="0"/>
          </a:p>
        </p:txBody>
      </p:sp>
      <p:sp>
        <p:nvSpPr>
          <p:cNvPr id="13" name="Text 4"/>
          <p:cNvSpPr txBox="1"/>
          <p:nvPr/>
        </p:nvSpPr>
        <p:spPr>
          <a:xfrm>
            <a:off x="3500650" y="1893475"/>
            <a:ext cx="239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 и перегрузка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насыщенного дня не хочется дополнительно думать о трудной ситуации. В итоге откладывание становится способом сэкономить силы, хотя цена этого выбора растёт.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500650" y="3761825"/>
            <a:ext cx="239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окружения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Советы сверстников, давление группы или ожидание чужой оценки могут мешать действовать самостоятельно. Тогда человек переносит решение, чтобы избежать спора или осуждения.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313225" y="2715750"/>
            <a:ext cx="239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Кажется слишком сложно
</a:t>
            </a:r>
            <a:pPr algn="l" indent="0" marL="0">
              <a:lnSpc>
                <a:spcPct val="100000"/>
              </a:lnSpc>
              <a:buNone/>
            </a:pPr>
            <a:r>
              <a:rPr lang="en-US" sz="6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проблема воспринимается как слишком большая, появляется соблазн сделать вид, что её нет. Это особенно заметно перед контрольными, выступлениями и разговором с взрослыми.
</a:t>
            </a:r>
            <a:endParaRPr lang="en-US" sz="111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решения проблемы в английской коммуникации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каждом этапе полезны вопросы, уточнения, предложения и умение спокойно соглашаться или не соглашаться.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определена проблема и проверен результат, тем устойчивее становится решение.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схема коммуникативного алгоритма для урока английского языка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2047483"/>
            <a:ext cx="3812100" cy="15192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неправильных решений и их последствия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почему поспешность и игнорирование фактов часто дают лишь временное облегчение.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Краткосрочный комфорт часто маскирует более серьёзные последствия, поэтому важны анализ, поддержка и проверка результата.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в школьных и личных ситуациях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3425" y="2561402"/>
            <a:ext cx="8662800" cy="15988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7025" y="4237225"/>
            <a:ext cx="78879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как источник новых проблем
</a:t>
            </a:r>
            <a:endParaRPr lang="en-US" sz="2625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37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другими
</a:t>
            </a:r>
            <a:pPr algn="l" indent="0" marL="0">
              <a:lnSpc>
                <a:spcPct val="115000"/>
              </a:lnSpc>
              <a:buNone/>
            </a:pPr>
            <a:r>
              <a:rPr lang="en-US" sz="4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Лента новостей и чужие успехи создают постоянное ощущение отставания. Подросток начинает оценивать себя через чужие фотографии, оценки и реакции, хотя видит лишь тщательно отобранный фрагмент жизни.
</a:t>
            </a:r>
            <a:endParaRPr lang="en-US" sz="833" dirty="0"/>
          </a:p>
        </p:txBody>
      </p:sp>
      <p:sp>
        <p:nvSpPr>
          <p:cNvPr id="12" name="Text 3"/>
          <p:cNvSpPr txBox="1"/>
          <p:nvPr/>
        </p:nvSpPr>
        <p:spPr>
          <a:xfrm>
            <a:off x="25428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одобрения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Лайки, комментарии и подписчики становятся мерилом значимости. Когда внешнее одобрение важнее собственного мнения, растут тревожность, неуверенность и страх быть отвергнутым сверстниками.
</a:t>
            </a:r>
            <a:endParaRPr lang="en-US" sz="873" dirty="0"/>
          </a:p>
        </p:txBody>
      </p:sp>
      <p:sp>
        <p:nvSpPr>
          <p:cNvPr id="13" name="Text 4"/>
          <p:cNvSpPr txBox="1"/>
          <p:nvPr/>
        </p:nvSpPr>
        <p:spPr>
          <a:xfrm>
            <a:off x="47519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распространение конфликта
</a:t>
            </a:r>
            <a:pPr algn="l" indent="0" marL="0">
              <a:lnSpc>
                <a:spcPct val="115000"/>
              </a:lnSpc>
              <a:buNone/>
            </a:pPr>
            <a:r>
              <a:rPr lang="en-US" sz="4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Онлайн-спор легко выходит из-под контроля: сообщение пересылают, скриншот сохраняют, ответ публикуют мгновенно. Из-за этого недоразумение быстрее превращается в публичный конфликт.
</a:t>
            </a:r>
            <a:endParaRPr lang="en-US" sz="764" dirty="0"/>
          </a:p>
        </p:txBody>
      </p:sp>
      <p:sp>
        <p:nvSpPr>
          <p:cNvPr id="14" name="Text 5"/>
          <p:cNvSpPr txBox="1"/>
          <p:nvPr/>
        </p:nvSpPr>
        <p:spPr>
          <a:xfrm>
            <a:off x="69610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Недостоверная информация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социальных сетях ложные сообщения распространяются так же быстро, как и факты. Без проверки источника подросток может принять слух за правду и сделать ошибочные выводы.
</a:t>
            </a:r>
            <a:endParaRPr lang="en-US" sz="87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времени: учёба, сон, экран и отдых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режим дня подростка часто смещается в сторону учёбы и экрана, оставляя меньше времени на восстановление и физическую активность.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сон и движение сокращаются, растут усталость и стресс. Более равномерное распределение времени поддерживает концентрацию и эмоциональную устойчивость.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модель распределения времени старшеклассника; данные условные, 2025.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725" y="1394430"/>
            <a:ext cx="318300" cy="254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32594" y="1387800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34550" y="13878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03481" y="1387800"/>
            <a:ext cx="167438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экологические проблемы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транспорта и промышленности ухудшают качество воздуха, повышают нагрузку на здоровье и делают проблему видимой даже в повседневной городской среде, где последствия ощущаются особенно быстро.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Пластиковые отходы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Одноразовый пластик накапливается в природе и долго не разлагается. Он попадает в почву, воду и пищевые цепочки, поэтому становится не только бытовой, но и мировой проблемой.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биоразнообразия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видов нарушает баланс экосистем и делает природу менее устойчивой. Когда сокращается число растений и животных, страдают и природные процессы, и условия жизни человека.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температуры влияет на погоду, урожай, водные ресурсы и здоровье людей. Климатические изменения связывают локальные действия с глобальными последствиями, которые невозможно игнорировать.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1884248"/>
            <a:ext cx="3812100" cy="195650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Локальные действия и их практический эффект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простые повседневные действия дают измеримый результат на разных уровнях — от дома до города.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привычки дают результат, если их повторяют регулярно и поддерживают многие люди. Практический эффект растёт вместе с масштабом участия.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на основе распространённых экологических практик; без привязки к одной статистической выборке.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3700" y="3416654"/>
            <a:ext cx="8628900" cy="13566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34800" y="2153695"/>
            <a:ext cx="1739700" cy="10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точки зрения
</a:t>
            </a:r>
            <a:pPr algn="l" indent="0" marL="0">
              <a:lnSpc>
                <a:spcPct val="115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группе легче увидеть проблему с нескольких сторон. Один участник замечает причину, другой предлагает вариант решения, а третий оценивает возможные риски и последствия.
</a:t>
            </a:r>
            <a:endParaRPr lang="en-US" sz="956" dirty="0"/>
          </a:p>
        </p:txBody>
      </p:sp>
      <p:sp>
        <p:nvSpPr>
          <p:cNvPr id="11" name="Text 2"/>
          <p:cNvSpPr txBox="1"/>
          <p:nvPr/>
        </p:nvSpPr>
        <p:spPr>
          <a:xfrm>
            <a:off x="26439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ролей
</a:t>
            </a:r>
            <a:pPr algn="l" indent="0" marL="0">
              <a:lnSpc>
                <a:spcPct val="115000"/>
              </a:lnSpc>
              <a:buNone/>
            </a:pPr>
            <a:r>
              <a:rPr lang="en-US" sz="5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становится эффективнее, когда каждый отвечает за свою часть задачи. Это экономит время, снижает хаос и помогает довести общий план до результата.
</a:t>
            </a:r>
            <a:endParaRPr lang="en-US" sz="989" dirty="0"/>
          </a:p>
        </p:txBody>
      </p:sp>
      <p:sp>
        <p:nvSpPr>
          <p:cNvPr id="12" name="Text 3"/>
          <p:cNvSpPr txBox="1"/>
          <p:nvPr/>
        </p:nvSpPr>
        <p:spPr>
          <a:xfrm>
            <a:off x="48530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и аргументация
</a:t>
            </a:r>
            <a:pPr algn="l" indent="0" marL="0">
              <a:lnSpc>
                <a:spcPct val="115000"/>
              </a:lnSpc>
              <a:buNone/>
            </a:pPr>
            <a:r>
              <a:rPr lang="en-US" sz="5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учится не просто высказывать идеи, а объяснять их и сравнивать. Такой разговор развивает навыки согласия, несогласия и уважительного диалога.
</a:t>
            </a:r>
            <a:endParaRPr lang="en-US" sz="960" dirty="0"/>
          </a:p>
        </p:txBody>
      </p:sp>
      <p:sp>
        <p:nvSpPr>
          <p:cNvPr id="13" name="Text 4"/>
          <p:cNvSpPr txBox="1"/>
          <p:nvPr/>
        </p:nvSpPr>
        <p:spPr>
          <a:xfrm>
            <a:off x="70621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 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5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решение принимается вместе, ответственность тоже становится общей. Это повышает дисциплину, помогает проверять итог и делает выводы более надёжными для будущих задач.
</a:t>
            </a:r>
            <a:endParaRPr lang="en-US" sz="909" dirty="0"/>
          </a:p>
        </p:txBody>
      </p:sp>
      <p:sp>
        <p:nvSpPr>
          <p:cNvPr id="14" name="Text 5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Командная работа как способ решать сложные задачи
</a:t>
            </a:r>
            <a:endParaRPr lang="en-US" sz="2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пора обратиться за помощью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распознать затяжную проблему и выбрать подходящий источник поддержки.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справляться с трудностями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работают лучше всего вместе: поддержка, режим и последовательные действия усиливают друг друга и снижают риск повторения проблемы.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строится не на одном приёме, а на сочетании привычек и помощи окружающих. Такой набор поддерживает восстановление и ясность мышления.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модель факторов устойчивости; данные условные, 2025.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1287" y="1731004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45306" y="1731004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0638" y="1737634"/>
            <a:ext cx="318300" cy="254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97913" y="1737634"/>
            <a:ext cx="318300" cy="25464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020388" y="1731004"/>
            <a:ext cx="267900" cy="267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92150" y="127825"/>
            <a:ext cx="37122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проблем
</a:t>
            </a:r>
            <a:endParaRPr lang="en-US" sz="2200" dirty="0"/>
          </a:p>
        </p:txBody>
      </p:sp>
      <p:sp>
        <p:nvSpPr>
          <p:cNvPr id="14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185375" y="2284775"/>
            <a:ext cx="15597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Путать причину и симптом
</a:t>
            </a:r>
            <a:pPr algn="l" indent="0" marL="0">
              <a:lnSpc>
                <a:spcPct val="100000"/>
              </a:lnSpc>
              <a:buNone/>
            </a:pPr>
            <a:r>
              <a:rPr lang="en-US" sz="11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заметный признак принимают за саму проблему. Тогда решение устраняет только внешнее проявление, а источник трудности остаётся и снова вызывает те же последствия.
</a:t>
            </a:r>
            <a:endParaRPr lang="en-US" sz="1206" dirty="0"/>
          </a:p>
        </p:txBody>
      </p:sp>
      <p:sp>
        <p:nvSpPr>
          <p:cNvPr id="16" name="Text 3"/>
          <p:cNvSpPr txBox="1"/>
          <p:nvPr/>
        </p:nvSpPr>
        <p:spPr>
          <a:xfrm>
            <a:off x="1982650" y="2284775"/>
            <a:ext cx="15597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Спешить с выбором
</a:t>
            </a:r>
            <a:pPr algn="l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решение кажется удобным, но без анализа оно часто оказывается краткосрочным. В результате человек теряет время и сталкивается с новой версией той же трудности.
</a:t>
            </a:r>
            <a:endParaRPr lang="en-US" sz="1202" dirty="0"/>
          </a:p>
        </p:txBody>
      </p:sp>
      <p:sp>
        <p:nvSpPr>
          <p:cNvPr id="17" name="Text 4"/>
          <p:cNvSpPr txBox="1"/>
          <p:nvPr/>
        </p:nvSpPr>
        <p:spPr>
          <a:xfrm>
            <a:off x="3779925" y="2284775"/>
            <a:ext cx="15597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Игнорировать факты
</a:t>
            </a:r>
            <a:pPr algn="l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опираться только на эмоции или слухи, легко ошибиться в оценке ситуации. Проверка фактов делает решение более точным и снижает вероятность лишнего конфликта.
</a:t>
            </a:r>
            <a:endParaRPr lang="en-US" sz="1239" dirty="0"/>
          </a:p>
        </p:txBody>
      </p:sp>
      <p:sp>
        <p:nvSpPr>
          <p:cNvPr id="18" name="Text 5"/>
          <p:cNvSpPr txBox="1"/>
          <p:nvPr/>
        </p:nvSpPr>
        <p:spPr>
          <a:xfrm>
            <a:off x="5577200" y="2284775"/>
            <a:ext cx="15597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Действовать в одиночку
</a:t>
            </a:r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вопросы редко решаются без обсуждения. Отказ от помощи ограничивает круг идей и не позволяет увидеть альтернативы, которые заметили бы другие люди.
</a:t>
            </a:r>
            <a:endParaRPr lang="en-US" sz="1247" dirty="0"/>
          </a:p>
        </p:txBody>
      </p:sp>
      <p:sp>
        <p:nvSpPr>
          <p:cNvPr id="19" name="Text 6"/>
          <p:cNvSpPr txBox="1"/>
          <p:nvPr/>
        </p:nvSpPr>
        <p:spPr>
          <a:xfrm>
            <a:off x="7374475" y="2284775"/>
            <a:ext cx="15597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проверять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удачное решение требует контроля. Если не оценить итог, ошибка может остаться незамеченной, а проблема — вернуться в более сложной форме.
</a:t>
            </a:r>
            <a:endParaRPr lang="en-US" sz="124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500" y="1747407"/>
            <a:ext cx="4053600" cy="1191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проблемы к возможности для роста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5292450" y="328080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Укреплять будущий опыт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Успешно решённая трудность становится ресурсом на будущее: появляется уверенность, что сложную ситуацию можно разобрать по шагам и довести до устойчивого результата.
</a:t>
            </a:r>
            <a:endParaRPr lang="en-US" sz="1076" dirty="0"/>
          </a:p>
        </p:txBody>
      </p:sp>
      <p:sp>
        <p:nvSpPr>
          <p:cNvPr id="11" name="Text 2"/>
          <p:cNvSpPr txBox="1"/>
          <p:nvPr/>
        </p:nvSpPr>
        <p:spPr>
          <a:xfrm>
            <a:off x="994800" y="1618204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слабые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трудность показывает, где не хватает знаний, опыта или организации. Если не избегать проблемы, а рассматривать её внимательно, появляется точная карта того, что нужно улучшить.
</a:t>
            </a:r>
            <a:endParaRPr lang="en-US" sz="1076" dirty="0"/>
          </a:p>
        </p:txBody>
      </p:sp>
      <p:sp>
        <p:nvSpPr>
          <p:cNvPr id="12" name="Text 3"/>
          <p:cNvSpPr txBox="1"/>
          <p:nvPr/>
        </p:nvSpPr>
        <p:spPr>
          <a:xfrm>
            <a:off x="994800" y="2818054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Брать 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решения требует выбора и дисциплины. Постепенно человек учится не перекладывать вину, а действовать осознанно, что важно и для учёбы, и для общения.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994800" y="4022479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Развивать анализ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проблемой тренирует умение отделять факты от эмоций, видеть причины и прогнозировать последствия. Это делает мышление более зрелым и гибким в новых ситуациях.
</a:t>
            </a:r>
            <a:endParaRPr lang="en-US" sz="1076" dirty="0"/>
          </a:p>
        </p:txBody>
      </p:sp>
      <p:sp>
        <p:nvSpPr>
          <p:cNvPr id="14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можно не только переживать, но и решать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неизбежны в школе, семье и обществе, но их можно сделать управляемыми. Точные слова, ясный анализ и совместный поиск решения помогают действовать увереннее и разумнее.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2026-05-31T17:22:20Z</dcterms:created>
  <dcterms:modified xsi:type="dcterms:W3CDTF">2026-05-31T17:22:20Z</dcterms:modified>
</cp:coreProperties>
</file>