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5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9950" y="842000"/>
            <a:ext cx="4475400" cy="292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экосистемы: устройство, функции и значение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7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Живые организмы и среда образуют единую систему, поддерживающую жизнь на Земле.
</a:t>
            </a:r>
            <a:endParaRPr lang="en-US" sz="3711" dirty="0"/>
          </a:p>
        </p:txBody>
      </p:sp>
      <p:sp>
        <p:nvSpPr>
          <p:cNvPr id="5" name="Text 1"/>
          <p:cNvSpPr txBox="1"/>
          <p:nvPr/>
        </p:nvSpPr>
        <p:spPr>
          <a:xfrm>
            <a:off x="539950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Экосистема — это не просто набор организмов, а целостная система взаимодействий между живым и неживым. Её изучают как важный уровень организации жизни, связывающий популяции, сообщества и биосферу.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экосистема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природной экосистемы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Чёткие, но переходные границы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обычно имеют условные границы: один тип среды постепенно переходит в другой, образуя плавные природные переходы между ландшафтами.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веществом и энергией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существует благодаря постоянному поступлению энергии и круговороту веществ, которые переходят от одних компонентов экосистемы к другим.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Саморегуляция и устойчивость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множества связей между организмами помогает экосистеме сохранять равновесие и частично компенсировать внешние изменения и нарушения.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Естественное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системы формируются без прямого управления человеком и развиваются под воздействием природных условий, видового состава и длительных биологических взаимодействий.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проходит через экосистему, а вещества возвращаются в круговорот
</a:t>
            </a:r>
            <a:pPr algn="l" indent="0" marL="0">
              <a:lnSpc>
                <a:spcPct val="100000"/>
              </a:lnSpc>
              <a:buNone/>
            </a:pPr>
            <a:r>
              <a:rPr lang="en-US" sz="7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75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передачи энергии и роль абиотических факторов в природной системе.
</a:t>
            </a:r>
            <a:endParaRPr lang="en-US" sz="239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50525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0950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50525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по ярусам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лесу пространство используется по вертикали: кроны деревьев образуют верхний ярус, ниже развиваются кустарники, затем травы, мхи и лишайники. Такая структура позволяет множеству видов сосуществовать на сравнительно небольшой площади.
</a:t>
            </a:r>
            <a:endParaRPr lang="en-US" sz="963" dirty="0"/>
          </a:p>
        </p:txBody>
      </p:sp>
      <p:sp>
        <p:nvSpPr>
          <p:cNvPr id="7" name="Text 1"/>
          <p:cNvSpPr txBox="1"/>
          <p:nvPr/>
        </p:nvSpPr>
        <p:spPr>
          <a:xfrm>
            <a:off x="4960950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Почва, подстилка и скрытая работа
</a:t>
            </a:r>
            <a:pPr algn="ctr" indent="0" marL="0">
              <a:lnSpc>
                <a:spcPct val="100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лесной подстилке и почве сосредоточены грибы, бактерии и беспозвоночные, которые разлагают органические остатки. Благодаря их деятельности лес накапливает гумус, удерживает влагу и защищает почву от разрушения.
</a:t>
            </a:r>
            <a:endParaRPr lang="en-US" sz="945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как многоярусная природная система
</a:t>
            </a:r>
            <a:endParaRPr lang="en-US" sz="3000" dirty="0"/>
          </a:p>
        </p:txBody>
      </p:sp>
      <p:sp>
        <p:nvSpPr>
          <p:cNvPr id="9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экосистемами определяются прежде всего влагой, температурой и доступностью света, что напрямую влияет на продуктивность и состав сообществ.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и водные экосистемы более продуктивны, а пустыни сильнее всего ограничены дефицитом влаги.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по экологии; сравнительная характеристика природных экосистем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природных экосистем по условиям среды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75000" y="2989800"/>
            <a:ext cx="5252100" cy="201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10%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в среднем переходит на следующий трофический уровень
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357200" y="529175"/>
            <a:ext cx="4214700" cy="184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больших потерь энергии на каждом этапе цепи питания высокие уровни всегда менее многочисленны и зависят от продуктивности нижних уровней.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экологической пирамиды энергии (школьный курс биологии)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572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918378"/>
            <a:ext cx="4328400" cy="17249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функциональные группы организмов и их роль в потоке вещества и энергии.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связаны последовательно: энергия уменьшается, а вещества возвращаются в среду только благодаря редуцентам.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тема «Экосистема»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Трофические уровни в природной экосистеме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43683"/>
            <a:ext cx="350400" cy="3114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82406" y="3348634"/>
            <a:ext cx="320715" cy="320715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82006" y="3348634"/>
            <a:ext cx="320715" cy="320715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Круговороты веществ в природе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испаряется, конденсируется, выпадает осадками и снова поглощается организмами. Этот цикл связывает атмосферу, почву, растения и животных в единую систему обмена.
</a:t>
            </a:r>
            <a:endParaRPr lang="en-US" sz="1400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углерода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поглощают углекислый газ при фотосинтезе, а при дыхании и разложении органики часть углерода возвращается в атмосферу. Так поддерживается баланс между живой и неживой природой.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азота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 становится доступным растениям после работы почвенных и клубеньковых бактерий. Затем он включается в состав белков и возвращается в почву при разложении остатков организмов.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вещества переходят из почвы в растения, затем в животных и снова возвращаются в среду. Этот процесс поддерживает плодородие и делает экосистему самоподдерживающейся.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50525" y="1203907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0950" y="1203907"/>
            <a:ext cx="2130000" cy="198439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050525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1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Река: движение, которое формирует жизнь
</a:t>
            </a:r>
            <a:pPr algn="ctr" indent="0" marL="0">
              <a:lnSpc>
                <a:spcPct val="100000"/>
              </a:lnSpc>
              <a:buNone/>
            </a:pPr>
            <a:r>
              <a:rPr lang="en-US" sz="5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реке течение постоянно перемешивает воду, переносит кислород и распределяет питательные вещества. На разных участках меняются скорость потока, состав организмов и условия для жизни рыб, беспозвоночных и водных растений, приспособленных к течению.
</a:t>
            </a:r>
            <a:endParaRPr lang="en-US" sz="1014" dirty="0"/>
          </a:p>
        </p:txBody>
      </p:sp>
      <p:sp>
        <p:nvSpPr>
          <p:cNvPr id="6" name="Text 1"/>
          <p:cNvSpPr txBox="1"/>
          <p:nvPr/>
        </p:nvSpPr>
        <p:spPr>
          <a:xfrm>
            <a:off x="4960950" y="3320124"/>
            <a:ext cx="2130000" cy="11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7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Озеро: слои, берега и донные отложения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озере хорошо различаются прибрежная зона, толща воды и дно, поэтому в нём сосуществуют разные сообщества. У берегов, где больше света и тепла, особенно разнообразны растения, моллюски, насекомые и молодь рыб.
</a:t>
            </a:r>
            <a:endParaRPr lang="en-US" sz="1076" dirty="0"/>
          </a:p>
        </p:txBody>
      </p:sp>
      <p:sp>
        <p:nvSpPr>
          <p:cNvPr id="7" name="Text 2"/>
          <p:cNvSpPr txBox="1"/>
          <p:nvPr/>
        </p:nvSpPr>
        <p:spPr>
          <a:xfrm>
            <a:off x="306750" y="317500"/>
            <a:ext cx="8517000" cy="76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и реки как пресноводные экосистемы
</a:t>
            </a:r>
            <a:endParaRPr lang="en-US" sz="3000" dirty="0"/>
          </a:p>
        </p:txBody>
      </p:sp>
      <p:sp>
        <p:nvSpPr>
          <p:cNvPr id="8" name="Text 3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экосистемы через разнообразие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8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1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рост видового разнообразия усиливает пищевые связи, взаимозаменяемость функций и способность системы к самовосстановлению.
</a:t>
            </a:r>
            <a:endParaRPr lang="en-US" sz="2651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прежде всего пространственное доминирование морских экосистем; доли наземных биомов и пресных вод приведены как учебная схема.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 и осадки сильнее всего определяют биомы суши, а океаны остаются крупнейшей средой жизни на планете.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теме биомов; морские экосистемы занимают около 71% поверхности Земли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определяющие распространение биомов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Биоразнообразие как основа стабильности природы
</a:t>
            </a:r>
            <a:endParaRPr lang="en-US" sz="2938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549675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видов в сообществе, тем больше функций распределено между организмами. Это поддерживает опыление, разложение органики, распространение семян и сдерживание численности отдельных популяций.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49675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Генетическая изменчивость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генов внутри вида повышает вероятность, что часть особей переживёт засуху, холод или болезнь. Так сохраняется численность и уменьшается риск полного исчезновения вида.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3600" y="1169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экосистемы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луга, болота и водоёмы не дублируют друг друга, а выполняют разные экологические функции. Совокупность экосистем создаёт более устойчивую природную среду в целом.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4883600" y="2723175"/>
            <a:ext cx="39270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утраты видов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Исчезновение даже одного ключевого вида нарушает пищевые сети и обмен веществ. Последствия могут распространяться далеко за пределы одного местообитания и затрагивать всю экосистему.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526629"/>
            <a:ext cx="4296900" cy="171244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виды воздействия человека и их типичные последствия для природных сообществ, почв и водных объектов.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опасно сочетание нескольких факторов: тогда экосистема теряет устойчивость быстрее, чем успевает восстановить связи и местообитания.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антропогенных воздействий на экосистемы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виды антропогенного воздействия на экосистемы
</a:t>
            </a:r>
            <a:endParaRPr lang="en-US" sz="269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7564" y="1578826"/>
            <a:ext cx="350400" cy="3114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48064" y="1578826"/>
            <a:ext cx="350400" cy="3114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67564" y="3291301"/>
            <a:ext cx="350400" cy="3114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875082" y="3277684"/>
            <a:ext cx="296363" cy="3387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и уязвимые природные комплексы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6" name="Text 2"/>
          <p:cNvSpPr txBox="1"/>
          <p:nvPr/>
        </p:nvSpPr>
        <p:spPr>
          <a:xfrm>
            <a:off x="1704704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экосистемы накапливают углерод, регулируют водный режим территорий и сглаживают колебания стока. Их осушение быстро меняет гидрологию и ускоряет потерю природных функций.
</a:t>
            </a:r>
            <a:endParaRPr lang="en-US" sz="1400" dirty="0"/>
          </a:p>
        </p:txBody>
      </p:sp>
      <p:sp>
        <p:nvSpPr>
          <p:cNvPr id="17" name="Text 3"/>
          <p:cNvSpPr txBox="1"/>
          <p:nvPr/>
        </p:nvSpPr>
        <p:spPr>
          <a:xfrm>
            <a:off x="5685201" y="1692520"/>
            <a:ext cx="2692200" cy="13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Мангровые леса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Мангры защищают побережья от волн и штормов, удерживают наносы и служат местом развития рыб, ракообразных и птиц. Они особенно уязвимы к застройке и загрязнению.
</a:t>
            </a:r>
            <a:endParaRPr lang="en-US" sz="1400" dirty="0"/>
          </a:p>
        </p:txBody>
      </p:sp>
      <p:sp>
        <p:nvSpPr>
          <p:cNvPr id="18" name="Text 4"/>
          <p:cNvSpPr txBox="1"/>
          <p:nvPr/>
        </p:nvSpPr>
        <p:spPr>
          <a:xfrm>
            <a:off x="1704704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
</a:t>
            </a:r>
            <a:pPr algn="l" indent="0" marL="0">
              <a:lnSpc>
                <a:spcPct val="100000"/>
              </a:lnSpc>
              <a:buNone/>
            </a:pPr>
            <a:r>
              <a:rPr lang="en-US" sz="5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Коралловые рифы поддерживают исключительное биоразнообразие, но чувствительны к потеплению воды, загрязнению и закислению океана. Даже небольшое нарушение условий вызывает массовое обесцвечивание.
</a:t>
            </a:r>
            <a:endParaRPr lang="en-US" sz="1392" dirty="0"/>
          </a:p>
        </p:txBody>
      </p:sp>
      <p:sp>
        <p:nvSpPr>
          <p:cNvPr id="19" name="Text 5"/>
          <p:cNvSpPr txBox="1"/>
          <p:nvPr/>
        </p:nvSpPr>
        <p:spPr>
          <a:xfrm>
            <a:off x="5685200" y="3405000"/>
            <a:ext cx="2692200" cy="12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
</a:t>
            </a:r>
            <a:pPr algn="l" indent="0" marL="0">
              <a:lnSpc>
                <a:spcPct val="100000"/>
              </a:lnSpc>
              <a:buNone/>
            </a:pPr>
            <a:r>
              <a:rPr lang="en-US" sz="5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Тундровые комплексы восстанавливаются медленно из-за короткого лета, бедных почв и низких температур. Повреждение растительного покрова здесь долго сохраняется и усиливает деградацию поверхности.
</a:t>
            </a:r>
            <a:endParaRPr lang="en-US" sz="127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природных экосистем: от защиты к восстановлению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мер, которые уменьшают нагрузку на природу, восстанавливают нарушенные территории и сохраняют экологические связи.
</a:t>
            </a:r>
            <a:endParaRPr lang="en-US" sz="2376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Круговая диаграмма подчёркивает, что океаны доминируют по площади, а пресные воды занимают минимальную долю поверхности Земли.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 малую площадь, пресные воды и леса несоразмерно важны для климата, биоразнообразия и снабжения человека ресурсами.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планете; морские экосистемы занимают около 71% поверхности Земли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Глобальное распределение природных экосистем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экосистем после нарушений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19091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нагрузки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 — уменьшить дальнейшее воздействие человека: прекратить вырубку, загрязнение, перевыпас или добычу ресурсов. Без этого восстановительные меры дают лишь кратковременный эффект.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17441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Возврат условий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восстанавливают почву, водный режим и растительный покров, а при необходимости рекультивируют нарушенные территории. Именно среда создаёт основу для возвращения видов и круговорота веществ.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043970" y="2121601"/>
            <a:ext cx="1819777" cy="2241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Возобновление связей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местообитания снова соединены между собой, в экосистему легче возвращаются растения, животные и редуценты. Это ускоряет формирование устойчивого сообщества и делает восстановление более полным.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природные экосистемы важны для человека
</a:t>
            </a:r>
            <a:endParaRPr lang="en-US" sz="288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системы дают человеку пищу, пресную воду, древесину, лекарственное сырьё и материалы для отдыха. Без них многие повседневные потребности пришлось бы восполнять за счёт более затратных технологий.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 поддерживают плодородие почв, фильтруют воду и регулируют состав атмосферы. Благодаря этому сохраняются условия, необходимые для здоровья людей и стабильной хозяйственной деятельности.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от рисков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болота и водоёмы смягчают засухи, паводки, пыльные бури и резкие температурные колебания. Природные барьеры уменьшают ущерб и повышают безопасность поселений.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Биологическая безопасность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природных систем повышает экологические риски и делает общество уязвимее к дефициту ресурсов, болезням и климатическим экстремумам. Сохранение природы — это практическая необходимость.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экосистемы: условия устойчивой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экосистемы связывают живые организмы и среду в единое целое, где энергия передаётся по цепям питания, а вещества непрерывно возвращаются в круговорот, поддерживая биосферу и человека.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2026-06-02T00:28:30Z</dcterms:created>
  <dcterms:modified xsi:type="dcterms:W3CDTF">2026-06-02T00:28:30Z</dcterms:modified>
</cp:coreProperties>
</file>