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 организма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зиготы к зрелому организму — путь, который объясняет развитие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описывает развитие отдельного организма, а не эволюцию вида. Он показывает, как из одной клетки формируется сложная система органов, проходя через эмбриональный, постэмбриональный и возрастной этапы.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как путь развития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25" y="2749535"/>
            <a:ext cx="7926000" cy="16409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Гаметы, оплодотворение и зигота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732213" y="1756479"/>
            <a:ext cx="2228400" cy="699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содержат половинный набор хромосом и передают потомству наследственную информацию. Их особенность в том, что именно при слиянии двух клеток восстанавливается полный генетический комплект нового организма.
</a:t>
            </a:r>
            <a:endParaRPr lang="en-US" sz="781" dirty="0"/>
          </a:p>
        </p:txBody>
      </p:sp>
      <p:sp>
        <p:nvSpPr>
          <p:cNvPr id="13" name="Text 3"/>
          <p:cNvSpPr txBox="1"/>
          <p:nvPr/>
        </p:nvSpPr>
        <p:spPr>
          <a:xfrm>
            <a:off x="1038725" y="1387515"/>
            <a:ext cx="1922100" cy="3324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и наследственность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74188" y="1756449"/>
            <a:ext cx="2228400" cy="6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становится первой клеткой нового организма. Она несет полный набор хромосом и запускает последовательность делений, из которых постепенно формируются ткани, органы и системы органов.
</a:t>
            </a:r>
            <a:endParaRPr lang="en-US" sz="888" dirty="0"/>
          </a:p>
        </p:txBody>
      </p:sp>
      <p:sp>
        <p:nvSpPr>
          <p:cNvPr id="15" name="Text 5"/>
          <p:cNvSpPr txBox="1"/>
          <p:nvPr/>
        </p:nvSpPr>
        <p:spPr>
          <a:xfrm>
            <a:off x="6480700" y="1387485"/>
            <a:ext cx="19221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развития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453200" y="1756449"/>
            <a:ext cx="2228400" cy="6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оплодотворении яйцеклетка и сперматозоид объединяются, и их ядра образуют единую клетку. В этот момент начинается новая биологическая программа, ориентированная на развитие будущего организма.
</a:t>
            </a:r>
            <a:endParaRPr lang="en-US" sz="888" dirty="0"/>
          </a:p>
        </p:txBody>
      </p:sp>
      <p:sp>
        <p:nvSpPr>
          <p:cNvPr id="17" name="Text 7"/>
          <p:cNvSpPr txBox="1"/>
          <p:nvPr/>
        </p:nvSpPr>
        <p:spPr>
          <a:xfrm>
            <a:off x="3759713" y="1387485"/>
            <a:ext cx="19221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оплодотворения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43619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этап
</a:t>
            </a:r>
            <a:pPr algn="ctr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начинается эмбриональное развитие: зародыш быстро делится, перестраивается и закладывает основные органы и ткани. Именно на этом этапе определяется общий план организма.
</a:t>
            </a:r>
            <a:endParaRPr lang="en-US" sz="1244" dirty="0"/>
          </a:p>
        </p:txBody>
      </p:sp>
      <p:sp>
        <p:nvSpPr>
          <p:cNvPr id="7" name="Text 1"/>
          <p:cNvSpPr txBox="1"/>
          <p:nvPr/>
        </p:nvSpPr>
        <p:spPr>
          <a:xfrm>
            <a:off x="3890471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этап
</a:t>
            </a:r>
            <a:pPr algn="ctr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или выхода из яйца начинается постэмбриональное развитие. Организм растет, созревает, становится способным к размножению и со временем проходит возрастные изменения.
</a:t>
            </a:r>
            <a:endParaRPr lang="en-US" sz="1244" dirty="0"/>
          </a:p>
        </p:txBody>
      </p:sp>
      <p:sp>
        <p:nvSpPr>
          <p:cNvPr id="8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крупных этапа онтогенеза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Дробление: первые деления зиготы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475125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состоит из быстрых митотических делений, при которых общий размер зародыша почти не меняется. Вместо роста увеличивается число клеток, а каждая из них становится меньше.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179550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деления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2611237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стадии зигота превращается в многоклеточный зародыш с ранней организацией клеток. Закладывается основа будущих слоев, из которых затем будут формироваться ткани и органы.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315662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клеток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3747349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подготавливает эмбрион к следующим этапам развития. Именно здесь возникает первый общий план строения, который затем уточняется в ходе дальнейшей перестройки зародыша.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451774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будущего организма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гаструляции зародыш не просто растет, а внутренне перестраивается. Клетки начинают активно перемещаться, и из единой массы формируется упорядоченная многослойная структура, необходимая для дальнейшего развития органов.
</a:t>
            </a:r>
            <a:endParaRPr lang="en-US" sz="927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зародыша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Гаструляция особенно чувствительна к ошибкам пространственной организации. Если клетки окажутся не на своих местах, дальнейшее формирование органов может нарушиться уже на ранней стадии.
</a:t>
            </a:r>
            <a:endParaRPr lang="en-US" sz="966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точного расположения
</a:t>
            </a:r>
            <a:endParaRPr lang="en-US" sz="1184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момент появляются три зародышевых листка — эктодерма, мезодерма и энтодерма. Каждый из них занимает свое положение и становится исходным материалом для определенных тканей организма.
</a:t>
            </a:r>
            <a:endParaRPr lang="en-US" sz="981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основы тканей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зародыш становится многослойным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Листки зародыша и будущие органы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837650" y="15757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Эктодерма дает начало структурам, которые первыми взаимодействуют с внешней средой. Из нее формируются кожа и нервная система, поэтому именно этот листок связан с защитой и управлением организмом.
</a:t>
            </a:r>
            <a:endParaRPr lang="en-US" sz="849" dirty="0"/>
          </a:p>
        </p:txBody>
      </p:sp>
      <p:sp>
        <p:nvSpPr>
          <p:cNvPr id="13" name="Text 3"/>
          <p:cNvSpPr txBox="1"/>
          <p:nvPr/>
        </p:nvSpPr>
        <p:spPr>
          <a:xfrm>
            <a:off x="4837650" y="12429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Эктодерма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37650" y="37870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Энтодерма формирует внутреннюю выстилку ряда органов. Она участвует в образовании пищеварительной и дыхательной систем, обеспечивая работу тех органов, которые связаны с обменом веществ и газообменом.
</a:t>
            </a:r>
            <a:endParaRPr lang="en-US" sz="849" dirty="0"/>
          </a:p>
        </p:txBody>
      </p:sp>
      <p:sp>
        <p:nvSpPr>
          <p:cNvPr id="15" name="Text 5"/>
          <p:cNvSpPr txBox="1"/>
          <p:nvPr/>
        </p:nvSpPr>
        <p:spPr>
          <a:xfrm>
            <a:off x="4837650" y="34542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Энтодерма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37650" y="268142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Мезодерма становится основой опорно-двигательной и кровеносной систем. Из нее развиваются мышцы, кости, сосуды и многие внутренние структуры, отвечающие за движение и транспорт веществ.
</a:t>
            </a:r>
            <a:endParaRPr lang="en-US" sz="852" dirty="0"/>
          </a:p>
        </p:txBody>
      </p:sp>
      <p:sp>
        <p:nvSpPr>
          <p:cNvPr id="17" name="Text 7"/>
          <p:cNvSpPr txBox="1"/>
          <p:nvPr/>
        </p:nvSpPr>
        <p:spPr>
          <a:xfrm>
            <a:off x="4837650" y="234855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Мезодерма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25" y="2749535"/>
            <a:ext cx="7926000" cy="16409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осей и органов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732213" y="1756479"/>
            <a:ext cx="2228400" cy="699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закладки зародышевых листков начинается органогенез — этап, на котором намечаются очертания будущих органов. Формирование идет не хаотично, а по четкой пространственной схеме.
</a:t>
            </a:r>
            <a:endParaRPr lang="en-US" sz="888" dirty="0"/>
          </a:p>
        </p:txBody>
      </p:sp>
      <p:sp>
        <p:nvSpPr>
          <p:cNvPr id="13" name="Text 3"/>
          <p:cNvSpPr txBox="1"/>
          <p:nvPr/>
        </p:nvSpPr>
        <p:spPr>
          <a:xfrm>
            <a:off x="1038725" y="1387515"/>
            <a:ext cx="1922100" cy="3324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органогенеза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74188" y="1756449"/>
            <a:ext cx="2228400" cy="6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трубка, сердце и другие зачатки органов появляются в определенной последовательности. Это обеспечивает согласованную сборку организма, в котором отдельные системы должны работать взаимосвязанно.
</a:t>
            </a:r>
            <a:endParaRPr lang="en-US" sz="888" dirty="0"/>
          </a:p>
        </p:txBody>
      </p:sp>
      <p:sp>
        <p:nvSpPr>
          <p:cNvPr id="15" name="Text 5"/>
          <p:cNvSpPr txBox="1"/>
          <p:nvPr/>
        </p:nvSpPr>
        <p:spPr>
          <a:xfrm>
            <a:off x="6480700" y="1387485"/>
            <a:ext cx="19221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Зачатки органов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453200" y="1756449"/>
            <a:ext cx="2228400" cy="6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возникают осевые структуры, которые задают направление развития тела. Они помогают сохранить симметрию и определить, где будут располагаться голова, спина, грудная и брюшная стороны.
</a:t>
            </a:r>
            <a:endParaRPr lang="en-US" sz="888" dirty="0"/>
          </a:p>
        </p:txBody>
      </p:sp>
      <p:sp>
        <p:nvSpPr>
          <p:cNvPr id="17" name="Text 7"/>
          <p:cNvSpPr txBox="1"/>
          <p:nvPr/>
        </p:nvSpPr>
        <p:spPr>
          <a:xfrm>
            <a:off x="3759713" y="1387485"/>
            <a:ext cx="19221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тела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клеток и рост организма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4850435" y="164693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делает клетки разными по строению и функциям. Одни из них становятся нейронами, другие — мышечными или эпителиальными, и именно так возникает разнообразие тканей.
</a:t>
            </a:r>
            <a:endParaRPr lang="en-US" sz="837" dirty="0"/>
          </a:p>
        </p:txBody>
      </p:sp>
      <p:sp>
        <p:nvSpPr>
          <p:cNvPr id="12" name="Text 3"/>
          <p:cNvSpPr txBox="1"/>
          <p:nvPr/>
        </p:nvSpPr>
        <p:spPr>
          <a:xfrm>
            <a:off x="485043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4850435" y="362798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усиливает различия между клетками и делает их работу более точной. Благодаря этому органы получают собственные функции, а организм — способность к согласованной деятельности.
</a:t>
            </a:r>
            <a:endParaRPr lang="en-US" sz="796" dirty="0"/>
          </a:p>
        </p:txBody>
      </p:sp>
      <p:sp>
        <p:nvSpPr>
          <p:cNvPr id="14" name="Text 5"/>
          <p:cNvSpPr txBox="1"/>
          <p:nvPr/>
        </p:nvSpPr>
        <p:spPr>
          <a:xfrm>
            <a:off x="4850435" y="3430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функций
</a:t>
            </a:r>
            <a:endParaRPr lang="en-US" sz="1084" dirty="0"/>
          </a:p>
        </p:txBody>
      </p:sp>
      <p:sp>
        <p:nvSpPr>
          <p:cNvPr id="15" name="Text 6"/>
          <p:cNvSpPr txBox="1"/>
          <p:nvPr/>
        </p:nvSpPr>
        <p:spPr>
          <a:xfrm>
            <a:off x="4850435" y="2637462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развития увеличивается число клеток, объем тканей и сложность органов. Рост не сводится только к увеличению размера: вместе с ним усложняется внутренняя организация организма.
</a:t>
            </a:r>
            <a:endParaRPr lang="en-US" sz="826" dirty="0"/>
          </a:p>
        </p:txBody>
      </p:sp>
      <p:sp>
        <p:nvSpPr>
          <p:cNvPr id="16" name="Text 7"/>
          <p:cNvSpPr txBox="1"/>
          <p:nvPr/>
        </p:nvSpPr>
        <p:spPr>
          <a:xfrm>
            <a:off x="4850435" y="2440037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усложнение
</a:t>
            </a:r>
            <a:endParaRPr lang="en-US" sz="10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регулируется развитие организма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837650" y="15757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включаются не одновременно: каждый этап требует своей комбинации активных участков ДНК. Это обеспечивает точную последовательность событий и помогает клеткам «понимать», когда делиться, мигрировать или специализироваться.
</a:t>
            </a:r>
            <a:endParaRPr lang="en-US" sz="849" dirty="0"/>
          </a:p>
        </p:txBody>
      </p:sp>
      <p:sp>
        <p:nvSpPr>
          <p:cNvPr id="13" name="Text 3"/>
          <p:cNvSpPr txBox="1"/>
          <p:nvPr/>
        </p:nvSpPr>
        <p:spPr>
          <a:xfrm>
            <a:off x="4837650" y="12429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генов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37650" y="378707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обратной связи ограничивают или усиливают процессы роста, чтобы органы формировались в нужные сроки и нужных размерах. Если эта регуляция нарушается, возникают пороки развития и функциональные сбои.
</a:t>
            </a:r>
            <a:endParaRPr lang="en-US" sz="849" dirty="0"/>
          </a:p>
        </p:txBody>
      </p:sp>
      <p:sp>
        <p:nvSpPr>
          <p:cNvPr id="15" name="Text 5"/>
          <p:cNvSpPr txBox="1"/>
          <p:nvPr/>
        </p:nvSpPr>
        <p:spPr>
          <a:xfrm>
            <a:off x="4837650" y="345420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сбои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37650" y="2681425"/>
            <a:ext cx="359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обмениваются химическими сигналами, которые задают направление развития соседним тканям. Такой межклеточный диалог запускает каскады изменений и позволяет разным частям эмбриона развиваться согласованно.
</a:t>
            </a:r>
            <a:endParaRPr lang="en-US" sz="849" dirty="0"/>
          </a:p>
        </p:txBody>
      </p:sp>
      <p:sp>
        <p:nvSpPr>
          <p:cNvPr id="17" name="Text 7"/>
          <p:cNvSpPr txBox="1"/>
          <p:nvPr/>
        </p:nvSpPr>
        <p:spPr>
          <a:xfrm>
            <a:off x="4837650" y="2348550"/>
            <a:ext cx="35427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между клетками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определяется согласованной работой генов, сигналов и морфогенетических процессов.
</a:t>
            </a:r>
            <a:endParaRPr lang="en-US" sz="1146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генетической программы к форме организма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и внезародышевые структуры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475125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формирует связь между организмом матери и плода. Через неё поступают кислород и питательные вещества, а продукты обмена удаляются без прямого смешивания двух кровотоков.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179550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2611237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Амнион создаёт водную среду, которая смягчает механические воздействия и поддерживает стабильные условия развития. Хорион участвует в образовании плаценты и обеспечивает её функциональную поверхность.
</a:t>
            </a:r>
            <a:endParaRPr lang="en-US" sz="1081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315662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среда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3747349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Пуповина соединяет плод с плацентой и содержит сосуды, по которым идёт транспорт веществ. Эти внезародышевые структуры обеспечивают рост, питание и нормальное внутриутробное развитие.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451774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плода с матерью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период закладываются органы, поэтому даже краткое воздействие тератогена может изменить ход развития и вызвать стойкие врождённые нарушения.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месяцев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наиболее значимый срок внутриутробного развития человека.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продолжительность беременности человека; биологический факт.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2185" y="1753568"/>
            <a:ext cx="2694900" cy="16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постэмбрионального развития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611211" y="519113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611211" y="887444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рождения организм переходит к самостоятельному существованию: начинается интенсивный рост, совершенствуются системы органов и устанавливается новая регуляция обмена веществ.
</a:t>
            </a:r>
            <a:endParaRPr lang="en-US" sz="806" dirty="0"/>
          </a:p>
        </p:txBody>
      </p:sp>
      <p:sp>
        <p:nvSpPr>
          <p:cNvPr id="12" name="Text 3"/>
          <p:cNvSpPr txBox="1"/>
          <p:nvPr/>
        </p:nvSpPr>
        <p:spPr>
          <a:xfrm>
            <a:off x="3658651" y="1474922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8651" y="1843253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детстве увеличиваются размеры тела и активно формируются функции мозга, костной системы и внутренних органов. Развитие идёт особенно быстро, но остаётся неравномерным.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6611211" y="2435017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611211" y="2803348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усиливается гормональная регуляция, появляются вторичные половые признаки и завершается становление репродуктивной системы. Это период заметных физиологических и психологических изменений.
</a:t>
            </a:r>
            <a:endParaRPr lang="en-US" sz="806" dirty="0"/>
          </a:p>
        </p:txBody>
      </p:sp>
      <p:sp>
        <p:nvSpPr>
          <p:cNvPr id="16" name="Text 7"/>
          <p:cNvSpPr txBox="1"/>
          <p:nvPr/>
        </p:nvSpPr>
        <p:spPr>
          <a:xfrm>
            <a:off x="3658651" y="3395114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 и старение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658651" y="3763444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взрослом состоянии организм сохраняет устойчивую работу систем, а затем постепенно вступает в фазу возрастных изменений, когда снижаются адаптационные и восстановительные возможности.
</a:t>
            </a:r>
            <a:endParaRPr lang="en-US" sz="879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жизненный цикл может быть прямым или непрямым, а внешний облик молодой особи не всегда совпадает со взрослой стадией.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 характерно для человека, а непрямое связано с личиночной стадией и метаморфозом.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сравнительная характеристика жизненных циклов животных.
</a:t>
            </a:r>
            <a:endParaRPr lang="en-US" sz="824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развития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возрастных изменений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возрастом клетки и ткани всё хуже поддерживают точную регуляцию процессов. Из-за этого возрастает вероятность ошибок, а реакции организма становятся менее устойчивыми к нагрузкам и стрессу.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регуляции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Резервы восстановления уменьшаются, поэтому медленнее заживают раны, хуже адаптируется сердечно-сосудистая система и снижается общая устойчивость к болезням.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резервов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тканях постепенно накапливаются повреждения, связанные с обменом веществ, внешними воздействиями и естественным износом структур. Организм всё медленнее компенсирует эти изменения.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повреждений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темпы развития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59126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задаёт базовые сроки и особенности развития, включая темпы роста, половое созревание и уязвимость к отдельным нарушениям. Однако генетический план реализуется не одинаково у всех людей.
</a:t>
            </a:r>
            <a:endParaRPr lang="en-US" sz="1074" dirty="0"/>
          </a:p>
        </p:txBody>
      </p:sp>
      <p:sp>
        <p:nvSpPr>
          <p:cNvPr id="10" name="Text 3"/>
          <p:cNvSpPr txBox="1"/>
          <p:nvPr/>
        </p:nvSpPr>
        <p:spPr>
          <a:xfrm>
            <a:off x="816276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наследственности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56376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 одного вида развитие идёт вариативно: при сохранении общих этапов биологические нормы допускают индивидуальные различия в сроках и выраженности признаков.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213526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различия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457751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состояние здоровья матери во время беременности и условия внешней среды могут ускорять или замедлять развитие. Они особенно заметны в периоды быстрого роста и формирования органов.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514901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494" y="1710453"/>
            <a:ext cx="378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3167" y="1710453"/>
            <a:ext cx="378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53653"/>
            <a:ext cx="432000" cy="34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влияет на развитие подростка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рацион обеспечивает энергией рост тканей, работу нервной системы и созревание органов. Дефицит белка, витаминов и микроэлементов особенно заметен в подростковом возрасте.
</a:t>
            </a:r>
            <a:endParaRPr lang="en-US" sz="975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нарушает согласованность регуляторных механизмов и может замедлять развитие. Умеренный режим дня и психологическое благополучие помогают организму лучше адаптироваться.
</a:t>
            </a:r>
            <a:endParaRPr lang="en-US" sz="963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поддерживает обмен веществ, укрепляет кости и мышцы, а также помогает формировать устойчивую работу сердечно-сосудистой системы.
</a:t>
            </a:r>
            <a:endParaRPr lang="en-US" sz="1068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сне усиливаются процессы восстановления и гормональной регуляции, поэтому его недостаток мешает нормальному созреванию организма и снижает работоспособность.
</a:t>
            </a:r>
            <a:endParaRPr lang="en-US" sz="1017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знаний об онтогенезе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410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стадий онтогенеза помогает объяснять врождённые особенности, наследственные нарушения и причины отклонений развития. Это важно для раннего выявления рисков и точного наблюдения за ребёнком.
</a:t>
            </a:r>
            <a:endParaRPr lang="en-US" sz="1215" dirty="0"/>
          </a:p>
        </p:txBody>
      </p:sp>
      <p:sp>
        <p:nvSpPr>
          <p:cNvPr id="11" name="Text 3"/>
          <p:cNvSpPr txBox="1"/>
          <p:nvPr/>
        </p:nvSpPr>
        <p:spPr>
          <a:xfrm>
            <a:off x="73410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0165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об онтогенезе используются в репродуктивной медицине, педиатрии и восстановительной терапии. Они помогают оценивать потенциал роста, регенерации и адаптации организма.
</a:t>
            </a:r>
            <a:endParaRPr lang="en-US" sz="1242" dirty="0"/>
          </a:p>
        </p:txBody>
      </p:sp>
      <p:sp>
        <p:nvSpPr>
          <p:cNvPr id="13" name="Text 5"/>
          <p:cNvSpPr txBox="1"/>
          <p:nvPr/>
        </p:nvSpPr>
        <p:spPr>
          <a:xfrm>
            <a:off x="610165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 восстановление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17875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критических периодов позволяет предупреждать влияние вредных факторов во время беременности и детства. Такая профилактика снижает вероятность тяжёлых последствий для органов и систем.
</a:t>
            </a:r>
            <a:endParaRPr lang="en-US" sz="1215" dirty="0"/>
          </a:p>
        </p:txBody>
      </p:sp>
      <p:sp>
        <p:nvSpPr>
          <p:cNvPr id="15" name="Text 7"/>
          <p:cNvSpPr txBox="1"/>
          <p:nvPr/>
        </p:nvSpPr>
        <p:spPr>
          <a:xfrm>
            <a:off x="3417875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Онтогенез: путь развития организма
</a:t>
            </a:r>
            <a:endParaRPr lang="en-US" sz="3003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показывает, как из одной клетки формируется сложный организм и как на каждом этапе переплетаются наследственность, среда и возрастные изменения. Понимание этого процесса важно и для биологии, и для медицины.
</a:t>
            </a:r>
            <a:endParaRPr lang="en-US" sz="130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2026-07-25T23:02:53Z</dcterms:created>
  <dcterms:modified xsi:type="dcterms:W3CDTF">2026-07-25T23:02:53Z</dcterms:modified>
</cp:coreProperties>
</file>