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76150" y="1859100"/>
            <a:ext cx="6791700" cy="23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7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Просвещение: интеллектуальная революция XVIII века
</a:t>
            </a:r>
            <a:pPr algn="l" indent="0" marL="0">
              <a:lnSpc>
                <a:spcPct val="100000"/>
              </a:lnSpc>
              <a:buNone/>
            </a:pPr>
            <a:r>
              <a:rPr lang="en-US" sz="2236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9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Разум, наука и свобода мысли изменили Европу XVIII века.
</a:t>
            </a:r>
            <a:endParaRPr lang="en-US" sz="4472" dirty="0"/>
          </a:p>
        </p:txBody>
      </p:sp>
      <p:sp>
        <p:nvSpPr>
          <p:cNvPr id="4" name="Text 1"/>
          <p:cNvSpPr txBox="1"/>
          <p:nvPr/>
        </p:nvSpPr>
        <p:spPr>
          <a:xfrm>
            <a:off x="4572000" y="320525"/>
            <a:ext cx="34698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350" y="740863"/>
            <a:ext cx="4150800" cy="36603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37875" y="739975"/>
            <a:ext cx="40530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3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возникла эпоха перемен
</a:t>
            </a:r>
            <a:endParaRPr lang="en-US" sz="2238" dirty="0"/>
          </a:p>
        </p:txBody>
      </p:sp>
      <p:sp>
        <p:nvSpPr>
          <p:cNvPr id="5" name="Text 1"/>
          <p:cNvSpPr txBox="1"/>
          <p:nvPr/>
        </p:nvSpPr>
        <p:spPr>
          <a:xfrm>
            <a:off x="4737875" y="1377275"/>
            <a:ext cx="4053000" cy="30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открытия, рост городов и печати создали среду, где старые порядки начали подвергать сомнению.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4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149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4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149" dirty="0"/>
          </a:p>
        </p:txBody>
      </p:sp>
      <p:sp>
        <p:nvSpPr>
          <p:cNvPr id="9" name="Text 1"/>
          <p:cNvSpPr txBox="1"/>
          <p:nvPr/>
        </p:nvSpPr>
        <p:spPr>
          <a:xfrm>
            <a:off x="223650" y="351850"/>
            <a:ext cx="76584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Просвещение
</a:t>
            </a:r>
            <a:endParaRPr lang="en-US" sz="2956" dirty="0"/>
          </a:p>
        </p:txBody>
      </p:sp>
      <p:sp>
        <p:nvSpPr>
          <p:cNvPr id="10" name="Text 2"/>
          <p:cNvSpPr txBox="1"/>
          <p:nvPr/>
        </p:nvSpPr>
        <p:spPr>
          <a:xfrm>
            <a:off x="232200" y="1093674"/>
            <a:ext cx="6780484" cy="592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Разум как критерий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Просвещение утвердило разум как главный способ понимать мир, проверять утверждения и отличать знание от мнения. Именно поэтому критика традиций стала важной частью культурной жизни XVIII века.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32200" y="1835334"/>
            <a:ext cx="6780484" cy="592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Вера в прогресс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Мыслители эпохи верили, что общество можно постепенно улучшать через образование, реформы и распространение знаний. Прогресс понимался не как случайность, а как результат человеческих усилий.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32200" y="2576984"/>
            <a:ext cx="6780484" cy="592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Критика догм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Просветители выступали против предрассудков, фанатизма и слепого подчинения авторитетам. Они требовали обсуждать идеи открыто и оценивать их по пользе, логике и справедливости.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232200" y="3318641"/>
            <a:ext cx="6780484" cy="592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образ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Человека начали рассматривать как личность с правами, способную мыслить, выбирать и отвечать за общество. Это изменило представления о власти, воспитании и месте гражданина.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232200" y="4060254"/>
            <a:ext cx="6780484" cy="5919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Широкое влияние эпохи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Просвещение повлияло на политику, науку, литературу и повседневную культуру. Его идеи стали основой многих современных представлений о свободе, праве и роли образования.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0080" y="0"/>
            <a:ext cx="2255091" cy="489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4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149" dirty="0"/>
          </a:p>
        </p:txBody>
      </p:sp>
      <p:sp>
        <p:nvSpPr>
          <p:cNvPr id="9" name="Text 1"/>
          <p:cNvSpPr txBox="1"/>
          <p:nvPr/>
        </p:nvSpPr>
        <p:spPr>
          <a:xfrm>
            <a:off x="535775" y="351850"/>
            <a:ext cx="8315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XVII–XVIII веков
</a:t>
            </a:r>
            <a:endParaRPr lang="en-US" sz="2956" dirty="0"/>
          </a:p>
        </p:txBody>
      </p:sp>
      <p:sp>
        <p:nvSpPr>
          <p:cNvPr id="10" name="Text 2"/>
          <p:cNvSpPr txBox="1"/>
          <p:nvPr/>
        </p:nvSpPr>
        <p:spPr>
          <a:xfrm>
            <a:off x="2992775" y="1174275"/>
            <a:ext cx="2700600" cy="154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картина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Открытия Коперника, Галилея, Декарта и Ньютона укрепили доверие к наблюдению, опыту и математическому закону. Мир все чаще воспринимался как упорядоченная система, а не как набор чудес.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50875" y="1174275"/>
            <a:ext cx="2700600" cy="154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публичности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Торговля, города и типографии ускоряли обмен идеями. Газеты, книги и журналы создавали пространство публичного обсуждения, где образованные люди могли спорить о власти, науке и морали.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992775" y="2851975"/>
            <a:ext cx="2700600" cy="154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центры общения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Светские салоны, кафе и клубы стали местами общения между мыслителями, чиновниками и горожанами. Именно там формировалось мнение, которое уже нельзя было игнорировать.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150875" y="2851975"/>
            <a:ext cx="2700600" cy="154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Критика старого порядка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Сословные привилегии и наследственные различия все чаще казались несоответствующими разуму и естественному порядку. Это подталкивало к поиску более справедливых правил устройства общества.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4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149" dirty="0"/>
          </a:p>
        </p:txBody>
      </p:sp>
      <p:sp>
        <p:nvSpPr>
          <p:cNvPr id="9" name="Text 1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идей Просвещения
</a:t>
            </a:r>
            <a:endParaRPr lang="en-US" sz="2956" dirty="0"/>
          </a:p>
        </p:txBody>
      </p:sp>
      <p:sp>
        <p:nvSpPr>
          <p:cNvPr id="10" name="Text 2"/>
          <p:cNvSpPr txBox="1"/>
          <p:nvPr/>
        </p:nvSpPr>
        <p:spPr>
          <a:xfrm>
            <a:off x="782425" y="1207150"/>
            <a:ext cx="3739496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Разум и доказательство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Первой установкой Просвещения был культ разума: истину нужно было доказывать, а не принимать на веру. Это делало спор и проверку идей нормой интеллектуальной жизни.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181204" y="1207150"/>
            <a:ext cx="3739495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Прогресс через реформы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важной идеей стала вера в прогресс. Просветители считали, что знания, реформы и воспитание способны улучшать государство, нравы и повседневную жизнь людей.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782425" y="2858150"/>
            <a:ext cx="3739496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Критика авторитетов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установка заключалась в критике авторитетов. Если традиция не выдерживает проверки, ее следует пересмотреть, даже когда она давно кажется привычной и неоспоримой.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181204" y="2858150"/>
            <a:ext cx="3739495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Личность и гражданин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Наконец, человек понимался как самостоятельная личность, а не только как подданный. От него ожидали ответственности, рассуждения и участия в общем благе.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4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149" dirty="0"/>
          </a:p>
        </p:txBody>
      </p:sp>
      <p:sp>
        <p:nvSpPr>
          <p:cNvPr id="9" name="Text 1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19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Естественные права и общественный договор
</a:t>
            </a:r>
            <a:endParaRPr lang="en-US" sz="2719" dirty="0"/>
          </a:p>
        </p:txBody>
      </p:sp>
      <p:sp>
        <p:nvSpPr>
          <p:cNvPr id="10" name="Text 2"/>
          <p:cNvSpPr txBox="1"/>
          <p:nvPr/>
        </p:nvSpPr>
        <p:spPr>
          <a:xfrm>
            <a:off x="1078950" y="1225390"/>
            <a:ext cx="3266700" cy="13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от рождения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 естественных прав утверждала, что некоторые права принадлежат человеку по самому факту рождения. Среди них особенно выделяли право на жизнь, свободу и собственность.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278350" y="1225390"/>
            <a:ext cx="3266700" cy="13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власти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Общественный договор объяснял происхождение власти соглашением между людьми и государством. Власть получала законность не сама по себе, а через обязанность защищать общество.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1078950" y="2939890"/>
            <a:ext cx="3266700" cy="13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 на ограничение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правительство нарушает договор и действует против интересов общества, его полномочия ставятся под вопрос. Тогда люди вправе требовать изменений и ограничения произвола.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278350" y="2939890"/>
            <a:ext cx="3266700" cy="13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Гражданин вместо подданного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логика делала подданного не пассивным объектом управления, а участником политического порядка. Отсюда выросли идеи конституций, прав граждан и ответственности власти.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4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149" dirty="0"/>
          </a:p>
        </p:txBody>
      </p:sp>
      <p:sp>
        <p:nvSpPr>
          <p:cNvPr id="8" name="Text 1"/>
          <p:cNvSpPr txBox="1"/>
          <p:nvPr/>
        </p:nvSpPr>
        <p:spPr>
          <a:xfrm>
            <a:off x="223650" y="351850"/>
            <a:ext cx="76584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ограничить власть
</a:t>
            </a:r>
            <a:endParaRPr lang="en-US" sz="2956" dirty="0"/>
          </a:p>
        </p:txBody>
      </p:sp>
      <p:sp>
        <p:nvSpPr>
          <p:cNvPr id="9" name="Text 2"/>
          <p:cNvSpPr txBox="1"/>
          <p:nvPr/>
        </p:nvSpPr>
        <p:spPr>
          <a:xfrm>
            <a:off x="232200" y="1106991"/>
            <a:ext cx="6780484" cy="7423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выше власти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просветителей закон должен был стоять выше воли правителя. Это означало, что власть обязана действовать по правилам, а не по личному усмотрению монарха.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32200" y="2036915"/>
            <a:ext cx="6780484" cy="7423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конституции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Конституция рассматривалась как способ закрепить границы власти и права подданных. Такой порядок должен был защищать общество от произвола и внезапных решений.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232200" y="2966827"/>
            <a:ext cx="6780484" cy="7423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Сдержки и контроль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полномочий между разными органами власти уменьшало риск злоупотреблений. Когда решения принимают несколько независимых институтов, контроль становится реальным, а не формальным.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32200" y="3896734"/>
            <a:ext cx="6780484" cy="7423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Независимые институты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Независимые суды и парламент ограничивали возможность одного человека решать все вопросы без проверки. Именно в этом просветители видели основу политической справедливости.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4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149" dirty="0"/>
          </a:p>
        </p:txBody>
      </p:sp>
      <p:sp>
        <p:nvSpPr>
          <p:cNvPr id="9" name="Text 1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Свобода, закон и справедливость
</a:t>
            </a:r>
            <a:endParaRPr lang="en-US" sz="2956" dirty="0"/>
          </a:p>
        </p:txBody>
      </p:sp>
      <p:sp>
        <p:nvSpPr>
          <p:cNvPr id="10" name="Text 2"/>
          <p:cNvSpPr txBox="1"/>
          <p:nvPr/>
        </p:nvSpPr>
        <p:spPr>
          <a:xfrm>
            <a:off x="782425" y="1207150"/>
            <a:ext cx="3739496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как защита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в понимании Просвещения не означала вседозволенность. Она предполагала защиту личности от произвольных действий власти и возможность жить по общим правилам, а не по чьей-то прихоти.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181204" y="1207150"/>
            <a:ext cx="3739495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перед законом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должен был быть единым для всех, независимо от происхождения и положения при дворе. Идея равенства перед судом становилась важнее сословных привилегий.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782425" y="2858150"/>
            <a:ext cx="3739496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 от произвола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Произвольные аресты, тайные наказания и цензура рассматривались как признаки несправедливого государства. Если человека можно наказать без открытого суда, право теряет смысл.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181204" y="2858150"/>
            <a:ext cx="3739495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Публичная справедливость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Просветители связывали справедливость с публичностью и понятными правилами. Чем прозрачнее закон и судебная процедура, тем выше доверие общества к государству.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0080" y="0"/>
            <a:ext cx="2255091" cy="489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4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149" dirty="0"/>
          </a:p>
        </p:txBody>
      </p:sp>
      <p:sp>
        <p:nvSpPr>
          <p:cNvPr id="9" name="Text 1"/>
          <p:cNvSpPr txBox="1"/>
          <p:nvPr/>
        </p:nvSpPr>
        <p:spPr>
          <a:xfrm>
            <a:off x="535775" y="351850"/>
            <a:ext cx="8315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 общество
</a:t>
            </a:r>
            <a:endParaRPr lang="en-US" sz="2956" dirty="0"/>
          </a:p>
        </p:txBody>
      </p:sp>
      <p:sp>
        <p:nvSpPr>
          <p:cNvPr id="10" name="Text 2"/>
          <p:cNvSpPr txBox="1"/>
          <p:nvPr/>
        </p:nvSpPr>
        <p:spPr>
          <a:xfrm>
            <a:off x="2992775" y="1174275"/>
            <a:ext cx="2700600" cy="154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 сословных барьеров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Просветители отрицали мысль о том, что происхождение определяет ценность человека. Они утверждали, что способности, воспитание и личные поступки важнее сословного статуса.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50875" y="1174275"/>
            <a:ext cx="2700600" cy="154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шансы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равенства возможностей означала, что общество должно давать людям шанс развиваться через труд и образование. Это подрывало представление о заранее заданной судьбе.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992775" y="2851975"/>
            <a:ext cx="2700600" cy="154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Терпимость и уважение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Религиозная терпимость становилась важным условием мирной жизни. Мыслители требовали уважать разность убеждений и осуждали преследование за веру или мировоззрение.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150875" y="2851975"/>
            <a:ext cx="2700600" cy="154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Воспитание гражданина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Школа, чтение и обсуждение идей рассматривались как путь к более гуманному обществу. Образованный человек должен был не только знать, но и уметь сочувствовать.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9013" y="1041900"/>
            <a:ext cx="3973425" cy="4101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06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065" dirty="0"/>
          </a:p>
        </p:txBody>
      </p:sp>
      <p:sp>
        <p:nvSpPr>
          <p:cNvPr id="8" name="Text 1"/>
          <p:cNvSpPr txBox="1"/>
          <p:nvPr/>
        </p:nvSpPr>
        <p:spPr>
          <a:xfrm>
            <a:off x="223650" y="351850"/>
            <a:ext cx="76584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9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образование стало центральным
</a:t>
            </a:r>
            <a:endParaRPr lang="en-US" sz="2909" dirty="0"/>
          </a:p>
        </p:txBody>
      </p:sp>
      <p:sp>
        <p:nvSpPr>
          <p:cNvPr id="9" name="Text 2"/>
          <p:cNvSpPr txBox="1"/>
          <p:nvPr/>
        </p:nvSpPr>
        <p:spPr>
          <a:xfrm>
            <a:off x="232200" y="1129143"/>
            <a:ext cx="6780484" cy="9949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Грамотность и мышление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Просветители считали, что грамотность и чтение учат человека мыслить самостоятельно, а не повторять чужие мнения. Поэтому школа рассматривалась как основа личной и общественной свободы.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32200" y="2375550"/>
            <a:ext cx="6376521" cy="9949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для широкой публики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Публичные лекции, библиотеки и доступные книги выводили знания за пределы университетов. Образование становилось не только делом элиты, но и инструментом формирования активного гражданина.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32200" y="3621950"/>
            <a:ext cx="5995916" cy="9949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Гражданская роль школы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обучение ожидали воспитать ответственность, самодисциплину и уважение к закону. Просвещение связывало учебу с улучшением общества: образованный человек должен был понимать свои права и обязанности.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и метод
</a:t>
            </a:r>
            <a:endParaRPr lang="en-US" sz="2956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Эмпиризм сделал опыт и проверку обязательными для любого знания, а классификация помогала сопоставлять явления в разных областях и искать в них общие закономерности.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точнее становились наблюдение и проверка, тем убедительнее наука вытесняла догадки и авторитет традиции.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 теме «Эпоха Просвещения».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4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14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06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065" dirty="0"/>
          </a:p>
        </p:txBody>
      </p:sp>
      <p:sp>
        <p:nvSpPr>
          <p:cNvPr id="8" name="Text 1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наука изменила взгляд на мир
</a:t>
            </a:r>
            <a:endParaRPr lang="en-US" sz="2956" dirty="0"/>
          </a:p>
        </p:txBody>
      </p:sp>
      <p:sp>
        <p:nvSpPr>
          <p:cNvPr id="9" name="Text 2"/>
          <p:cNvSpPr txBox="1"/>
          <p:nvPr/>
        </p:nvSpPr>
        <p:spPr>
          <a:xfrm>
            <a:off x="994275" y="1344800"/>
            <a:ext cx="1983300" cy="27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через опыт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Просветители отказались считать знание набором готовых истин. Для них мир нужно было изучать через наблюдение, сопоставление фактов и проверку выводов, а не через слепое доверие традиции.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763725" y="1344800"/>
            <a:ext cx="1983300" cy="27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Вера в улучшение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природа подчиняется законам, значит, и общество можно устроить разумнее. Отсюда выросла вера в прогресс: школы, медицина, техника и управление должны становиться лучше благодаря знаниям.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533175" y="1344800"/>
            <a:ext cx="1983300" cy="27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роль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перестал восприниматься только как подданный или член сословия. Его стали понимать как самостоятельную личность, способную мыслить, спорить, учиться и влиять на жизнь государства.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5896"/>
            <a:ext cx="2769600" cy="15335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7197" y="1125896"/>
            <a:ext cx="2769600" cy="153355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553" y="1125896"/>
            <a:ext cx="2769600" cy="153355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352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5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парижских типографиях труд превратился в карту знаний: статьи о механике, ремеслах и философии соседствовали на одних страницах. «Энциклопедия» показывала, что мир можно описать как систему связей, доступную внимательному читателю.
</a:t>
            </a:r>
            <a:endParaRPr lang="en-US" sz="858" dirty="0"/>
          </a:p>
        </p:txBody>
      </p:sp>
      <p:sp>
        <p:nvSpPr>
          <p:cNvPr id="10" name="Text 1"/>
          <p:cNvSpPr txBox="1"/>
          <p:nvPr/>
        </p:nvSpPr>
        <p:spPr>
          <a:xfrm>
            <a:off x="5352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56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знаний на бумаге
</a:t>
            </a:r>
            <a:endParaRPr lang="en-US" sz="1556" dirty="0"/>
          </a:p>
        </p:txBody>
      </p:sp>
      <p:sp>
        <p:nvSpPr>
          <p:cNvPr id="11" name="Text 2"/>
          <p:cNvSpPr txBox="1"/>
          <p:nvPr/>
        </p:nvSpPr>
        <p:spPr>
          <a:xfrm>
            <a:off x="34084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Мастера, ученые и редакторы работали над общим проектом, где ручной труд и теория не противопоставлялись друг другу. В иллюстрациях читатель видел станки, инструменты и лаборатории — наука становилась зримой.
</a:t>
            </a:r>
            <a:endParaRPr lang="en-US" sz="959" dirty="0"/>
          </a:p>
        </p:txBody>
      </p:sp>
      <p:sp>
        <p:nvSpPr>
          <p:cNvPr id="12" name="Text 3"/>
          <p:cNvSpPr txBox="1"/>
          <p:nvPr/>
        </p:nvSpPr>
        <p:spPr>
          <a:xfrm>
            <a:off x="34084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и наука рядом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62816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1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многих читателей тома «Энциклопедии» были не просто книгами, а приглашением к самостоятельному суждению. Через систематизацию знаний просветители учили думать, сравнивать и обсуждать, а не повторять чужие слова.
</a:t>
            </a:r>
            <a:endParaRPr lang="en-US" sz="913" dirty="0"/>
          </a:p>
        </p:txBody>
      </p:sp>
      <p:sp>
        <p:nvSpPr>
          <p:cNvPr id="14" name="Text 5"/>
          <p:cNvSpPr txBox="1"/>
          <p:nvPr/>
        </p:nvSpPr>
        <p:spPr>
          <a:xfrm>
            <a:off x="62816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4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для рассуждения
</a:t>
            </a:r>
            <a:endParaRPr lang="en-US" sz="1548" dirty="0"/>
          </a:p>
        </p:txBody>
      </p:sp>
      <p:sp>
        <p:nvSpPr>
          <p:cNvPr id="15" name="Text 6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06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065" dirty="0"/>
          </a:p>
        </p:txBody>
      </p:sp>
      <p:sp>
        <p:nvSpPr>
          <p:cNvPr id="16" name="Text 7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сцены культуры знаний
</a:t>
            </a:r>
            <a:endParaRPr lang="en-US" sz="295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450" y="1880357"/>
            <a:ext cx="3982500" cy="127088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ключевых голоса эпохи
</a:t>
            </a:r>
            <a:endParaRPr lang="en-US" sz="2956" dirty="0"/>
          </a:p>
        </p:txBody>
      </p:sp>
      <p:sp>
        <p:nvSpPr>
          <p:cNvPr id="5" name="Text 1"/>
          <p:cNvSpPr txBox="1"/>
          <p:nvPr/>
        </p:nvSpPr>
        <p:spPr>
          <a:xfrm>
            <a:off x="4853575" y="1245101"/>
            <a:ext cx="3693300" cy="17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мыслителя по-разному отвечали на один вопрос: как сделать власть и общество более разумными и справедливыми.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853575" y="3326050"/>
            <a:ext cx="3693300" cy="10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 взгляды не совпадали, но вместе они задали основные темы современной политической мысли: свободу, закон и участие общества.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28750" y="4079490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трудам Вольтера, Монтескьё и Руссо.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06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06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06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065" dirty="0"/>
          </a:p>
        </p:txBody>
      </p:sp>
      <p:sp>
        <p:nvSpPr>
          <p:cNvPr id="8" name="Text 1"/>
          <p:cNvSpPr txBox="1"/>
          <p:nvPr/>
        </p:nvSpPr>
        <p:spPr>
          <a:xfrm>
            <a:off x="535775" y="351850"/>
            <a:ext cx="8315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важные мыслители
</a:t>
            </a:r>
            <a:endParaRPr lang="en-US" sz="2956" dirty="0"/>
          </a:p>
        </p:txBody>
      </p:sp>
      <p:sp>
        <p:nvSpPr>
          <p:cNvPr id="9" name="Text 2"/>
          <p:cNvSpPr txBox="1"/>
          <p:nvPr/>
        </p:nvSpPr>
        <p:spPr>
          <a:xfrm>
            <a:off x="535775" y="1174275"/>
            <a:ext cx="3810000" cy="15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Локк и права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Локк связывал личность с опытом и воспитанием, а также утверждал естественные права человека. Его идеи стали важным основанием для политических деклараций и представления о праве на свободу.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041475" y="1174275"/>
            <a:ext cx="3810000" cy="15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Беккариа и суд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Беккариа требовал, чтобы наказание было законным, соразмерным и гуманным. Он резко выступал против пыток и произвольной жестокости, меняя саму логику уголовного правосудия.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35775" y="2830325"/>
            <a:ext cx="3810000" cy="15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Дидро и знание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Дидро сделал знания публичными: он не только редактировал «Энциклопедию», но и доказывал, что наука, ремесло и философия должны быть доступны широкому кругу читателей.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5041475" y="2830325"/>
            <a:ext cx="3810000" cy="15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итог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трое расширяли границы Просвещения: от прав личности к гуманному суду и открытому обмену знаниями. Их идеи связывали свободу мысли с практическими общественными изменениями.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5220" y="1128900"/>
            <a:ext cx="4354760" cy="1735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идей и практики
</a:t>
            </a:r>
            <a:endParaRPr lang="en-US" sz="2956" dirty="0"/>
          </a:p>
        </p:txBody>
      </p:sp>
      <p:sp>
        <p:nvSpPr>
          <p:cNvPr id="5" name="Text 1"/>
          <p:cNvSpPr txBox="1"/>
          <p:nvPr/>
        </p:nvSpPr>
        <p:spPr>
          <a:xfrm>
            <a:off x="4934075" y="3111900"/>
            <a:ext cx="358320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Просветительские идеи были не абстрактными лозунгами: каждая из них получила конкретное историческое применение.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971500" y="4463750"/>
            <a:ext cx="51786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«Эпоха Просвещения».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0875" y="3111900"/>
            <a:ext cx="358320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отдельные идеи Просвещения переходили из философии в политику, право и общественную практику.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06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06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06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065" dirty="0"/>
          </a:p>
        </p:txBody>
      </p:sp>
      <p:sp>
        <p:nvSpPr>
          <p:cNvPr id="8" name="Text 1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формы публичной культуры
</a:t>
            </a:r>
            <a:endParaRPr lang="en-US" sz="2956" dirty="0"/>
          </a:p>
        </p:txBody>
      </p:sp>
      <p:sp>
        <p:nvSpPr>
          <p:cNvPr id="9" name="Text 2"/>
          <p:cNvSpPr txBox="1"/>
          <p:nvPr/>
        </p:nvSpPr>
        <p:spPr>
          <a:xfrm>
            <a:off x="762250" y="1207150"/>
            <a:ext cx="2285862" cy="32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грамотности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Школы и домашнее обучение расширяли круг людей, способных читать и спорить. Грамотность переставала быть привилегией узкого слоя и постепенно становилась необходимым условием участия в общественной жизни.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98375" y="1207150"/>
            <a:ext cx="2285862" cy="32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Публичное обсуждение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Газеты, журналы и книги превратили новости и идеи в повседневное чтение. В кафе и салонах обсуждали не только литературу, но и политику, науку, реформы и городские события.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634500" y="1207150"/>
            <a:ext cx="2285862" cy="32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читателя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Появилась новая городская среда, где знание стало частью образа жизни. Образованный человек должен был уметь читать, сравнивать мнения и формировать собственную позицию.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06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065" dirty="0"/>
          </a:p>
        </p:txBody>
      </p:sp>
      <p:sp>
        <p:nvSpPr>
          <p:cNvPr id="7" name="Text 1"/>
          <p:cNvSpPr txBox="1"/>
          <p:nvPr/>
        </p:nvSpPr>
        <p:spPr>
          <a:xfrm>
            <a:off x="223650" y="351850"/>
            <a:ext cx="76584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принципа рациональной экономики
</a:t>
            </a:r>
            <a:endParaRPr lang="en-US" sz="2956" dirty="0"/>
          </a:p>
        </p:txBody>
      </p:sp>
      <p:sp>
        <p:nvSpPr>
          <p:cNvPr id="8" name="Text 2"/>
          <p:cNvSpPr txBox="1"/>
          <p:nvPr/>
        </p:nvSpPr>
        <p:spPr>
          <a:xfrm>
            <a:off x="232200" y="1129143"/>
            <a:ext cx="6780484" cy="9949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порядок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Физиократы считали сельское хозяйство главным источником богатства и говорили о естественном порядке в экономике. Их взгляды подталкивали к поиску правил, которые не мешают производству и обмену.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232200" y="2375555"/>
            <a:ext cx="6780484" cy="9949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труда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Адам Смит показал, что разделение труда повышает производительность и делает обмен выгоднее для всех участников. Экономика, по его мысли, работает лучше, когда ей меньше препятствуют.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232200" y="3621949"/>
            <a:ext cx="6780484" cy="9949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запретов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этих идей выросла вера в более свободный рынок и в пользу разумных, а не случайных ограничений. Это не означало отказа от правил, но требовало их обоснования.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идеи к политическим переменам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просветительские идеи превращались в политические требования и программы реформ.
</a:t>
            </a:r>
            <a:endParaRPr lang="en-US" sz="1310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06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06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0675" y="2255925"/>
            <a:ext cx="5233800" cy="263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Итог, который не завершился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Просвещение изменило язык политики, укрепило веру в разум и образование и оставило наследие, которое заметно в правах, законах и публичной дискуссии. Какие его идеи особенно важны сегодня?
</a:t>
            </a:r>
            <a:endParaRPr lang="en-US" sz="4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2026-07-26T11:07:28Z</dcterms:created>
  <dcterms:modified xsi:type="dcterms:W3CDTF">2026-07-26T11:07:28Z</dcterms:modified>
</cp:coreProperties>
</file>