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image" Target="../media/image-11-11.png"/><Relationship Id="rId12" Type="http://schemas.openxmlformats.org/officeDocument/2006/relationships/image" Target="../media/image-11-12.png"/><Relationship Id="rId13" Type="http://schemas.openxmlformats.org/officeDocument/2006/relationships/image" Target="../media/image-11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image" Target="../media/image-18-7.jpe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483200" y="887748"/>
            <a:ext cx="6177600" cy="30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Чехия и Польша в X–XV веках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4892325" y="25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696200" y="4141213"/>
            <a:ext cx="57516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из племён возникли сильные средневековые государства?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Центральная Европа на перекрёстке путей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829175" y="1241650"/>
            <a:ext cx="3778800" cy="335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Чехия лежала в центре Европы, а Польша — севернее, на путях между Балтикой и внутренними землями. Их положение влияло на войны, торговлю и культурные связи с соседями.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Славянские племена и первые князья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522885" y="1180275"/>
            <a:ext cx="2442413" cy="346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Западные славяне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чешских землях жили чехи и мораване, а на польских — поляне, висляне, мазовшане и другие племена. Они были связаны общим языком и похожим образом жизни.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6360432" y="1180275"/>
            <a:ext cx="2442413" cy="346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Династии правителей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Чехии усилились Пржемысловичи, а в Польше — Пясты. Именно эти роды стали основой раннего государства и постепенно превратили племенные союзы в более прочные княжества.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3441665" y="1180275"/>
            <a:ext cx="2442413" cy="346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Укрепление власти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IX–X веках местные князья начали собирать дань, опираться на дружины и подчинять соседние общины. Так складывались первые центры власти вокруг городищ и укреплённых поселений.
</a:t>
            </a:r>
            <a:endParaRPr lang="en-US" sz="1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6030" y="1022525"/>
            <a:ext cx="3197641" cy="394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10" name="Text 1"/>
          <p:cNvSpPr txBox="1"/>
          <p:nvPr/>
        </p:nvSpPr>
        <p:spPr>
          <a:xfrm>
            <a:off x="3574937" y="1275925"/>
            <a:ext cx="2392527" cy="14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Польский выбор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966 году князь Мешко I принял христианство. Это решение укрепило его власть внутри страны и сделало Польшу частью христианской Европы.
</a:t>
            </a:r>
            <a:endParaRPr lang="en-US" sz="1500" dirty="0"/>
          </a:p>
        </p:txBody>
      </p:sp>
      <p:sp>
        <p:nvSpPr>
          <p:cNvPr id="11" name="Text 2"/>
          <p:cNvSpPr txBox="1"/>
          <p:nvPr/>
        </p:nvSpPr>
        <p:spPr>
          <a:xfrm>
            <a:off x="3574937" y="3112475"/>
            <a:ext cx="2392527" cy="14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Чешское крещение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Чехия крестилась раньше, в X веке, примерно в 929 году, при князе Вацлаве и его предшественниках. Новый обряд усилил княжескую власть и поддержал объединение земель.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6302867" y="1275925"/>
            <a:ext cx="2392527" cy="14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институты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крещения появились епископства, церкви и письменные документы. Христианство помогало правителям управлять страной и сближало Чехию и Польшу с Западной Европой.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6302867" y="3112475"/>
            <a:ext cx="2392527" cy="14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Вера влияла не только на политику, но и на повседневность: менялись обычаи, праздники и роль духовенства. Церковь становилась важной частью общественного порядка.
</a:t>
            </a:r>
            <a:endParaRPr lang="en-US" sz="1500" dirty="0"/>
          </a:p>
        </p:txBody>
      </p:sp>
      <p:sp>
        <p:nvSpPr>
          <p:cNvPr id="14" name="Text 5"/>
          <p:cNvSpPr txBox="1"/>
          <p:nvPr/>
        </p:nvSpPr>
        <p:spPr>
          <a:xfrm>
            <a:off x="470700" y="386179"/>
            <a:ext cx="8202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Принятие христианства в Чехии и Польше
</a:t>
            </a:r>
            <a:endParaRPr lang="en-US" sz="2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054" y="1013950"/>
            <a:ext cx="4163492" cy="307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Династии, которые строили государство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 только династии, но и то, как через нескольких ярких правителей усиливалась государственная власть.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обеих стран было по нескольку сильных правителей, но Чехия раньше достигла устойчивой королевской формы.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3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Сведения из плана презентации; схема составлена по ключевым правителям, упомянутым в задании.
</a:t>
            </a:r>
            <a:endParaRPr lang="en-US" sz="1263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Чехия в XI–XIII веках: усиление Богемии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1620225" y="1577700"/>
            <a:ext cx="34269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9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 век
</a:t>
            </a:r>
            <a:pPr algn="l" indent="0" marL="0">
              <a:lnSpc>
                <a:spcPct val="100000"/>
              </a:lnSpc>
              <a:buNone/>
            </a:pPr>
            <a:r>
              <a:rPr lang="en-US" sz="678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6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Чешские правители укрепляют власть и опираются на поддержку германских императоров. Богемия постепенно превращается в более организованное королевство.
</a:t>
            </a:r>
            <a:endParaRPr lang="en-US" sz="1259" dirty="0"/>
          </a:p>
        </p:txBody>
      </p:sp>
      <p:sp>
        <p:nvSpPr>
          <p:cNvPr id="9" name="Text 3"/>
          <p:cNvSpPr txBox="1"/>
          <p:nvPr/>
        </p:nvSpPr>
        <p:spPr>
          <a:xfrm>
            <a:off x="2359965" y="2423642"/>
            <a:ext cx="34269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1198 год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Отакар I получает королевский титул. Для Чехии это важный шаг: страна официально входит в круг сильных европейских монархий.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088664" y="3269638"/>
            <a:ext cx="34269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XIII век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Пржемысле Отакаре II Чехия расширяет влияние, а Прага становится крупным политическим центром. Доходы от серебра Кутной Горы усиливают власть правителей.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3350" y="1720332"/>
            <a:ext cx="4164900" cy="16598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раннего укрепления Чехии и Польши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увидеть ключевые поворотные точки в истории двух стран и сравнить их раннее развитие.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Чехия раньше стала королевством, а Польша дольше шла к объединению и централизации.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Сведения из плана презентации.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70700" y="386179"/>
            <a:ext cx="8202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Польша в XI–XII веках: королевство и раздробленность
</a:t>
            </a:r>
            <a:endParaRPr lang="en-US" sz="2324" dirty="0"/>
          </a:p>
        </p:txBody>
      </p:sp>
      <p:sp>
        <p:nvSpPr>
          <p:cNvPr id="7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624426" y="1180325"/>
            <a:ext cx="8202574" cy="11039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коронация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1025 году Болеслав Храбрый стал первым польским королём. Это было признанием силы государства, которое к тому времени уже имело устойчивую власть и традиции.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624426" y="2358075"/>
            <a:ext cx="8202574" cy="11039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 наследства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смерти Болеслава Кривоустого в 1138 году страну разделили между наследниками. Вместо единого управления возникло несколько княжеств, соперничавших друг с другом.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624426" y="3535824"/>
            <a:ext cx="8202574" cy="11039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Сохранённые центры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 раздробленность, важные города и земли продолжали жить и развиваться. Краков, Силезия, Мазовия и Великая Польша оставались значимыми политическими и экономическими центрами.
</a:t>
            </a:r>
            <a:endParaRPr lang="en-US" sz="1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539" y="1469625"/>
            <a:ext cx="8100923" cy="325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9450" y="386175"/>
            <a:ext cx="81051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Польша снова объединилась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9450" y="949500"/>
            <a:ext cx="81051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по материалам раздела о польской раздробленности и восстановлении королевской власти.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6030" y="1022525"/>
            <a:ext cx="3197641" cy="394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10" name="Text 1"/>
          <p:cNvSpPr txBox="1"/>
          <p:nvPr/>
        </p:nvSpPr>
        <p:spPr>
          <a:xfrm>
            <a:off x="322625" y="386175"/>
            <a:ext cx="84957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75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Прага и Краков — главные города средневековых стран
</a:t>
            </a:r>
            <a:endParaRPr lang="en-US" sz="2375" dirty="0"/>
          </a:p>
        </p:txBody>
      </p:sp>
      <p:sp>
        <p:nvSpPr>
          <p:cNvPr id="11" name="Text 2"/>
          <p:cNvSpPr txBox="1"/>
          <p:nvPr/>
        </p:nvSpPr>
        <p:spPr>
          <a:xfrm>
            <a:off x="3593900" y="1366800"/>
            <a:ext cx="2332011" cy="135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Политические центры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Прага стала главным городом Чехии, особенно при Карле IV, а Краков — резиденцией польских королей. Оба города влияли на решения правителей и судьбу страны.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3593900" y="3232925"/>
            <a:ext cx="2332011" cy="135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19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и ремёсла
</a:t>
            </a:r>
            <a:pPr algn="l" indent="0" marL="0">
              <a:lnSpc>
                <a:spcPct val="100000"/>
              </a:lnSpc>
              <a:buNone/>
            </a:pPr>
            <a:r>
              <a:rPr lang="en-US" sz="662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3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городах работали рынки, мастерские и ярмарки. Купцы привозили товары, ремесленники продавали изделия, а городская жизнь становилась всё более разнообразной и оживлённой.
</a:t>
            </a:r>
            <a:endParaRPr lang="en-US" sz="1419" dirty="0"/>
          </a:p>
        </p:txBody>
      </p:sp>
      <p:sp>
        <p:nvSpPr>
          <p:cNvPr id="13" name="Text 4"/>
          <p:cNvSpPr txBox="1"/>
          <p:nvPr/>
        </p:nvSpPr>
        <p:spPr>
          <a:xfrm>
            <a:off x="6311063" y="1366800"/>
            <a:ext cx="2332011" cy="135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9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Каменный облик
</a:t>
            </a:r>
            <a:pPr algn="l" indent="0" marL="0">
              <a:lnSpc>
                <a:spcPct val="100000"/>
              </a:lnSpc>
              <a:buNone/>
            </a:pPr>
            <a:r>
              <a:rPr lang="en-US" sz="686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73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Соборы, крепости, башни и каменные дома показывали богатство и силу. Такие постройки защищали жителей и одновременно подчеркивали значение города.
</a:t>
            </a:r>
            <a:endParaRPr lang="en-US" sz="1469" dirty="0"/>
          </a:p>
        </p:txBody>
      </p:sp>
      <p:sp>
        <p:nvSpPr>
          <p:cNvPr id="14" name="Text 5"/>
          <p:cNvSpPr txBox="1"/>
          <p:nvPr/>
        </p:nvSpPr>
        <p:spPr>
          <a:xfrm>
            <a:off x="6311063" y="3232925"/>
            <a:ext cx="2332011" cy="135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19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Управление и порядок
</a:t>
            </a:r>
            <a:pPr algn="l" indent="0" marL="0">
              <a:lnSpc>
                <a:spcPct val="100000"/>
              </a:lnSpc>
              <a:buNone/>
            </a:pPr>
            <a:r>
              <a:rPr lang="en-US" sz="662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3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Городское самоуправление помогало решать споры, собирать налоги и следить за порядком. Именно поэтому Прага и Краков становились не только большими, но и хорошо организованными центрами.
</a:t>
            </a:r>
            <a:endParaRPr lang="en-US" sz="1419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36537" y="1503496"/>
            <a:ext cx="310200" cy="310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481312" y="1520729"/>
            <a:ext cx="310200" cy="2757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298137" y="1503496"/>
            <a:ext cx="310200" cy="310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653724" y="1534516"/>
            <a:ext cx="310200" cy="24816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Священной Римской империи и соседей
</a:t>
            </a:r>
            <a:endParaRPr lang="en-US" sz="2500" dirty="0"/>
          </a:p>
        </p:txBody>
      </p:sp>
      <p:sp>
        <p:nvSpPr>
          <p:cNvPr id="16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17" name="Text 2"/>
          <p:cNvSpPr txBox="1"/>
          <p:nvPr/>
        </p:nvSpPr>
        <p:spPr>
          <a:xfrm>
            <a:off x="434948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Чехия и империя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Чешские правители участвовали в делах Священной Римской империи и получали от неё важные привилегии. Это усиливало их положение, но одновременно связывало внутреннюю политику Чехии с решениями императора.
</a:t>
            </a:r>
            <a:endParaRPr lang="en-US" sz="1300" dirty="0"/>
          </a:p>
        </p:txBody>
      </p:sp>
      <p:sp>
        <p:nvSpPr>
          <p:cNvPr id="18" name="Text 3"/>
          <p:cNvSpPr txBox="1"/>
          <p:nvPr/>
        </p:nvSpPr>
        <p:spPr>
          <a:xfrm>
            <a:off x="4779787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Немецкое влияние в Польше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Польше заметную роль играли немецкие переселенцы, городское право и ремесленные традиции. Это помогало развитию городов и торговли, но иногда вызывало споры между местными жителями и новыми группами населения.
</a:t>
            </a:r>
            <a:endParaRPr lang="en-US" sz="1300" dirty="0"/>
          </a:p>
        </p:txBody>
      </p:sp>
      <p:sp>
        <p:nvSpPr>
          <p:cNvPr id="19" name="Text 4"/>
          <p:cNvSpPr txBox="1"/>
          <p:nvPr/>
        </p:nvSpPr>
        <p:spPr>
          <a:xfrm>
            <a:off x="2607399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Торговые пути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чешские и польские земли проходили дороги, соединявшие запад и восток Европы. По ним двигались купцы, новости и культурные влияния, а города получали новые возможности для роста и обмена товарами.
</a:t>
            </a:r>
            <a:endParaRPr lang="en-US" sz="1300" dirty="0"/>
          </a:p>
        </p:txBody>
      </p:sp>
      <p:sp>
        <p:nvSpPr>
          <p:cNvPr id="20" name="Text 5"/>
          <p:cNvSpPr txBox="1"/>
          <p:nvPr/>
        </p:nvSpPr>
        <p:spPr>
          <a:xfrm>
            <a:off x="6952206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Соседи и соперничество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Близость к Германии, Венгрии и Руси делала Центральную Европу зоной союзов и конфликтов. Поэтому обе страны должны были защищать земли, вести переговоры и внимательно следить за изменениями вокруг.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054" y="1013950"/>
            <a:ext cx="4163492" cy="307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городов и торговли в XIV веке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Прага, Краков, Вроцлав и Торунь становились центрами ремёсел и ярмарок, где встречались купцы из разных стран.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XIV веке города росли неравномерно, но в обеих странах заметно усиливались торговля, специализация ремёсел и роль городского самоуправления.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3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визуализация по материалам исторического обзора; точные статистические ряды для XIV века отсутствуют.
</a:t>
            </a:r>
            <a:endParaRPr lang="en-US" sz="1263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57805" y="1022525"/>
            <a:ext cx="3197641" cy="394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Карл IV и расцвет Чехии в XIV веке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516869" y="1180275"/>
            <a:ext cx="2371496" cy="16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Прага как столица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Карл IV превратил Прагу в один из главных политических центров Центральной Европы. При его дворе сосредоточились управление, дипломатия и культурная жизнь, что усилило значение города для всей страны.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516869" y="3148926"/>
            <a:ext cx="2371496" cy="16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6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Университет 1348 года
</a:t>
            </a:r>
            <a:pPr algn="l" indent="0" marL="0">
              <a:lnSpc>
                <a:spcPct val="100000"/>
              </a:lnSpc>
              <a:buNone/>
            </a:pPr>
            <a:r>
              <a:rPr lang="en-US" sz="65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1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Основание Карлова университета стало важным шагом для развития образования. Он вошёл в число первых университетов Центральной Европы и дал Чехии подготовленных священнослужителей, юристов и чиновников.
</a:t>
            </a:r>
            <a:endParaRPr lang="en-US" sz="1396" dirty="0"/>
          </a:p>
        </p:txBody>
      </p:sp>
      <p:sp>
        <p:nvSpPr>
          <p:cNvPr id="12" name="Text 4"/>
          <p:cNvSpPr txBox="1"/>
          <p:nvPr/>
        </p:nvSpPr>
        <p:spPr>
          <a:xfrm>
            <a:off x="3265331" y="1180275"/>
            <a:ext cx="2371496" cy="16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и мост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Карле IV расширялись крепости, возводились храмы и обновлялись городские сооружения. Карлов мост связал берега Влтавы и стал символом богатства, мастерства и стремления к развитию.
</a:t>
            </a:r>
            <a:endParaRPr lang="en-US" sz="1500" dirty="0"/>
          </a:p>
        </p:txBody>
      </p:sp>
      <p:sp>
        <p:nvSpPr>
          <p:cNvPr id="13" name="Text 5"/>
          <p:cNvSpPr txBox="1"/>
          <p:nvPr/>
        </p:nvSpPr>
        <p:spPr>
          <a:xfrm>
            <a:off x="3265331" y="3148926"/>
            <a:ext cx="2371496" cy="16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Золотая булла 1356 года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Золотая булла закрепила особое положение чешского короля в составе империи. Это укрепило престиж Чехии и показало, что её правители играли заметную роль в общеевропейской политике.
</a:t>
            </a:r>
            <a:endParaRPr lang="en-US" sz="1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230688" y="386175"/>
            <a:ext cx="86829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 польско-литовскому союзу
</a:t>
            </a:r>
            <a:endParaRPr lang="en-US" sz="2500" dirty="0"/>
          </a:p>
        </p:txBody>
      </p:sp>
      <p:sp>
        <p:nvSpPr>
          <p:cNvPr id="8" name="Text 2"/>
          <p:cNvSpPr txBox="1"/>
          <p:nvPr/>
        </p:nvSpPr>
        <p:spPr>
          <a:xfrm>
            <a:off x="366756" y="2906101"/>
            <a:ext cx="1372200" cy="19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2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1386 — коронация Ягайло
</a:t>
            </a:r>
            <a:pPr algn="l" indent="0" marL="0">
              <a:lnSpc>
                <a:spcPct val="100000"/>
              </a:lnSpc>
              <a:buNone/>
            </a:pPr>
            <a:r>
              <a:rPr lang="en-US" sz="69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5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Владислав II Ягайло стал королём Польши и начал новую династию. Это событие открыло путь к более тесному союзу с Литвой и усилило международное положение Польши.
</a:t>
            </a:r>
            <a:endParaRPr lang="en-US" sz="1282" dirty="0"/>
          </a:p>
        </p:txBody>
      </p:sp>
      <p:sp>
        <p:nvSpPr>
          <p:cNvPr id="9" name="Text 3"/>
          <p:cNvSpPr txBox="1"/>
          <p:nvPr/>
        </p:nvSpPr>
        <p:spPr>
          <a:xfrm>
            <a:off x="1910816" y="1814100"/>
            <a:ext cx="1295100" cy="19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Польши и Литвы
</a:t>
            </a:r>
            <a:pPr algn="l" indent="0" marL="0">
              <a:lnSpc>
                <a:spcPct val="100000"/>
              </a:lnSpc>
              <a:buNone/>
            </a:pPr>
            <a:r>
              <a:rPr lang="en-US" sz="684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4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государства объединили силы перед угрозой со стороны Тевтонского ордена. Союз помог лучше защищать границы, координировать политику и укреплять власть правителей.
</a:t>
            </a:r>
            <a:endParaRPr lang="en-US" sz="1270" dirty="0"/>
          </a:p>
        </p:txBody>
      </p:sp>
      <p:sp>
        <p:nvSpPr>
          <p:cNvPr id="10" name="Text 4"/>
          <p:cNvSpPr txBox="1"/>
          <p:nvPr/>
        </p:nvSpPr>
        <p:spPr>
          <a:xfrm>
            <a:off x="3377800" y="3090275"/>
            <a:ext cx="1461600" cy="189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роль Польши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союза Польша стала одним из важнейших игроков Восточной Европы. Её влияние выросло в дипломатии, войнах и торговле, а Краков приобрёл ещё большее значение.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054" y="1013950"/>
            <a:ext cx="4163492" cy="307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конфликты XIV–XV веков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войны затрагивали не только правителей, но и обычных жителей: менялись налоги, обязанности и безопасность дорог.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Наибольшее историческое значение имели длительные конфликты, которые меняли границы, власть и политический выбор Чехии и Польши.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6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оценка по ключевым событиям исторического обзора; данные отражают сравнительную значимость, а не точную статистику.
</a:t>
            </a:r>
            <a:endParaRPr lang="en-US" sz="113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30688" y="386175"/>
            <a:ext cx="86829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Гуситское движение в Чехии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113331" y="2056925"/>
            <a:ext cx="14556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5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1415 — казнь Яна Гуса
</a:t>
            </a:r>
            <a:pPr algn="l" indent="0" marL="0">
              <a:lnSpc>
                <a:spcPct val="100000"/>
              </a:lnSpc>
              <a:buNone/>
            </a:pPr>
            <a:r>
              <a:rPr lang="en-US" sz="606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2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Гибель Яна Гуса вызвала сильное возмущение в Чехии. Его идеи о реформе церкви стали основой широкого движения, которое поддержали разные слои общества.
</a:t>
            </a:r>
            <a:endParaRPr lang="en-US" sz="1125" dirty="0"/>
          </a:p>
        </p:txBody>
      </p:sp>
      <p:sp>
        <p:nvSpPr>
          <p:cNvPr id="9" name="Text 3"/>
          <p:cNvSpPr txBox="1"/>
          <p:nvPr/>
        </p:nvSpPr>
        <p:spPr>
          <a:xfrm>
            <a:off x="1940531" y="1785025"/>
            <a:ext cx="14556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4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Гуситские войны
</a:t>
            </a:r>
            <a:pPr algn="l" indent="0" marL="0">
              <a:lnSpc>
                <a:spcPct val="100000"/>
              </a:lnSpc>
              <a:buNone/>
            </a:pPr>
            <a:r>
              <a:rPr lang="en-US" sz="616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8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Сторонники реформ требовали честной церкви и причастия для мирян. Вооружённая борьба затянулась на годы, ослабила страну и сделала её важной ареной религиозных споров.
</a:t>
            </a:r>
            <a:endParaRPr lang="en-US" sz="1144" dirty="0"/>
          </a:p>
        </p:txBody>
      </p:sp>
      <p:sp>
        <p:nvSpPr>
          <p:cNvPr id="10" name="Text 4"/>
          <p:cNvSpPr txBox="1"/>
          <p:nvPr/>
        </p:nvSpPr>
        <p:spPr>
          <a:xfrm>
            <a:off x="3834581" y="1431525"/>
            <a:ext cx="14556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4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1434 — конец войн
</a:t>
            </a:r>
            <a:pPr algn="l" indent="0" marL="0">
              <a:lnSpc>
                <a:spcPct val="100000"/>
              </a:lnSpc>
              <a:buNone/>
            </a:pPr>
            <a:r>
              <a:rPr lang="en-US" sz="616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8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поражения радикальных гуситов движение пошло на спад. Хотя Чехия пострадала, события показали силу общественного протеста и влияние религиозных идей на политику.
</a:t>
            </a:r>
            <a:endParaRPr lang="en-US" sz="1144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3550" y="1285012"/>
            <a:ext cx="4206300" cy="23196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500" y="386175"/>
            <a:ext cx="8342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даты истории Чехии и Польши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5299125" y="1123175"/>
            <a:ext cx="34167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важные события складывались в общий исторический путь двух стран.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Чехия раньше укрепила королевскую власть, а Польша прошла более долгий путь от раздробленности к объединению и новому усилению.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73500" y="4050600"/>
            <a:ext cx="83424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Хронологический обзор по теме презентации; даты подобраны из учебного исторического материала.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981" y="1104169"/>
            <a:ext cx="2796681" cy="18517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71185" y="1104169"/>
            <a:ext cx="2796681" cy="185170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15543" y="1104169"/>
            <a:ext cx="2796681" cy="185170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12" name="Text 1"/>
          <p:cNvSpPr txBox="1"/>
          <p:nvPr/>
        </p:nvSpPr>
        <p:spPr>
          <a:xfrm>
            <a:off x="419872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Рынок у городских стен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площади шумел рынок: купцы привозили ткань, соль, металл и зерно, а рядом работали сапожники, кузнецы и пекари. Каменные стены защищали город, а башни и ворота напоминали о его богатстве и необходимости обороны.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3259538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Цехи и ремёсла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мастерских учили учеников и строго следили за качеством изделий. Цехи объединяли ремесленников одной профессии, помогали им защищать интересы и поддерживать порядок в городе. Так формировалась новая городская жизнь.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6103896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Собор, ратуша и права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Высокий собор, ратуша и узкие каменные дома показывали силу города и его жителей. Горожане добивались больше прав, а знать и духовенство сохраняли своё влияние, поэтому жизнь в средневековом городе была разнообразной и неравной.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436575" y="386175"/>
            <a:ext cx="827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Города, люди и повседневная среда Средневековья
</a:t>
            </a:r>
            <a:endParaRPr lang="en-US" sz="248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6030" y="1022525"/>
            <a:ext cx="3197641" cy="394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10" name="Text 1"/>
          <p:cNvSpPr txBox="1"/>
          <p:nvPr/>
        </p:nvSpPr>
        <p:spPr>
          <a:xfrm>
            <a:off x="3574937" y="1275925"/>
            <a:ext cx="2392527" cy="14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христианское основание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6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страны приняли христианство, что помогло им войти в пространство западноевропейской культуры. Церковь стала важной частью власти, образования и повседневной жизни.
</a:t>
            </a:r>
            <a:endParaRPr lang="en-US" sz="1330" dirty="0"/>
          </a:p>
        </p:txBody>
      </p:sp>
      <p:sp>
        <p:nvSpPr>
          <p:cNvPr id="11" name="Text 2"/>
          <p:cNvSpPr txBox="1"/>
          <p:nvPr/>
        </p:nvSpPr>
        <p:spPr>
          <a:xfrm>
            <a:off x="3574937" y="3112475"/>
            <a:ext cx="2392527" cy="14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королевской власти
</a:t>
            </a:r>
            <a:pPr algn="l" indent="0" marL="0">
              <a:lnSpc>
                <a:spcPct val="100000"/>
              </a:lnSpc>
              <a:buNone/>
            </a:pPr>
            <a:r>
              <a:rPr lang="en-US" sz="6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 в Чехии, и в Польше князья и короли стремились усилить управление землями, собрать налоги и опереться на дружину, знать и городские центры.
</a:t>
            </a:r>
            <a:endParaRPr lang="en-US" sz="1490" dirty="0"/>
          </a:p>
        </p:txBody>
      </p:sp>
      <p:sp>
        <p:nvSpPr>
          <p:cNvPr id="12" name="Text 3"/>
          <p:cNvSpPr txBox="1"/>
          <p:nvPr/>
        </p:nvSpPr>
        <p:spPr>
          <a:xfrm>
            <a:off x="6302867" y="1275925"/>
            <a:ext cx="2392527" cy="14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Разный исторический темп
</a:t>
            </a:r>
            <a:pPr algn="l" indent="0" marL="0">
              <a:lnSpc>
                <a:spcPct val="100000"/>
              </a:lnSpc>
              <a:buNone/>
            </a:pPr>
            <a:r>
              <a:rPr lang="en-US" sz="6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Чехия раньше стала сильным королевством и теснее связалась со Священной Римской империей. Польша дольше переживала раздробленность, а затем укрепилась через союз с Литвой.
</a:t>
            </a:r>
            <a:endParaRPr lang="en-US" sz="1381" dirty="0"/>
          </a:p>
        </p:txBody>
      </p:sp>
      <p:sp>
        <p:nvSpPr>
          <p:cNvPr id="13" name="Text 4"/>
          <p:cNvSpPr txBox="1"/>
          <p:nvPr/>
        </p:nvSpPr>
        <p:spPr>
          <a:xfrm>
            <a:off x="6302867" y="3112475"/>
            <a:ext cx="2392527" cy="14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значение для региона
</a:t>
            </a:r>
            <a:pPr algn="l" indent="0" marL="0">
              <a:lnSpc>
                <a:spcPct val="100000"/>
              </a:lnSpc>
              <a:buNone/>
            </a:pPr>
            <a:r>
              <a:rPr lang="en-US" sz="6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 различия, обе страны стали важными государствами Центральной Европы. Их история показывает, как соседство, войны и торговля формировали политическую карту региона.
</a:t>
            </a:r>
            <a:endParaRPr lang="en-US" sz="1330" dirty="0"/>
          </a:p>
        </p:txBody>
      </p:sp>
      <p:sp>
        <p:nvSpPr>
          <p:cNvPr id="14" name="Text 5"/>
          <p:cNvSpPr txBox="1"/>
          <p:nvPr/>
        </p:nvSpPr>
        <p:spPr>
          <a:xfrm>
            <a:off x="470700" y="386179"/>
            <a:ext cx="8202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черты и различия Чехии и Польши
</a:t>
            </a:r>
            <a:endParaRPr lang="en-US" sz="2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7950" y="555625"/>
            <a:ext cx="7988100" cy="214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племён к королевствам
</a:t>
            </a:r>
            <a:endParaRPr lang="en-US" sz="3800" dirty="0"/>
          </a:p>
        </p:txBody>
      </p:sp>
      <p:sp>
        <p:nvSpPr>
          <p:cNvPr id="4" name="Text 1"/>
          <p:cNvSpPr txBox="1"/>
          <p:nvPr/>
        </p:nvSpPr>
        <p:spPr>
          <a:xfrm>
            <a:off x="577950" y="3280829"/>
            <a:ext cx="68568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XV веку Чехия и Польша прошли долгий путь от племенных союзов к влиятельным средневековым государствам. Христианство, династии, города, войны и союзы с соседями изменили их историю навсегда.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2026-06-02T05:49:19Z</dcterms:created>
  <dcterms:modified xsi:type="dcterms:W3CDTF">2026-06-02T05:49:19Z</dcterms:modified>
</cp:coreProperties>
</file>