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Словообразование: -less и -ing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суффикса, которые сразу делают английские слова понятнее.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помогают быстро узнавать значение слова и строить новые формы без лишних усилий. Сегодня разберём, как -less делает признак «без чего-то», а -ing называет действие или занятие.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суффиксы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422" y="3217325"/>
            <a:ext cx="383250" cy="43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8847" y="3217325"/>
            <a:ext cx="438000" cy="43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3422" y="1474950"/>
            <a:ext cx="383250" cy="43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98847" y="1474950"/>
            <a:ext cx="438000" cy="438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1"/>
          <p:cNvSpPr txBox="1"/>
          <p:nvPr/>
        </p:nvSpPr>
        <p:spPr>
          <a:xfrm>
            <a:off x="5552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часто превращает глагол в существительное действия. Такое слово называет процесс, хобби, занятие или привычное действие, а не признак предмета.
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11008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 существительное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798097" y="3787750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важно запомнить три вещи: значение суффикса, способ образования и орфографические правила. Именно они помогают писать слова правильно и понимать их без словаря.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5343647" y="3217325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опоры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5552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позволяют расширять словарь, не заучивая большие списки отдельно. Нужно лишь понять, какая часть слова остаётся основой и что добавляет окончание.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11008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слов из одной основы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798097" y="2045375"/>
            <a:ext cx="37659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-less обычно присоединяется к существительному и образует прилагательное. Новое слово описывает отсутствие, нехватку или недостаток чего-то в предмете или человеке.
</a:t>
            </a:r>
            <a:endParaRPr lang="en-US" sz="1200" dirty="0"/>
          </a:p>
        </p:txBody>
      </p:sp>
      <p:sp>
        <p:nvSpPr>
          <p:cNvPr id="19" name="Text 8"/>
          <p:cNvSpPr txBox="1"/>
          <p:nvPr/>
        </p:nvSpPr>
        <p:spPr>
          <a:xfrm>
            <a:off x="5343647" y="1474950"/>
            <a:ext cx="32205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отсутствия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темы word building
</a:t>
            </a:r>
            <a:endParaRPr lang="en-US" sz="2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58992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-less показывает, что чего-то нет или не хватает. Поэтому он помогает передать смысл «без», «не имеющий» или «лишённый».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89689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8992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особенно полезны в коротких описаниях. Они позволяют быстро показать сильный признак без длинного объяснения или повторов.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89689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чего используется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32185" y="201227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чаще всего бывает существительным. После добавления -less получается прилагательное, которое описывает качество, состояние или свойство.
</a:t>
            </a:r>
            <a:endParaRPr lang="en-US" sz="1100" dirty="0"/>
          </a:p>
        </p:txBody>
      </p:sp>
      <p:sp>
        <p:nvSpPr>
          <p:cNvPr id="13" name="Text 6"/>
          <p:cNvSpPr txBox="1"/>
          <p:nvPr/>
        </p:nvSpPr>
        <p:spPr>
          <a:xfrm>
            <a:off x="4831950" y="157505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берём за основу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4832185" y="3732325"/>
            <a:ext cx="3669146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этот суффикс встречается очень часто. Он помогает говорить о трудностях, опасности, боли, страхе или недостатке чего-либо.
</a:t>
            </a:r>
            <a:endParaRPr lang="en-US" sz="1100" dirty="0"/>
          </a:p>
        </p:txBody>
      </p:sp>
      <p:sp>
        <p:nvSpPr>
          <p:cNvPr id="15" name="Text 8"/>
          <p:cNvSpPr txBox="1"/>
          <p:nvPr/>
        </p:nvSpPr>
        <p:spPr>
          <a:xfrm>
            <a:off x="4831950" y="3295100"/>
            <a:ext cx="3669146" cy="33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суффикса -less
</a:t>
            </a:r>
            <a:endParaRPr lang="en-US" sz="2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берут существительное, которое обозначает предмет, чувство или понятие. Именно оно становится основой будущего прилагательного с новым значением.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1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 модель очень наглядно: help + less, pain + less, home + less, use + less. Во всех случаях добавляется значение отсутствия.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построения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 основе добавляют -less в конец слова. Чаще всего сама основа почти не меняется, поэтому новое слово легко узнать.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2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Получившееся слово отвечает на вопрос «какой?». Оно уже не называет предмет, а описывает его признак или состояние.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 3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Формулу удобно запомнить так: noun + -less = adjective. Это помогает быстро разбирать знакомые и новые слова в тексте.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формула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образуется -less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717581"/>
            <a:ext cx="8345100" cy="186623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62075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Helpless описывает того, кто не может помочь себе сам. Это слово часто связано с беспомощным человеком, ребёнком или животным в трудной ситуации.
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46207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Helpless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23504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Fearless переводится как «бесстрашный», а careless — как «неосторожный». Оба слова показывают яркий признак характера или поведения.
</a:t>
            </a:r>
            <a:endParaRPr lang="en-US" sz="700" dirty="0"/>
          </a:p>
        </p:txBody>
      </p:sp>
      <p:sp>
        <p:nvSpPr>
          <p:cNvPr id="13" name="Text 4"/>
          <p:cNvSpPr txBox="1"/>
          <p:nvPr/>
        </p:nvSpPr>
        <p:spPr>
          <a:xfrm>
            <a:off x="7235043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Fearless и careless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541596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Useless значит «бесполезный». Так говорят о вещи, действии или совете, которые не дают нужного результата и не помогают решить задачу.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5541594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Useless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3847708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Homeless переводится как «бездомный». Оно описывает человека или животное, у которых нет постоянного места для жизни и укрытия.
</a:t>
            </a:r>
            <a:endParaRPr lang="en-US" sz="700" dirty="0"/>
          </a:p>
        </p:txBody>
      </p:sp>
      <p:sp>
        <p:nvSpPr>
          <p:cNvPr id="17" name="Text 8"/>
          <p:cNvSpPr txBox="1"/>
          <p:nvPr/>
        </p:nvSpPr>
        <p:spPr>
          <a:xfrm>
            <a:off x="3847707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Homeless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2153974" y="1692425"/>
            <a:ext cx="1462500" cy="81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Painless означает «безболезненный». Его используют, когда говорят о процедуре, действии или результате, который не вызывает боли и неприятных ощущений.
</a:t>
            </a:r>
            <a:endParaRPr lang="en-US" sz="700" dirty="0"/>
          </a:p>
        </p:txBody>
      </p:sp>
      <p:sp>
        <p:nvSpPr>
          <p:cNvPr id="19" name="Text 10"/>
          <p:cNvSpPr txBox="1"/>
          <p:nvPr/>
        </p:nvSpPr>
        <p:spPr>
          <a:xfrm>
            <a:off x="2153972" y="1268300"/>
            <a:ext cx="1462500" cy="3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Painless
</a:t>
            </a:r>
            <a:endParaRPr lang="en-US" sz="9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примеров с -less
</a:t>
            </a:r>
            <a:endParaRPr lang="en-US" sz="2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useless основа use показывает пользу или применение. Суффикс -less делает значение противоположным: «непригодный», «бесполезный».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use → useless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fearless основа fear указывает на страх. Суффикс -less убирает эту идею и создаёт слово с положительным значением.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 → fearless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painless основа pain связана с болью. Добавление -less создаёт прилагательное, которое описывает отсутствие боли.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 → painless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49388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hopeless основа hope связана с надеждой. После добавления -less слово означает отсутствие надежды или очень трудную ситуацию.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4749237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→ hopeless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24975" y="2002354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слове careless основа care сохраняет идею внимания и заботы. Суффикс -less добавляет смысл отсутствия, поэтому получается «неосторожный».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1924825" y="1431454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→ careless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слова + -less
</a:t>
            </a:r>
            <a:endParaRPr lang="en-US" sz="2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41407" y="2455750"/>
            <a:ext cx="1459023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helpless puppy — удобный пример для описания маленького и беззащитного животного. Здесь слово помогает сразу понять состояние без длинного объяснения.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41410" y="1802357"/>
            <a:ext cx="1459023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людях и животных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209432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useless tool помогает быстро понять, что предмет не выполняет свою функцию. Такие слова часто используются в простых бытовых ситуациях.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7209435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предметах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517426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fearless hero звучит как характеристика смелого персонажа. С -less легко создать сильное описание человека, который не боится трудностей.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5517429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характерах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825419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hopeless plan подчёркивает, что у плана почти нет шансов на успех. Суффикс делает оценку очень выразительной и краткой.
</a:t>
            </a:r>
            <a:endParaRPr lang="en-US" sz="900" dirty="0"/>
          </a:p>
        </p:txBody>
      </p:sp>
      <p:sp>
        <p:nvSpPr>
          <p:cNvPr id="15" name="Text 8"/>
          <p:cNvSpPr txBox="1"/>
          <p:nvPr/>
        </p:nvSpPr>
        <p:spPr>
          <a:xfrm>
            <a:off x="3825423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 идеях и планах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2133413" y="2455750"/>
            <a:ext cx="14589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careless mistake показывает ошибку, которую сделали невнимательно. Такое описание часто встречается в учебных заданиях и коротких текстах.
</a:t>
            </a:r>
            <a:endParaRPr lang="en-US" sz="900" dirty="0"/>
          </a:p>
        </p:txBody>
      </p:sp>
      <p:sp>
        <p:nvSpPr>
          <p:cNvPr id="17" name="Text 10"/>
          <p:cNvSpPr txBox="1"/>
          <p:nvPr/>
        </p:nvSpPr>
        <p:spPr>
          <a:xfrm>
            <a:off x="2133416" y="1802357"/>
            <a:ext cx="14589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 действиях
</a:t>
            </a:r>
            <a:endParaRPr lang="en-US" sz="1100" dirty="0"/>
          </a:p>
        </p:txBody>
      </p:sp>
      <p:sp>
        <p:nvSpPr>
          <p:cNvPr id="18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-less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525" y="3217325"/>
            <a:ext cx="438000" cy="43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62350" y="3217325"/>
            <a:ext cx="438000" cy="43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37338" y="3260645"/>
            <a:ext cx="439200" cy="3513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9537" y="1480700"/>
            <a:ext cx="439200" cy="39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925725" y="1456900"/>
            <a:ext cx="438000" cy="43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3" name="Text 1"/>
          <p:cNvSpPr txBox="1"/>
          <p:nvPr/>
        </p:nvSpPr>
        <p:spPr>
          <a:xfrm>
            <a:off x="512775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может называть действие как явление, а не как часть сказуемого. Тогда слово отвечает на вопрос «что?» и становится существительным.
</a:t>
            </a:r>
            <a:endParaRPr lang="en-US" sz="1000" dirty="0"/>
          </a:p>
        </p:txBody>
      </p:sp>
      <p:sp>
        <p:nvSpPr>
          <p:cNvPr id="14" name="Text 2"/>
          <p:cNvSpPr txBox="1"/>
          <p:nvPr/>
        </p:nvSpPr>
        <p:spPr>
          <a:xfrm>
            <a:off x="1058325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как имя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6161600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на -ing можно заменить существительным, значит оно часто обозначает действие или занятие. Это помогает не путать его с другими формами.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707150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333718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также встречается в разговоре о школьных и повседневных делах. Слово сразу передаёт сам процесс, а не его результат.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3882737" y="3217325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повседневность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49388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Окончание легко заметить в тексте, но важно помнить смысл. Не каждое слово на -ing одинаково работает в предложении.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5294938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смотреть на роль слова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1924975" y="2027325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часто обозначают занятия, которые нравятся человеку: reading, swimming, cooking, dancing. Это удобно для рассказа о хобби и интересах.
</a:t>
            </a:r>
            <a:endParaRPr lang="en-US" sz="1000" dirty="0"/>
          </a:p>
        </p:txBody>
      </p:sp>
      <p:sp>
        <p:nvSpPr>
          <p:cNvPr id="22" name="Text 10"/>
          <p:cNvSpPr txBox="1"/>
          <p:nvPr/>
        </p:nvSpPr>
        <p:spPr>
          <a:xfrm>
            <a:off x="2470525" y="1456900"/>
            <a:ext cx="18927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Хобби и интересы
</a:t>
            </a:r>
            <a:endParaRPr lang="en-US" sz="1300" dirty="0"/>
          </a:p>
        </p:txBody>
      </p:sp>
      <p:sp>
        <p:nvSpPr>
          <p:cNvPr id="23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суффикса -ing
</a:t>
            </a:r>
            <a:endParaRPr lang="en-US" sz="2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13100" y="1712623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мы разбираем способы образования новых слов из основы и суффикса.
</a:t>
            </a:r>
            <a:endParaRPr lang="en-US" sz="1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4397400"/>
            <a:ext cx="50460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625800" y="2845358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суффикса помогают строить новые слова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5800" y="1443133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84350" y="1303217"/>
            <a:ext cx="2775300" cy="1655965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512775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Cooking и playing тоже часто обозначают занятия, которые нравятся детям. Такие слова удобно использовать, когда нужно рассказать о кружках, секциях, домашних делах или свободном времени.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512625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занятий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161600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таких слов запоминается сразу как готовые единицы, тем легче читать короткие тексты, песни и задания без постоянного перевода каждого слова по отдельности.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6161450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чтения и речи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337188" y="3732325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учебных текстах формы с -ing помогают быстро понять тему абзаца. По знакомому корню легко догадаться о значении даже тогда, когда слово встречается впервые.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3337038" y="3161425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корню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61600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 означает чтение, swimming — плавание, dancing — танцы. Эти слова называют не сам процесс в предложении, а понятие или вид активности, которое можно перечислить и обсудить.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161450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Значения слов
</a:t>
            </a:r>
            <a:endParaRPr lang="en-US" sz="1200" dirty="0"/>
          </a:p>
        </p:txBody>
      </p:sp>
      <p:sp>
        <p:nvSpPr>
          <p:cNvPr id="18" name="Text 9"/>
          <p:cNvSpPr txBox="1"/>
          <p:nvPr/>
        </p:nvSpPr>
        <p:spPr>
          <a:xfrm>
            <a:off x="512775" y="2012268"/>
            <a:ext cx="2438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 -ing легко узнать по общему окончанию и знакомой основе. Обычно они связаны с действием, занятием или любимым делом, поэтому часто встречаются в темах про хобби и уроки.
</a:t>
            </a:r>
            <a:endParaRPr lang="en-US" sz="900" dirty="0"/>
          </a:p>
        </p:txBody>
      </p:sp>
      <p:sp>
        <p:nvSpPr>
          <p:cNvPr id="19" name="Text 10"/>
          <p:cNvSpPr txBox="1"/>
          <p:nvPr/>
        </p:nvSpPr>
        <p:spPr>
          <a:xfrm>
            <a:off x="512625" y="1441368"/>
            <a:ext cx="24384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признак
</a:t>
            </a:r>
            <a:endParaRPr lang="en-US" sz="12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 с -ing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97250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основа оканчивается на немую букву e, она обычно исчезает перед -ing. Это касается слов make, write, dance и помогает сохранить привычное чтение основы.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97255" y="1802357"/>
            <a:ext cx="2458703" cy="53975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Немая e исчезает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60847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 путаться при письме. Когда форма с -ing встречается в тексте, достаточно посмотреть на последнюю букву основы и вспомнить, есть ли немая e.
</a:t>
            </a:r>
            <a:endParaRPr lang="en-US" sz="1300" dirty="0"/>
          </a:p>
        </p:txBody>
      </p:sp>
      <p:sp>
        <p:nvSpPr>
          <p:cNvPr id="9" name="Text 4"/>
          <p:cNvSpPr txBox="1"/>
          <p:nvPr/>
        </p:nvSpPr>
        <p:spPr>
          <a:xfrm>
            <a:off x="6160853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
</a:t>
            </a:r>
            <a:endParaRPr lang="en-US" sz="1500" dirty="0"/>
          </a:p>
        </p:txBody>
      </p:sp>
      <p:sp>
        <p:nvSpPr>
          <p:cNvPr id="10" name="Text 5"/>
          <p:cNvSpPr txBox="1"/>
          <p:nvPr/>
        </p:nvSpPr>
        <p:spPr>
          <a:xfrm>
            <a:off x="3329049" y="2455750"/>
            <a:ext cx="2458800" cy="150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make → making, write → writing, dance → dancing. Буква e не читается, поэтому её убирают, чтобы новое слово выглядело и звучало правильно.
</a:t>
            </a:r>
            <a:endParaRPr lang="en-US" sz="1300" dirty="0"/>
          </a:p>
        </p:txBody>
      </p:sp>
      <p:sp>
        <p:nvSpPr>
          <p:cNvPr id="11" name="Text 6"/>
          <p:cNvSpPr txBox="1"/>
          <p:nvPr/>
        </p:nvSpPr>
        <p:spPr>
          <a:xfrm>
            <a:off x="3329054" y="1802357"/>
            <a:ext cx="2458800" cy="53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
</a:t>
            </a:r>
            <a:endParaRPr lang="en-US" sz="1500" dirty="0"/>
          </a:p>
        </p:txBody>
      </p:sp>
      <p:sp>
        <p:nvSpPr>
          <p:cNvPr id="12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-ing: убираем e
</a:t>
            </a:r>
            <a:endParaRPr lang="en-US" sz="2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869075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короткой ударной гласной согласная перед -ing часто удваивается. Так сохраняется короткий звук гласной, а написание остаётся понятным для чтения и произношения.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9075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удваивают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518250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письме важно сначала определить тип слога, а затем проверить, нужна ли одна или две согласные. Это правило особенно полезно в коротких словах с ударением на последнем слоге.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18250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проверять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93663" y="2631417"/>
            <a:ext cx="2106300" cy="182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run → running, sit → sitting, stop → stopping. В этих словах слышится краткий гласный звук, поэтому двойная согласная помогает не изменить звучание основы.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693663" y="2051375"/>
            <a:ext cx="2106300" cy="45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примеры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Орфография -ing: удвоение согласной
</a:t>
            </a:r>
            <a:endParaRPr lang="en-US" sz="2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402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like, enjoy, love и hate часто используется форма на -ing. Она называет занятие или вид активности, который нравится человеку, а не действие как часть грамматики.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02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глаголов чувств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256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простые: I like reading. She enjoys cooking. My hobby is dancing. Во всех случаях слово на -ing обозначает интерес, привычку или любимое занятие.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256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Наглядные примеры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6110200" y="2282663"/>
            <a:ext cx="2631600" cy="17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конструкция удобна, когда нужно рассказать о себе или спросить о предпочтениях друга. Форма на -ing делает предложение естественным и помогает говорить о занятиях точно.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6110200" y="1543050"/>
            <a:ext cx="26316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и письме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-ing в предложении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13600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reading, swimming, dancing, cooking, playing могут быть существительными, потому что называют действие или занятие. Но по окончанию нельзя сразу решать, какая это часть речи в конкретном предложении.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08550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важнее окончания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6262425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смотреть на слово рядом и на вопрос к нему. Если слово отвечает на что? и называет занятие, это существительное; если описывает признак, это прилагательное.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57375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по контексту
</a:t>
            </a:r>
            <a:endParaRPr lang="en-US" sz="1600" dirty="0"/>
          </a:p>
        </p:txBody>
      </p:sp>
      <p:sp>
        <p:nvSpPr>
          <p:cNvPr id="11" name="Text 5"/>
          <p:cNvSpPr txBox="1"/>
          <p:nvPr/>
        </p:nvSpPr>
        <p:spPr>
          <a:xfrm>
            <a:off x="3438012" y="2689050"/>
            <a:ext cx="2236800" cy="146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interesting и boring выглядят похоже, но это прилагательные. Они описывают предмет или ситуацию, а не называют действие, поэтому их роль в предложении совсем другая.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3432963" y="2014900"/>
            <a:ext cx="2236800" cy="57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все -ing одинаковые
</a:t>
            </a:r>
            <a:endParaRPr lang="en-US" sz="1600" dirty="0"/>
          </a:p>
        </p:txBody>
      </p:sp>
      <p:sp>
        <p:nvSpPr>
          <p:cNvPr id="13" name="Text 7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-ing со словами-описаниями
</a:t>
            </a:r>
            <a:endParaRPr lang="en-US" sz="2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567808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hope получается hopeless. Это слово передаёт идею «без надежды» и часто используется, когда ситуация кажется очень трудной или почти невозможной.
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894924" y="3217325"/>
            <a:ext cx="21111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hope → hopeless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202883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fear получается fearless. Это слово означает «без страха» и подходит для описания смелого человека, героя или поступка, который требует уверенности.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529999" y="3217325"/>
            <a:ext cx="21111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fear → fearless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85346" y="3787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pain образуется painless. Значение — «без боли». Слово удобно запоминать, потому что оно часто встречается в описании лечения, процедур и ощущений.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3712462" y="3217325"/>
            <a:ext cx="21111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pain → painless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792533" y="2043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основы care образуется careless. Значение — «без осторожности» или «неосторожный». Такое слово часто подходит для ошибок, поступков и поступления без внимания к деталям.
</a:t>
            </a:r>
            <a:endParaRPr lang="en-US" sz="900" dirty="0"/>
          </a:p>
        </p:txBody>
      </p:sp>
      <p:sp>
        <p:nvSpPr>
          <p:cNvPr id="16" name="Text 8"/>
          <p:cNvSpPr txBox="1"/>
          <p:nvPr/>
        </p:nvSpPr>
        <p:spPr>
          <a:xfrm>
            <a:off x="5119649" y="1473325"/>
            <a:ext cx="21111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care → careless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974996" y="2043750"/>
            <a:ext cx="2438400" cy="78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Составь слово из подсказки help. Получится helpless. Это слово означает «без помощи» и описывает человека или животное, которое не может справиться само.
</a:t>
            </a:r>
            <a:endParaRPr lang="en-US" sz="900" dirty="0"/>
          </a:p>
        </p:txBody>
      </p:sp>
      <p:sp>
        <p:nvSpPr>
          <p:cNvPr id="18" name="Text 10"/>
          <p:cNvSpPr txBox="1"/>
          <p:nvPr/>
        </p:nvSpPr>
        <p:spPr>
          <a:xfrm>
            <a:off x="2302112" y="1473325"/>
            <a:ext cx="2111100" cy="43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4151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help → helpless
</a:t>
            </a:r>
            <a:endParaRPr lang="en-US" sz="1200" dirty="0"/>
          </a:p>
        </p:txBody>
      </p:sp>
      <p:sp>
        <p:nvSpPr>
          <p:cNvPr id="19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собери -less
</a:t>
            </a:r>
            <a:endParaRPr lang="en-US" sz="2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40220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read образуется reading. Это слово называет чтение как занятие или вид деятельности, поэтому его легко использовать в темах про уроки, книги и хобби.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0220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read → reading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7229150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орфографию на примерах make → making, run → running, stop → stopping. Эти пары помогают заметить, когда нужно убрать e или удвоить согласную.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229150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108938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swim получаем swimming. Обрати внимание на удвоение согласной: оно помогает сохранить короткий звук основы. Такой же принцип нужен и в похожих словах.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2108938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swim → swimming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3815675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cook и dance получаются cooking и dancing. Здесь важно не потерять основу и добавить -ing в конце, чтобы получилось существительное действия.
</a:t>
            </a:r>
            <a:endParaRPr lang="en-US" sz="1000" dirty="0"/>
          </a:p>
        </p:txBody>
      </p:sp>
      <p:sp>
        <p:nvSpPr>
          <p:cNvPr id="17" name="Text 8"/>
          <p:cNvSpPr txBox="1"/>
          <p:nvPr/>
        </p:nvSpPr>
        <p:spPr>
          <a:xfrm>
            <a:off x="3815675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 → cooking, dance → dancing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522413" y="2282675"/>
            <a:ext cx="1548000" cy="16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play образуется playing. Это слово часто называют любимым занятием, игрой или активностью на перемене, в секции или дома с друзьями.
</a:t>
            </a:r>
            <a:endParaRPr lang="en-US" sz="1000" dirty="0"/>
          </a:p>
        </p:txBody>
      </p:sp>
      <p:sp>
        <p:nvSpPr>
          <p:cNvPr id="19" name="Text 10"/>
          <p:cNvSpPr txBox="1"/>
          <p:nvPr/>
        </p:nvSpPr>
        <p:spPr>
          <a:xfrm>
            <a:off x="5522413" y="1543050"/>
            <a:ext cx="15480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play → playing
</a:t>
            </a:r>
            <a:endParaRPr lang="en-US" sz="1100" dirty="0"/>
          </a:p>
        </p:txBody>
      </p:sp>
      <p:sp>
        <p:nvSpPr>
          <p:cNvPr id="20" name="Text 11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Упражнение: сделай -ing
</a:t>
            </a:r>
            <a:endParaRPr lang="en-US" sz="2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046" y="1145300"/>
            <a:ext cx="6458008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 слово с переводом и подумай, почему оно относится именно к этой части речи. Так легче запоминать и значение, и форму слова.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подсказывает перевод, а окончание помогает определить часть речи: -less чаще даёт прилагательные, а -ing — названия действий и занятий.
</a:t>
            </a:r>
            <a:endParaRPr lang="en-US" sz="1165" dirty="0"/>
          </a:p>
        </p:txBody>
      </p:sp>
      <p:sp>
        <p:nvSpPr>
          <p:cNvPr id="8" name="Text 3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упражнения по словообразованию: суффиксы -less и -ing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Соответствие слов и переводов
</a:t>
            </a:r>
            <a:endParaRPr lang="en-US" sz="2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6686" y="1549693"/>
            <a:ext cx="8410629" cy="31302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033397"/>
            <a:ext cx="8424000" cy="3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значения к образованию и затем к проверке написания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360000" y="360000"/>
            <a:ext cx="84240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 ответу: словообразование
</a:t>
            </a:r>
            <a:endParaRPr lang="en-US" sz="2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-less помогает образовывать прилагательные со значением отсутствия признака, а -ing часто называет действие или занятие. Чтобы уверенно узнавать такие слова, нужно смотреть на основу, значение и написание.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2026-07-25T08:03:34Z</dcterms:created>
  <dcterms:modified xsi:type="dcterms:W3CDTF">2026-07-25T08:03:34Z</dcterms:modified>
</cp:coreProperties>
</file>