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1863–1864 гг.: причины, ход и последствия
</a:t>
            </a:r>
            <a:pPr algn="l" indent="0" marL="0">
              <a:lnSpc>
                <a:spcPct val="90000"/>
              </a:lnSpc>
              <a:buNone/>
            </a:pPr>
            <a:r>
              <a:rPr lang="en-US" sz="20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Крупнейшее антиимперское выступление на землях бывшей Речи Посполитой.
</a:t>
            </a:r>
            <a:endParaRPr lang="en-US" sz="2039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9607" y="932125"/>
            <a:ext cx="3502085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разделов Речи Посполитой Польша, Литва, Беларусь и часть украинских земель оказались в составе Российской империи. Здесь сохранялись польская культура, влияние шляхты и память о прежней государственности, что поддерживало надежду на перемены и сопротивление.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Земли бывшей Речи Посполитой под властью империи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восстания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68900" y="1604375"/>
            <a:ext cx="26499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прав
</a:t>
            </a:r>
            <a:pPr algn="l" indent="0" marL="0">
              <a:lnSpc>
                <a:spcPct val="115000"/>
              </a:lnSpc>
              <a:buNone/>
            </a:pPr>
            <a:r>
              <a:rPr lang="en-US" sz="22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Польское население сталкивалось с урезанными политическими свободами и усиленным контролем администрации. Это вызывало недовольство и подталкивало часть общества к открытому сопротивлению имперской власти.
</a:t>
            </a:r>
            <a:endParaRPr lang="en-US" sz="913" dirty="0"/>
          </a:p>
        </p:txBody>
      </p:sp>
      <p:sp>
        <p:nvSpPr>
          <p:cNvPr id="11" name="Text 3"/>
          <p:cNvSpPr txBox="1"/>
          <p:nvPr/>
        </p:nvSpPr>
        <p:spPr>
          <a:xfrm>
            <a:off x="3286350" y="3055625"/>
            <a:ext cx="25713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9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Земельный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24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надеялись на уменьшение зависимостей и получение земли, а часть шляхты мечтала о восстановлении польской государственности. Эти ожидания переплелись и усилили напряжение.
</a:t>
            </a:r>
            <a:endParaRPr lang="en-US" sz="989" dirty="0"/>
          </a:p>
        </p:txBody>
      </p:sp>
      <p:sp>
        <p:nvSpPr>
          <p:cNvPr id="12" name="Text 4"/>
          <p:cNvSpPr txBox="1"/>
          <p:nvPr/>
        </p:nvSpPr>
        <p:spPr>
          <a:xfrm>
            <a:off x="468900" y="3043150"/>
            <a:ext cx="26499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на культуру
</a:t>
            </a:r>
            <a:pPr algn="l" indent="0" marL="0">
              <a:lnSpc>
                <a:spcPct val="115000"/>
              </a:lnSpc>
              <a:buNone/>
            </a:pPr>
            <a:r>
              <a:rPr lang="en-US" sz="26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раздражение вызывали ограничения польского языка и школы. Для многих это означало не только административный контроль, но и угрозу собственной культурной самобытности.
</a:t>
            </a:r>
            <a:endParaRPr lang="en-US" sz="1059" dirty="0"/>
          </a:p>
        </p:txBody>
      </p:sp>
      <p:sp>
        <p:nvSpPr>
          <p:cNvPr id="13" name="Text 5"/>
          <p:cNvSpPr txBox="1"/>
          <p:nvPr/>
        </p:nvSpPr>
        <p:spPr>
          <a:xfrm>
            <a:off x="3286350" y="1610612"/>
            <a:ext cx="25713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Рекрутские наборы
</a:t>
            </a:r>
            <a:pPr algn="l" indent="0" marL="0">
              <a:lnSpc>
                <a:spcPct val="115000"/>
              </a:lnSpc>
              <a:buNone/>
            </a:pPr>
            <a:r>
              <a:rPr lang="en-US" sz="26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Нововведение с призывом в армию особенно пугало молодых людей и их семьи. Оно воспринималось как попытка заранее обезвредить возможных противников власти.
</a:t>
            </a:r>
            <a:endParaRPr lang="en-US" sz="1059" dirty="0"/>
          </a:p>
        </p:txBody>
      </p:sp>
      <p:sp>
        <p:nvSpPr>
          <p:cNvPr id="14" name="Text 6"/>
          <p:cNvSpPr txBox="1"/>
          <p:nvPr/>
        </p:nvSpPr>
        <p:spPr>
          <a:xfrm>
            <a:off x="6025200" y="1610612"/>
            <a:ext cx="25713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Нарастание противоречий
</a:t>
            </a:r>
            <a:pPr algn="l" indent="0" marL="0">
              <a:lnSpc>
                <a:spcPct val="115000"/>
              </a:lnSpc>
              <a:buNone/>
            </a:pPr>
            <a:r>
              <a:rPr lang="en-US" sz="26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 национальные различия сделали конфликт особенно острым. Восстание стало ответом не на одну причину, а на целый узел накопившихся проблем.
</a:t>
            </a:r>
            <a:endParaRPr lang="en-US" sz="105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9116" y="1394038"/>
            <a:ext cx="7125767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повстанцев была более широкая идея, но у власти было больше ресурсов и организованная сила.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темы восстания 1863–1864 гг.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чего добивались повстанцы и имперская власть, кто их поддерживал и какими способами они действовали.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Силы и цели сторон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8277" y="1309125"/>
            <a:ext cx="2382246" cy="335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восстания: январь 1863 года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20350" y="1626725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Повод к выступлению
</a:t>
            </a:r>
            <a:pPr algn="l" indent="0" marL="0">
              <a:lnSpc>
                <a:spcPct val="115000"/>
              </a:lnSpc>
              <a:buNone/>
            </a:pPr>
            <a:r>
              <a:rPr lang="en-US" sz="60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началось 22 января 1863 года в Царстве Польском. Непосредственным толчком стала рекрутская реформа, из-за которой многих подозреваемых в нелояльности должны были забрать в армию.
</a:t>
            </a:r>
            <a:endParaRPr lang="en-US" sz="1030" dirty="0"/>
          </a:p>
        </p:txBody>
      </p:sp>
      <p:sp>
        <p:nvSpPr>
          <p:cNvPr id="11" name="Text 3"/>
          <p:cNvSpPr txBox="1"/>
          <p:nvPr/>
        </p:nvSpPr>
        <p:spPr>
          <a:xfrm>
            <a:off x="720350" y="3386413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5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подполья
</a:t>
            </a:r>
            <a:pPr algn="l" indent="0" marL="0">
              <a:lnSpc>
                <a:spcPct val="115000"/>
              </a:lnSpc>
              <a:buNone/>
            </a:pPr>
            <a:r>
              <a:rPr lang="en-US" sz="59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открытого выступления существовала скрытая подготовка: распространялись листовки, передавались инструкции и собирались добровольцы. Это помогло начать восстание сразу в нескольких местах.
</a:t>
            </a:r>
            <a:endParaRPr lang="en-US" sz="1015" dirty="0"/>
          </a:p>
        </p:txBody>
      </p:sp>
      <p:sp>
        <p:nvSpPr>
          <p:cNvPr id="12" name="Text 4"/>
          <p:cNvSpPr txBox="1"/>
          <p:nvPr/>
        </p:nvSpPr>
        <p:spPr>
          <a:xfrm>
            <a:off x="6043250" y="3386413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в леса
</a:t>
            </a:r>
            <a:pPr algn="l" indent="0" marL="0">
              <a:lnSpc>
                <a:spcPct val="115000"/>
              </a:lnSpc>
              <a:buNone/>
            </a:pPr>
            <a:r>
              <a:rPr lang="en-US" sz="60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Повстанцы старались не задерживаться в городах и на открытой местности. Леса и труднодоступные районы давали им больше шансов скрыться от преследования и сохранить отряды.
</a:t>
            </a:r>
            <a:endParaRPr lang="en-US" sz="1043" dirty="0"/>
          </a:p>
        </p:txBody>
      </p:sp>
      <p:sp>
        <p:nvSpPr>
          <p:cNvPr id="13" name="Text 5"/>
          <p:cNvSpPr txBox="1"/>
          <p:nvPr/>
        </p:nvSpPr>
        <p:spPr>
          <a:xfrm>
            <a:off x="6043250" y="1626725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отряды
</a:t>
            </a:r>
            <a:pPr algn="l" indent="0" marL="0">
              <a:lnSpc>
                <a:spcPct val="115000"/>
              </a:lnSpc>
              <a:buNone/>
            </a:pPr>
            <a:r>
              <a:rPr lang="en-US" sz="60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в первые недели появились десятки небольших повстанческих групп. Они собирались в спешке, часто имели мало оружия, но надеялись быстро распространить борьбу по разным районам.
</a:t>
            </a:r>
            <a:endParaRPr lang="en-US" sz="104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переход от тайной подготовки к вооружённой борьбе и подавлению восстания к 1864 году.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развивались события восстания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и организации повстанцев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672750" y="1369450"/>
            <a:ext cx="77913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Ромуальд Траугутт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стал одним из самых известных руководителей восстания. Траугутт стремился придать движению больше порядка и дисциплины, когда борьба уже шла под сильным давлением имперских войск.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72750" y="3942474"/>
            <a:ext cx="77913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Кастусь Калиновский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землях Литвы и Беларуси особенно выделялся Калиновский. Он связывал борьбу за свободу с правами простых людей и потому был близок многим крестьянам.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2750" y="2212221"/>
            <a:ext cx="77913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Ярослав Домбровский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Домбровский был заметной фигурой среди организаторов сопротивления. Его имя связано с военным опытом и попытками сделать действия повстанцев более согласованными на разных территориях.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72750" y="3077344"/>
            <a:ext cx="77913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«Красные» и «белые»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движения существовали две разные группы. «Красные» выступали за более широкое восстание и реформы, а «белые» предпочитали осторожность и переговоры.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географии восстания 1863–1864 гг.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заметной борьба была там, где леса и сельская местность помогали скрывать небольшие отряды от преследования.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Провинция стала главным пространством восстания, тогда как в крупных городах движение было слабее.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восстание было наиболее активным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4675" y="3592391"/>
            <a:ext cx="7894800" cy="1040818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4550" y="1648500"/>
            <a:ext cx="32964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44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Повстанцы редко вступали в крупные сражения. Обычно они действовали небольшими отрядами, чтобы быстрее перемещаться и не попадать под удар превосходящих сил противника.
</a:t>
            </a:r>
            <a:endParaRPr lang="en-US" sz="821" dirty="0"/>
          </a:p>
        </p:txBody>
      </p:sp>
      <p:sp>
        <p:nvSpPr>
          <p:cNvPr id="9" name="Text 1"/>
          <p:cNvSpPr txBox="1"/>
          <p:nvPr/>
        </p:nvSpPr>
        <p:spPr>
          <a:xfrm>
            <a:off x="5132850" y="1648500"/>
            <a:ext cx="32964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Засады и нападения
</a:t>
            </a:r>
            <a:pPr algn="l" indent="0" marL="0">
              <a:lnSpc>
                <a:spcPct val="115000"/>
              </a:lnSpc>
              <a:buNone/>
            </a:pPr>
            <a:r>
              <a:rPr lang="en-US" sz="4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тактикой были внезапные нападения на небольшие гарнизоны, засады на дорогах и быстрый отход. Такой способ позволял наносить урон и сохранять людей.
</a:t>
            </a:r>
            <a:endParaRPr lang="en-US" sz="836" dirty="0"/>
          </a:p>
        </p:txBody>
      </p:sp>
      <p:sp>
        <p:nvSpPr>
          <p:cNvPr id="10" name="Text 2"/>
          <p:cNvSpPr txBox="1"/>
          <p:nvPr/>
        </p:nvSpPr>
        <p:spPr>
          <a:xfrm>
            <a:off x="534675" y="2864575"/>
            <a:ext cx="32964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в укрытия
</a:t>
            </a:r>
            <a:pPr algn="l" indent="0" marL="0">
              <a:lnSpc>
                <a:spcPct val="115000"/>
              </a:lnSpc>
              <a:buNone/>
            </a:pPr>
            <a:r>
              <a:rPr lang="en-US" sz="4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столкновений отряды отступали в леса, болота и труднодоступные места. Природные укрытия помогали скрываться, но не решали проблему нехватки сил.
</a:t>
            </a:r>
            <a:endParaRPr lang="en-US" sz="836" dirty="0"/>
          </a:p>
        </p:txBody>
      </p:sp>
      <p:sp>
        <p:nvSpPr>
          <p:cNvPr id="11" name="Text 3"/>
          <p:cNvSpPr txBox="1"/>
          <p:nvPr/>
        </p:nvSpPr>
        <p:spPr>
          <a:xfrm>
            <a:off x="5132850" y="2864575"/>
            <a:ext cx="32964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оружия
</a:t>
            </a:r>
            <a:pPr algn="l" indent="0" marL="0">
              <a:lnSpc>
                <a:spcPct val="115000"/>
              </a:lnSpc>
              <a:buNone/>
            </a:pPr>
            <a:r>
              <a:rPr lang="en-US" sz="4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Многим повстанцам не хватало ружей, патронов и артиллерии. Из-за этого даже смелые атаки часто заканчивались отступлением и распадом отряда.
</a:t>
            </a:r>
            <a:endParaRPr lang="en-US" sz="836" dirty="0"/>
          </a:p>
        </p:txBody>
      </p:sp>
      <p:sp>
        <p:nvSpPr>
          <p:cNvPr id="12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Партизанская война и тактика отрядов
</a:t>
            </a:r>
            <a:endParaRPr lang="en-US" sz="2600" dirty="0"/>
          </a:p>
        </p:txBody>
      </p:sp>
      <p:sp>
        <p:nvSpPr>
          <p:cNvPr id="13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Литва и Беларусь в восстании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720350" y="1656491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Калиновского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литовских и белорусских землях одним из главных символов восстания стал Кастусь Калиновский. Он обращался к местным жителям простым и понятным языком.
</a:t>
            </a:r>
            <a:endParaRPr lang="en-US" sz="1170" dirty="0"/>
          </a:p>
        </p:txBody>
      </p:sp>
      <p:sp>
        <p:nvSpPr>
          <p:cNvPr id="9" name="Text 3"/>
          <p:cNvSpPr txBox="1"/>
          <p:nvPr/>
        </p:nvSpPr>
        <p:spPr>
          <a:xfrm>
            <a:off x="720350" y="3282575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восстание особенно прочно вошло в историческую память. Оно стало связано с идеями справедливости, защиты местных прав и сопротивления насилию.
</a:t>
            </a:r>
            <a:endParaRPr lang="en-US" sz="1170" dirty="0"/>
          </a:p>
        </p:txBody>
      </p:sp>
      <p:sp>
        <p:nvSpPr>
          <p:cNvPr id="10" name="Text 4"/>
          <p:cNvSpPr txBox="1"/>
          <p:nvPr/>
        </p:nvSpPr>
        <p:spPr>
          <a:xfrm>
            <a:off x="4850000" y="1656491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крестьянским вопросом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Калиновский подчеркивал, что свобода важна не только для шляхты, но и для крестьян. Поэтому борьба в этих землях имела и социальный смысл.
</a:t>
            </a:r>
            <a:endParaRPr lang="en-US" sz="118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1879187"/>
            <a:ext cx="4374900" cy="1743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62275" y="3523900"/>
            <a:ext cx="33357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 по восстанию 1863–1864 гг.; обобщение ключевых столкновений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62225" y="1792000"/>
            <a:ext cx="3335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несколько заметных боёв восстания в разных районах. Почти везде правительственные войска удерживали преимущество, а повстанческие отряды были вынуждены отходить.
</a:t>
            </a:r>
            <a:endParaRPr lang="en-US" sz="1012" dirty="0"/>
          </a:p>
        </p:txBody>
      </p:sp>
      <p:sp>
        <p:nvSpPr>
          <p:cNvPr id="8" name="Text 2"/>
          <p:cNvSpPr txBox="1"/>
          <p:nvPr/>
        </p:nvSpPr>
        <p:spPr>
          <a:xfrm>
            <a:off x="5362225" y="2689225"/>
            <a:ext cx="3335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столкновения показывают, что повстанцы не смогли навязать противнику решающий бой и постепенно теряли инициативу.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1775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столкновения и их результаты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1864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году его имя стало символом сопротивления на белорусско-литовских землях.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 восстании 1863–1864 гг. и Кастусе Калиновском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1864 году фигура Калиновского окончательно вошла в историческую память как пример борьбы за права местного населения и справедливость.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4550" y="164850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войск
</a:t>
            </a:r>
            <a:pPr algn="l" indent="0" marL="0">
              <a:lnSpc>
                <a:spcPct val="115000"/>
              </a:lnSpc>
              <a:buNone/>
            </a:pPr>
            <a:r>
              <a:rPr lang="en-US" sz="62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западные губернии направляли дополнительные части армии, чтобы быстро подавлять небольшие отряды и не дать восстанию расшириться. Военная сила стала главным инструментом контроля.
</a:t>
            </a:r>
            <a:endParaRPr lang="en-US" sz="1075" dirty="0"/>
          </a:p>
        </p:txBody>
      </p:sp>
      <p:sp>
        <p:nvSpPr>
          <p:cNvPr id="8" name="Text 1"/>
          <p:cNvSpPr txBox="1"/>
          <p:nvPr/>
        </p:nvSpPr>
        <p:spPr>
          <a:xfrm>
            <a:off x="5132850" y="164850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Аресты и ссылки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Подозреваемых участников массово арестовывали, многих отправляли в Сибирь. Это лишало движение опытных руководителей и создавало страх среди сочувствующих.
</a:t>
            </a:r>
            <a:endParaRPr lang="en-US" sz="1160" dirty="0"/>
          </a:p>
        </p:txBody>
      </p:sp>
      <p:sp>
        <p:nvSpPr>
          <p:cNvPr id="9" name="Text 2"/>
          <p:cNvSpPr txBox="1"/>
          <p:nvPr/>
        </p:nvSpPr>
        <p:spPr>
          <a:xfrm>
            <a:off x="534675" y="326145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Наказание имуществом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Имения повстанцев и их сторонников конфисковывали, а часть участников ждала смертная казнь. Так власть одновременно наказывала и ослабляла местную элиту.
</a:t>
            </a:r>
            <a:endParaRPr lang="en-US" sz="1160" dirty="0"/>
          </a:p>
        </p:txBody>
      </p:sp>
      <p:sp>
        <p:nvSpPr>
          <p:cNvPr id="10" name="Text 3"/>
          <p:cNvSpPr txBox="1"/>
          <p:nvPr/>
        </p:nvSpPr>
        <p:spPr>
          <a:xfrm>
            <a:off x="5132850" y="326145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Русификация управления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Царстве Польском усилили контроль над школами, администрацией и общественной жизнью. Империя стремилась уменьшить влияние польской культуры и укрепить своё присутствие.
</a:t>
            </a:r>
            <a:endParaRPr lang="en-US" sz="1102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власти Александра II
</a:t>
            </a:r>
            <a:endParaRPr lang="en-US" sz="2600" dirty="0"/>
          </a:p>
        </p:txBody>
      </p:sp>
      <p:sp>
        <p:nvSpPr>
          <p:cNvPr id="12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 репрессиях после восстания 1863–1864 гг.; условная шкала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 не точный подсчёт, а сопоставление основных видов наказаний, которые обрушились на участников восстания и их семьи после поражения.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тяжёлыми последствиями стали ссылки и аресты: именно они затронули больше всего людей и надолго изменили жизнь региона.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подавления восстания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крепостного права и изменение положения крестьян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1604375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8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1864 года
</a:t>
            </a:r>
            <a:pPr algn="l" indent="0" marL="0">
              <a:lnSpc>
                <a:spcPct val="115000"/>
              </a:lnSpc>
              <a:buNone/>
            </a:pPr>
            <a:r>
              <a:rPr lang="en-US" sz="46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Царстве Польском отмена крепостного права стала важным шагом для крестьян. Они получили более свободное положение, а прежние обязанности перед помещиком были ослаблены.
</a:t>
            </a:r>
            <a:endParaRPr lang="en-US" sz="1118" dirty="0"/>
          </a:p>
        </p:txBody>
      </p:sp>
      <p:sp>
        <p:nvSpPr>
          <p:cNvPr id="9" name="Text 3"/>
          <p:cNvSpPr txBox="1"/>
          <p:nvPr/>
        </p:nvSpPr>
        <p:spPr>
          <a:xfrm>
            <a:off x="468900" y="3043150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 по шляхте
</a:t>
            </a:r>
            <a:pPr algn="l" indent="0" marL="0">
              <a:lnSpc>
                <a:spcPct val="115000"/>
              </a:lnSpc>
              <a:buNone/>
            </a:pPr>
            <a:r>
              <a:rPr lang="en-US" sz="46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уменьшала влияние шляхты, которая часто поддерживала восстание. Власть рассчитывала, что ослабление помещичьего слоя сократит его политическое влияние в деревне.
</a:t>
            </a:r>
            <a:endParaRPr lang="en-US" sz="1113" dirty="0"/>
          </a:p>
        </p:txBody>
      </p:sp>
      <p:sp>
        <p:nvSpPr>
          <p:cNvPr id="10" name="Text 4"/>
          <p:cNvSpPr txBox="1"/>
          <p:nvPr/>
        </p:nvSpPr>
        <p:spPr>
          <a:xfrm>
            <a:off x="5272300" y="1610625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расчёт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46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использовала реформу не только как социальное изменение, но и как способ укрепить контроль над краем. Поддержка крестьян должна была перейти от повстанцев к государству.
</a:t>
            </a:r>
            <a:endParaRPr lang="en-US" sz="112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6234" y="1220200"/>
            <a:ext cx="2827482" cy="347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восстании в Польше, Литве и Беларуси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672750" y="2212220"/>
            <a:ext cx="49824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Калиновского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Литве и Беларуси память о восстании тесно связана с Кастусем Калиновским. Его имя стало знаком защиты местных прав и достоинства простых людей.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72750" y="3077342"/>
            <a:ext cx="49824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и музеи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восстании напоминают памятники, мемориальные доски и музейные экспозиции. Они помогают увидеть события не только как даты, но и как человеческие судьбы.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72750" y="1369450"/>
            <a:ext cx="49824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Польская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2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Польше восстание воспринимается как важный эпизод борьбы за независимость. Оно напоминает о цене, которую общество платило за попытки сохранить собственную государственность.
</a:t>
            </a:r>
            <a:endParaRPr lang="en-US" sz="1091" dirty="0"/>
          </a:p>
        </p:txBody>
      </p:sp>
      <p:sp>
        <p:nvSpPr>
          <p:cNvPr id="13" name="Text 5"/>
          <p:cNvSpPr txBox="1"/>
          <p:nvPr/>
        </p:nvSpPr>
        <p:spPr>
          <a:xfrm>
            <a:off x="672750" y="3942471"/>
            <a:ext cx="49824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8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 искусство
</a:t>
            </a:r>
            <a:pPr algn="l" indent="0" marL="0">
              <a:lnSpc>
                <a:spcPct val="115000"/>
              </a:lnSpc>
              <a:buNone/>
            </a:pPr>
            <a:r>
              <a:rPr lang="en-US" sz="28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восстания нашла отражение в картинах, книгах и других произведениях. Такие работы сохраняют память о событиях и делают их понятнее для новых поколений.
</a:t>
            </a:r>
            <a:endParaRPr lang="en-US" sz="114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несколько слабых сторон движения последовательно усиливали друг друга и в итоге привели к поражению.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поражения восстания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4342" y="1394038"/>
            <a:ext cx="5695316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регионах восстание усилило давление власти, но историческая память о нём сохранилась по-разному.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 по восстанию 1863–1864 гг.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последствия восстания отличались по регионам, но везде были тяжёлыми: от репрессий и казней до изменения отношений между властью и обществом.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для разных территорий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презентации; условная оценка исторических последствий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точные подсчёты, а основные направления влияния восстания на последующую историю Польши, Литвы, Беларуси и всего западного края империи.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итог заключался не только в поражении, но и в усилении национальной памяти, которая продолжала жить после подавления восстания.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восстания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 восстании 1863–1864 гг.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1863–1864 гг. показало, что стремление к свободе может объединять разные группы общества, но без единства и достаточных сил победить сильную империю почти невозможно.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2026-06-01T04:12:12Z</dcterms:created>
  <dcterms:modified xsi:type="dcterms:W3CDTF">2026-06-01T04:12:12Z</dcterms:modified>
</cp:coreProperties>
</file>