
<file path=[Content_Types].xml><?xml version="1.0" encoding="utf-8"?>
<Types xmlns="http://schemas.openxmlformats.org/package/2006/content-types">
  <Default Extension="xml" ContentType="application/xml"/>
  <Default Extension="rels" ContentType="application/vnd.openxmlformats-package.relationships+xml"/>
  <Default Extension="jpeg" ContentType="image/jpeg"/>
  <Default Extension="jpg" ContentType="image/jpg"/>
  <Default Extension="svg" ContentType="image/svg+xml"/>
  <Default Extension="png" ContentType="image/png"/>
  <Default Extension="gif" ContentType="image/gif"/>
  <Default Extension="m4v" ContentType="video/mp4"/>
  <Default Extension="mp4" ContentType="video/mp4"/>
  <Default Extension="vml" ContentType="application/vnd.openxmlformats-officedocument.vmlDrawing"/>
  <Default Extension="xlsx" ContentType="application/vnd.openxmlformats-officedocument.spreadsheetml.sheet"/>
  <Override PartName="/ppt/presentation.xml" ContentType="application/vnd.openxmlformats-officedocument.presentationml.presentation.main+xml"/>
  <Override PartName="/ppt/notesMasters/notesMaster1.xml" ContentType="application/vnd.openxmlformats-officedocument.presentationml.notesMaster+xml"/>
  <Override PartName="/ppt/slideMasters/slideMaster1.xml" ContentType="application/vnd.openxmlformats-officedocument.presentationml.slideMaster+xml"/>
  <Override PartName="/ppt/slides/slide1.xml" ContentType="application/vnd.openxmlformats-officedocument.presentationml.slide+xml"/>
  <Override PartName="/ppt/slideMasters/slideMaster2.xml" ContentType="application/vnd.openxmlformats-officedocument.presentationml.slideMaster+xml"/>
  <Override PartName="/ppt/slides/slide2.xml" ContentType="application/vnd.openxmlformats-officedocument.presentationml.slide+xml"/>
  <Override PartName="/ppt/slideMasters/slideMaster3.xml" ContentType="application/vnd.openxmlformats-officedocument.presentationml.slideMaster+xml"/>
  <Override PartName="/ppt/slides/slide3.xml" ContentType="application/vnd.openxmlformats-officedocument.presentationml.slide+xml"/>
  <Override PartName="/ppt/slideMasters/slideMaster4.xml" ContentType="application/vnd.openxmlformats-officedocument.presentationml.slideMaster+xml"/>
  <Override PartName="/ppt/slides/slide4.xml" ContentType="application/vnd.openxmlformats-officedocument.presentationml.slide+xml"/>
  <Override PartName="/ppt/slideMasters/slideMaster5.xml" ContentType="application/vnd.openxmlformats-officedocument.presentationml.slideMaster+xml"/>
  <Override PartName="/ppt/slides/slide5.xml" ContentType="application/vnd.openxmlformats-officedocument.presentationml.slide+xml"/>
  <Override PartName="/ppt/slideMasters/slideMaster6.xml" ContentType="application/vnd.openxmlformats-officedocument.presentationml.slideMaster+xml"/>
  <Override PartName="/ppt/slides/slide6.xml" ContentType="application/vnd.openxmlformats-officedocument.presentationml.slide+xml"/>
  <Override PartName="/ppt/slideMasters/slideMaster7.xml" ContentType="application/vnd.openxmlformats-officedocument.presentationml.slideMaster+xml"/>
  <Override PartName="/ppt/slides/slide7.xml" ContentType="application/vnd.openxmlformats-officedocument.presentationml.slide+xml"/>
  <Override PartName="/ppt/slideMasters/slideMaster8.xml" ContentType="application/vnd.openxmlformats-officedocument.presentationml.slideMaster+xml"/>
  <Override PartName="/ppt/slides/slide8.xml" ContentType="application/vnd.openxmlformats-officedocument.presentationml.slide+xml"/>
  <Override PartName="/ppt/slideMasters/slideMaster9.xml" ContentType="application/vnd.openxmlformats-officedocument.presentationml.slideMaster+xml"/>
  <Override PartName="/ppt/slides/slide9.xml" ContentType="application/vnd.openxmlformats-officedocument.presentationml.slide+xml"/>
  <Override PartName="/ppt/slideMasters/slideMaster10.xml" ContentType="application/vnd.openxmlformats-officedocument.presentationml.slideMaster+xml"/>
  <Override PartName="/ppt/slides/slide10.xml" ContentType="application/vnd.openxmlformats-officedocument.presentationml.slide+xml"/>
  <Override PartName="/ppt/slideMasters/slideMaster11.xml" ContentType="application/vnd.openxmlformats-officedocument.presentationml.slideMaster+xml"/>
  <Override PartName="/ppt/slides/slide11.xml" ContentType="application/vnd.openxmlformats-officedocument.presentationml.slide+xml"/>
  <Override PartName="/ppt/slideMasters/slideMaster12.xml" ContentType="application/vnd.openxmlformats-officedocument.presentationml.slideMaster+xml"/>
  <Override PartName="/ppt/slides/slide12.xml" ContentType="application/vnd.openxmlformats-officedocument.presentationml.slide+xml"/>
  <Override PartName="/ppt/slideMasters/slideMaster13.xml" ContentType="application/vnd.openxmlformats-officedocument.presentationml.slideMaster+xml"/>
  <Override PartName="/ppt/slides/slide13.xml" ContentType="application/vnd.openxmlformats-officedocument.presentationml.slide+xml"/>
  <Override PartName="/ppt/slideMasters/slideMaster14.xml" ContentType="application/vnd.openxmlformats-officedocument.presentationml.slideMaster+xml"/>
  <Override PartName="/ppt/slides/slide14.xml" ContentType="application/vnd.openxmlformats-officedocument.presentationml.slide+xml"/>
  <Override PartName="/ppt/slideMasters/slideMaster15.xml" ContentType="application/vnd.openxmlformats-officedocument.presentationml.slideMaster+xml"/>
  <Override PartName="/ppt/slides/slide15.xml" ContentType="application/vnd.openxmlformats-officedocument.presentationml.slide+xml"/>
  <Override PartName="/ppt/slideMasters/slideMaster16.xml" ContentType="application/vnd.openxmlformats-officedocument.presentationml.slideMaster+xml"/>
  <Override PartName="/ppt/slides/slide16.xml" ContentType="application/vnd.openxmlformats-officedocument.presentationml.slide+xml"/>
  <Override PartName="/ppt/slideMasters/slideMaster17.xml" ContentType="application/vnd.openxmlformats-officedocument.presentationml.slideMaster+xml"/>
  <Override PartName="/ppt/slides/slide17.xml" ContentType="application/vnd.openxmlformats-officedocument.presentationml.slide+xml"/>
  <Override PartName="/ppt/slideMasters/slideMaster18.xml" ContentType="application/vnd.openxmlformats-officedocument.presentationml.slideMaster+xml"/>
  <Override PartName="/ppt/slides/slide18.xml" ContentType="application/vnd.openxmlformats-officedocument.presentationml.slide+xml"/>
  <Override PartName="/ppt/slideMasters/slideMaster19.xml" ContentType="application/vnd.openxmlformats-officedocument.presentationml.slideMaster+xml"/>
  <Override PartName="/ppt/slides/slide19.xml" ContentType="application/vnd.openxmlformats-officedocument.presentationml.slide+xml"/>
  <Override PartName="/ppt/slideMasters/slideMaster20.xml" ContentType="application/vnd.openxmlformats-officedocument.presentationml.slideMaster+xml"/>
  <Override PartName="/ppt/slides/slide2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
		<Relationship Id="rId1" Type="http://schemas.openxmlformats.org/officeDocument/2006/relationships/extended-properties" Target="docProps/app.xml"/>
		<Relationship Id="rId2" Type="http://schemas.openxmlformats.org/package/2006/relationships/metadata/core-properties" Target="docProps/core.xml"/>
		<Relationship Id="rId3" Type="http://schemas.openxmlformats.org/officeDocument/2006/relationships/officeDocument" Target="ppt/presentation.xml"/>
		</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Lst>
  <p:notesMasterIdLst>
    <p:notesMasterId r:id="rId22"/>
  </p:notesMasterIdLst>
  <p:sldSz cx="9144000" cy="5143500"/>
  <p:notesSz cx="5143500" cy="9144000"/>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11"/>
    <p:restoredTop sz="94610"/>
  </p:normalViewPr>
  <p:slideViewPr>
    <p:cSldViewPr snapToGrid="0" snapToObjects="1">
      <p:cViewPr varScale="1">
        <p:scale>
          <a:sx n="136" d="100"/>
          <a:sy n="136" d="100"/>
        </p:scale>
        <p:origin x="216" y="31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 Id="rId9" Type="http://schemas.openxmlformats.org/officeDocument/2006/relationships/slide" Target="slides/slide8.xml"/><Relationship Id="rId10" Type="http://schemas.openxmlformats.org/officeDocument/2006/relationships/slide" Target="slides/slide9.xml"/><Relationship Id="rId11" Type="http://schemas.openxmlformats.org/officeDocument/2006/relationships/slide" Target="slides/slide10.xml"/><Relationship Id="rId12" Type="http://schemas.openxmlformats.org/officeDocument/2006/relationships/slide" Target="slides/slide11.xml"/><Relationship Id="rId13" Type="http://schemas.openxmlformats.org/officeDocument/2006/relationships/slide" Target="slides/slide12.xml"/><Relationship Id="rId14" Type="http://schemas.openxmlformats.org/officeDocument/2006/relationships/slide" Target="slides/slide13.xml"/><Relationship Id="rId15" Type="http://schemas.openxmlformats.org/officeDocument/2006/relationships/slide" Target="slides/slide14.xml"/><Relationship Id="rId16" Type="http://schemas.openxmlformats.org/officeDocument/2006/relationships/slide" Target="slides/slide15.xml"/><Relationship Id="rId17" Type="http://schemas.openxmlformats.org/officeDocument/2006/relationships/slide" Target="slides/slide16.xml"/><Relationship Id="rId18" Type="http://schemas.openxmlformats.org/officeDocument/2006/relationships/slide" Target="slides/slide17.xml"/><Relationship Id="rId19" Type="http://schemas.openxmlformats.org/officeDocument/2006/relationships/slide" Target="slides/slide18.xml"/><Relationship Id="rId20" Type="http://schemas.openxmlformats.org/officeDocument/2006/relationships/slide" Target="slides/slide19.xml"/><Relationship Id="rId21" Type="http://schemas.openxmlformats.org/officeDocument/2006/relationships/slide" Target="slides/slide20.xml"/><Relationship Id="rId22" Type="http://schemas.openxmlformats.org/officeDocument/2006/relationships/notesMaster" Target="notesMasters/notesMaster1.xml"/><Relationship Id="rId23" Type="http://schemas.openxmlformats.org/officeDocument/2006/relationships/presProps" Target="presProps.xml"/><Relationship Id="rId24" Type="http://schemas.openxmlformats.org/officeDocument/2006/relationships/viewProps" Target="viewProps.xml"/><Relationship Id="rId25" Type="http://schemas.openxmlformats.org/officeDocument/2006/relationships/theme" Target="theme/theme1.xml"/><Relationship Id="rId26" Type="http://schemas.openxmlformats.org/officeDocument/2006/relationships/tableStyles" Target="tableStyles.xml"/></Relationships>
</file>

<file path=ppt/notesMasters/_rels/notesMaster1.xml.rels><?xml version="1.0" encoding="UTF-8" standalone="yes"?>
<Relationships xmlns="http://schemas.openxmlformats.org/package/2006/relationships">
		<Relationship Id="rId1" Type="http://schemas.openxmlformats.org/officeDocument/2006/relationships/theme" Target="../theme/theme1.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282F153-3F37-0F45-9E97-73ACFA13230C}" type="datetimeFigureOut">
              <a:rPr lang="en-US"/>
              <a:t>7/23/19</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E5E9CC1-C706-0F49-92D6-E571CC5EEA8F}" type="slidenum">
              <a:rPr lang="en-US"/>
              <a:t>‹#›</a:t>
            </a:fld>
            <a:endParaRPr lang="en-US"/>
          </a:p>
        </p:txBody>
      </p:sp>
    </p:spTree>
    <p:extLst>
      <p:ext uri="{BB962C8B-B14F-4D97-AF65-F5344CB8AC3E}">
        <p14:creationId xmlns:p14="http://schemas.microsoft.com/office/powerpoint/2010/main" val="102408699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xml"/>
		</Relationships>
</file>

<file path=ppt/notesSlides/_rels/notesSlide2.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2.xml"/>
		</Relationships>
</file>

<file path=ppt/notesSlides/_rels/notesSlide3.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3.xml"/>
		</Relationships>
</file>

<file path=ppt/notesSlides/_rels/notesSlide4.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4.xml"/>
		</Relationships>
</file>

<file path=ppt/notesSlides/_rels/notesSlide5.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5.xml"/>
		</Relationships>
</file>

<file path=ppt/notesSlides/_rels/notesSlide6.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6.xml"/>
		</Relationships>
</file>

<file path=ppt/notesSlides/_rels/notesSlide7.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7.xml"/>
		</Relationships>
</file>

<file path=ppt/notesSlides/_rels/notesSlide8.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8.xml"/>
		</Relationships>
</file>

<file path=ppt/notesSlides/_rels/notesSlide9.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9.xml"/>
		</Relationships>
</file>

<file path=ppt/notesSlides/_rels/notesSlide10.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0.xml"/>
		</Relationships>
</file>

<file path=ppt/notesSlides/_rels/notesSlide11.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1.xml"/>
		</Relationships>
</file>

<file path=ppt/notesSlides/_rels/notesSlide12.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2.xml"/>
		</Relationships>
</file>

<file path=ppt/notesSlides/_rels/notesSlide13.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3.xml"/>
		</Relationships>
</file>

<file path=ppt/notesSlides/_rels/notesSlide14.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4.xml"/>
		</Relationships>
</file>

<file path=ppt/notesSlides/_rels/notesSlide15.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5.xml"/>
		</Relationships>
</file>

<file path=ppt/notesSlides/_rels/notesSlide16.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6.xml"/>
		</Relationships>
</file>

<file path=ppt/notesSlides/_rels/notesSlide17.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7.xml"/>
		</Relationships>
</file>

<file path=ppt/notesSlides/_rels/notesSlide18.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8.xml"/>
		</Relationships>
</file>

<file path=ppt/notesSlides/_rels/notesSlide19.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9.xml"/>
		</Relationships>
</file>

<file path=ppt/notesSlides/_rels/notesSlide20.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20.xml"/>
		</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20</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image" Target="../media/image-1-1.png"/><Relationship Id="rId2" Type="http://schemas.openxmlformats.org/officeDocument/2006/relationships/image" Target="../media/image-1-2.jpeg"/><Relationship Id="rId3" Type="http://schemas.openxmlformats.org/officeDocument/2006/relationships/image" Target="../media/image-1-3.png"/><Relationship Id="rId4" Type="http://schemas.openxmlformats.org/officeDocument/2006/relationships/image" Target="../media/image-1-4.png"/><Relationship Id="rId5" Type="http://schemas.openxmlformats.org/officeDocument/2006/relationships/slideLayout" Target="../slideLayouts/slideLayout1.xml"/><Relationship Id="rId6"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1" Type="http://schemas.openxmlformats.org/officeDocument/2006/relationships/image" Target="../media/image-2-1.jpeg"/><Relationship Id="rId2" Type="http://schemas.openxmlformats.org/officeDocument/2006/relationships/image" Target="../media/image-2-2.png"/><Relationship Id="rId3" Type="http://schemas.openxmlformats.org/officeDocument/2006/relationships/slideLayout" Target="../slideLayouts/slideLayout1.xml"/><Relationship Id="rId4"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1" Type="http://schemas.openxmlformats.org/officeDocument/2006/relationships/image" Target="../media/image-3-1.png"/><Relationship Id="rId2" Type="http://schemas.openxmlformats.org/officeDocument/2006/relationships/image" Target="../media/image-3-2.jpeg"/><Relationship Id="rId3" Type="http://schemas.openxmlformats.org/officeDocument/2006/relationships/image" Target="../media/image-3-3.png"/><Relationship Id="rId4" Type="http://schemas.openxmlformats.org/officeDocument/2006/relationships/slideLayout" Target="../slideLayouts/slideLayout1.xml"/><Relationship Id="rId5"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1" Type="http://schemas.openxmlformats.org/officeDocument/2006/relationships/image" Target="../media/image-4-1.png"/><Relationship Id="rId2" Type="http://schemas.openxmlformats.org/officeDocument/2006/relationships/image" Target="../media/image-4-2.png"/><Relationship Id="rId3" Type="http://schemas.openxmlformats.org/officeDocument/2006/relationships/image" Target="../media/image-4-3.jpeg"/><Relationship Id="rId4" Type="http://schemas.openxmlformats.org/officeDocument/2006/relationships/image" Target="../media/image-4-4.jpeg"/><Relationship Id="rId5" Type="http://schemas.openxmlformats.org/officeDocument/2006/relationships/image" Target="../media/image-4-5.jpeg"/><Relationship Id="rId6" Type="http://schemas.openxmlformats.org/officeDocument/2006/relationships/image" Target="../media/image-4-6.jpeg"/><Relationship Id="rId7" Type="http://schemas.openxmlformats.org/officeDocument/2006/relationships/image" Target="../media/image-4-7.png"/><Relationship Id="rId8" Type="http://schemas.openxmlformats.org/officeDocument/2006/relationships/slideLayout" Target="../slideLayouts/slideLayout1.xml"/><Relationship Id="rId9"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1" Type="http://schemas.openxmlformats.org/officeDocument/2006/relationships/image" Target="../media/image-5-1.png"/><Relationship Id="rId2" Type="http://schemas.openxmlformats.org/officeDocument/2006/relationships/image" Target="../media/image-5-2.jpeg"/><Relationship Id="rId3" Type="http://schemas.openxmlformats.org/officeDocument/2006/relationships/image" Target="../media/image-5-3.png"/><Relationship Id="rId4" Type="http://schemas.openxmlformats.org/officeDocument/2006/relationships/image" Target="../media/image-5-4.png"/><Relationship Id="rId5" Type="http://schemas.openxmlformats.org/officeDocument/2006/relationships/image" Target="../media/image-5-5.png"/><Relationship Id="rId6" Type="http://schemas.openxmlformats.org/officeDocument/2006/relationships/slideLayout" Target="../slideLayouts/slideLayout1.xml"/><Relationship Id="rId7"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1" Type="http://schemas.openxmlformats.org/officeDocument/2006/relationships/image" Target="../media/image-6-1.png"/><Relationship Id="rId2" Type="http://schemas.openxmlformats.org/officeDocument/2006/relationships/image" Target="../media/image-6-2.png"/><Relationship Id="rId3" Type="http://schemas.openxmlformats.org/officeDocument/2006/relationships/image" Target="../media/image-6-3.png"/><Relationship Id="rId4" Type="http://schemas.openxmlformats.org/officeDocument/2006/relationships/image" Target="../media/image-6-4.png"/><Relationship Id="rId5" Type="http://schemas.openxmlformats.org/officeDocument/2006/relationships/image" Target="../media/image-6-5.png"/><Relationship Id="rId6" Type="http://schemas.openxmlformats.org/officeDocument/2006/relationships/image" Target="../media/image-6-6.png"/><Relationship Id="rId7" Type="http://schemas.openxmlformats.org/officeDocument/2006/relationships/image" Target="../media/image-6-7.png"/><Relationship Id="rId8" Type="http://schemas.openxmlformats.org/officeDocument/2006/relationships/slideLayout" Target="../slideLayouts/slideLayout1.xml"/><Relationship Id="rId9"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1" Type="http://schemas.openxmlformats.org/officeDocument/2006/relationships/image" Target="../media/image-7-1.png"/><Relationship Id="rId2" Type="http://schemas.openxmlformats.org/officeDocument/2006/relationships/image" Target="../media/image-7-2.png"/><Relationship Id="rId3" Type="http://schemas.openxmlformats.org/officeDocument/2006/relationships/image" Target="../media/image-7-3.jpeg"/><Relationship Id="rId4" Type="http://schemas.openxmlformats.org/officeDocument/2006/relationships/image" Target="../media/image-7-4.jpeg"/><Relationship Id="rId5" Type="http://schemas.openxmlformats.org/officeDocument/2006/relationships/image" Target="../media/image-7-5.jpeg"/><Relationship Id="rId6" Type="http://schemas.openxmlformats.org/officeDocument/2006/relationships/image" Target="../media/image-7-6.png"/><Relationship Id="rId7" Type="http://schemas.openxmlformats.org/officeDocument/2006/relationships/slideLayout" Target="../slideLayouts/slideLayout1.xml"/><Relationship Id="rId8"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1" Type="http://schemas.openxmlformats.org/officeDocument/2006/relationships/image" Target="../media/image-8-1.png"/><Relationship Id="rId2" Type="http://schemas.openxmlformats.org/officeDocument/2006/relationships/image" Target="../media/image-8-2.jpeg"/><Relationship Id="rId3" Type="http://schemas.openxmlformats.org/officeDocument/2006/relationships/image" Target="../media/image-8-3.png"/><Relationship Id="rId4" Type="http://schemas.openxmlformats.org/officeDocument/2006/relationships/slideLayout" Target="../slideLayouts/slideLayout1.xml"/><Relationship Id="rId5"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1" Type="http://schemas.openxmlformats.org/officeDocument/2006/relationships/image" Target="../media/image-9-1.png"/><Relationship Id="rId2" Type="http://schemas.openxmlformats.org/officeDocument/2006/relationships/image" Target="../media/image-9-2.png"/><Relationship Id="rId3" Type="http://schemas.openxmlformats.org/officeDocument/2006/relationships/image" Target="../media/image-9-3.jpeg"/><Relationship Id="rId4" Type="http://schemas.openxmlformats.org/officeDocument/2006/relationships/image" Target="../media/image-9-4.jpeg"/><Relationship Id="rId5" Type="http://schemas.openxmlformats.org/officeDocument/2006/relationships/image" Target="../media/image-9-5.jpeg"/><Relationship Id="rId6" Type="http://schemas.openxmlformats.org/officeDocument/2006/relationships/image" Target="../media/image-9-6.png"/><Relationship Id="rId7" Type="http://schemas.openxmlformats.org/officeDocument/2006/relationships/slideLayout" Target="../slideLayouts/slideLayout1.xml"/><Relationship Id="rId8"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1" Type="http://schemas.openxmlformats.org/officeDocument/2006/relationships/image" Target="../media/image-10-1.png"/><Relationship Id="rId2" Type="http://schemas.openxmlformats.org/officeDocument/2006/relationships/image" Target="../media/image-10-2.jpeg"/><Relationship Id="rId3" Type="http://schemas.openxmlformats.org/officeDocument/2006/relationships/image" Target="../media/image-10-3.png"/><Relationship Id="rId4" Type="http://schemas.openxmlformats.org/officeDocument/2006/relationships/image" Target="../media/image-10-4.png"/><Relationship Id="rId5" Type="http://schemas.openxmlformats.org/officeDocument/2006/relationships/image" Target="../media/image-10-5.png"/><Relationship Id="rId6" Type="http://schemas.openxmlformats.org/officeDocument/2006/relationships/slideLayout" Target="../slideLayouts/slideLayout1.xml"/><Relationship Id="rId7"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1" Type="http://schemas.openxmlformats.org/officeDocument/2006/relationships/image" Target="../media/image-11-1.png"/><Relationship Id="rId2" Type="http://schemas.openxmlformats.org/officeDocument/2006/relationships/image" Target="../media/image-11-2.jpeg"/><Relationship Id="rId3" Type="http://schemas.openxmlformats.org/officeDocument/2006/relationships/image" Target="../media/image-11-3.png"/><Relationship Id="rId4" Type="http://schemas.openxmlformats.org/officeDocument/2006/relationships/image" Target="../media/image-11-4.png"/><Relationship Id="rId5" Type="http://schemas.openxmlformats.org/officeDocument/2006/relationships/slideLayout" Target="../slideLayouts/slideLayout1.xml"/><Relationship Id="rId6" Type="http://schemas.openxmlformats.org/officeDocument/2006/relationships/notesSlide" Target="../notesSlides/notesSlide11.xml"/></Relationships>
</file>

<file path=ppt/slides/_rels/slide12.xml.rels><?xml version="1.0" encoding="UTF-8" standalone="yes"?>
<Relationships xmlns="http://schemas.openxmlformats.org/package/2006/relationships"><Relationship Id="rId1" Type="http://schemas.openxmlformats.org/officeDocument/2006/relationships/image" Target="../media/image-12-1.png"/><Relationship Id="rId2" Type="http://schemas.openxmlformats.org/officeDocument/2006/relationships/image" Target="../media/image-12-2.jpeg"/><Relationship Id="rId3" Type="http://schemas.openxmlformats.org/officeDocument/2006/relationships/image" Target="../media/image-12-3.png"/><Relationship Id="rId4" Type="http://schemas.openxmlformats.org/officeDocument/2006/relationships/slideLayout" Target="../slideLayouts/slideLayout1.xml"/><Relationship Id="rId5" Type="http://schemas.openxmlformats.org/officeDocument/2006/relationships/notesSlide" Target="../notesSlides/notesSlide12.xml"/></Relationships>
</file>

<file path=ppt/slides/_rels/slide13.xml.rels><?xml version="1.0" encoding="UTF-8" standalone="yes"?>
<Relationships xmlns="http://schemas.openxmlformats.org/package/2006/relationships"><Relationship Id="rId1" Type="http://schemas.openxmlformats.org/officeDocument/2006/relationships/image" Target="../media/image-13-1.png"/><Relationship Id="rId2" Type="http://schemas.openxmlformats.org/officeDocument/2006/relationships/image" Target="../media/image-13-2.png"/><Relationship Id="rId3" Type="http://schemas.openxmlformats.org/officeDocument/2006/relationships/image" Target="../media/image-13-3.jpeg"/><Relationship Id="rId4" Type="http://schemas.openxmlformats.org/officeDocument/2006/relationships/image" Target="../media/image-13-4.jpeg"/><Relationship Id="rId5" Type="http://schemas.openxmlformats.org/officeDocument/2006/relationships/image" Target="../media/image-13-5.jpeg"/><Relationship Id="rId6" Type="http://schemas.openxmlformats.org/officeDocument/2006/relationships/image" Target="../media/image-13-6.png"/><Relationship Id="rId7" Type="http://schemas.openxmlformats.org/officeDocument/2006/relationships/slideLayout" Target="../slideLayouts/slideLayout1.xml"/><Relationship Id="rId8" Type="http://schemas.openxmlformats.org/officeDocument/2006/relationships/notesSlide" Target="../notesSlides/notesSlide13.xml"/></Relationships>
</file>

<file path=ppt/slides/_rels/slide14.xml.rels><?xml version="1.0" encoding="UTF-8" standalone="yes"?>
<Relationships xmlns="http://schemas.openxmlformats.org/package/2006/relationships"><Relationship Id="rId1" Type="http://schemas.openxmlformats.org/officeDocument/2006/relationships/image" Target="../media/image-14-1.png"/><Relationship Id="rId2" Type="http://schemas.openxmlformats.org/officeDocument/2006/relationships/image" Target="../media/image-14-2.jpeg"/><Relationship Id="rId3" Type="http://schemas.openxmlformats.org/officeDocument/2006/relationships/image" Target="../media/image-14-3.png"/><Relationship Id="rId4" Type="http://schemas.openxmlformats.org/officeDocument/2006/relationships/image" Target="../media/image-14-4.png"/><Relationship Id="rId5" Type="http://schemas.openxmlformats.org/officeDocument/2006/relationships/image" Target="../media/image-14-5.png"/><Relationship Id="rId6" Type="http://schemas.openxmlformats.org/officeDocument/2006/relationships/slideLayout" Target="../slideLayouts/slideLayout1.xml"/><Relationship Id="rId7" Type="http://schemas.openxmlformats.org/officeDocument/2006/relationships/notesSlide" Target="../notesSlides/notesSlide14.xml"/></Relationships>
</file>

<file path=ppt/slides/_rels/slide15.xml.rels><?xml version="1.0" encoding="UTF-8" standalone="yes"?>
<Relationships xmlns="http://schemas.openxmlformats.org/package/2006/relationships"><Relationship Id="rId1" Type="http://schemas.openxmlformats.org/officeDocument/2006/relationships/image" Target="../media/image-15-1.png"/><Relationship Id="rId2" Type="http://schemas.openxmlformats.org/officeDocument/2006/relationships/image" Target="../media/image-15-2.png"/><Relationship Id="rId3" Type="http://schemas.openxmlformats.org/officeDocument/2006/relationships/image" Target="../media/image-15-3.jpeg"/><Relationship Id="rId4" Type="http://schemas.openxmlformats.org/officeDocument/2006/relationships/image" Target="../media/image-15-4.jpeg"/><Relationship Id="rId5" Type="http://schemas.openxmlformats.org/officeDocument/2006/relationships/image" Target="../media/image-15-5.jpeg"/><Relationship Id="rId6" Type="http://schemas.openxmlformats.org/officeDocument/2006/relationships/image" Target="../media/image-15-6.png"/><Relationship Id="rId7" Type="http://schemas.openxmlformats.org/officeDocument/2006/relationships/slideLayout" Target="../slideLayouts/slideLayout1.xml"/><Relationship Id="rId8" Type="http://schemas.openxmlformats.org/officeDocument/2006/relationships/notesSlide" Target="../notesSlides/notesSlide15.xml"/></Relationships>
</file>

<file path=ppt/slides/_rels/slide16.xml.rels><?xml version="1.0" encoding="UTF-8" standalone="yes"?>
<Relationships xmlns="http://schemas.openxmlformats.org/package/2006/relationships"><Relationship Id="rId1" Type="http://schemas.openxmlformats.org/officeDocument/2006/relationships/image" Target="../media/image-16-1.png"/><Relationship Id="rId2" Type="http://schemas.openxmlformats.org/officeDocument/2006/relationships/image" Target="../media/image-16-2.jpeg"/><Relationship Id="rId3" Type="http://schemas.openxmlformats.org/officeDocument/2006/relationships/image" Target="../media/image-16-3.png"/><Relationship Id="rId4" Type="http://schemas.openxmlformats.org/officeDocument/2006/relationships/slideLayout" Target="../slideLayouts/slideLayout1.xml"/><Relationship Id="rId5" Type="http://schemas.openxmlformats.org/officeDocument/2006/relationships/notesSlide" Target="../notesSlides/notesSlide16.xml"/></Relationships>
</file>

<file path=ppt/slides/_rels/slide17.xml.rels><?xml version="1.0" encoding="UTF-8" standalone="yes"?>
<Relationships xmlns="http://schemas.openxmlformats.org/package/2006/relationships"><Relationship Id="rId1" Type="http://schemas.openxmlformats.org/officeDocument/2006/relationships/image" Target="../media/image-17-1.png"/><Relationship Id="rId2" Type="http://schemas.openxmlformats.org/officeDocument/2006/relationships/image" Target="../media/image-17-2.png"/><Relationship Id="rId3" Type="http://schemas.openxmlformats.org/officeDocument/2006/relationships/image" Target="../media/image-17-3.jpeg"/><Relationship Id="rId4" Type="http://schemas.openxmlformats.org/officeDocument/2006/relationships/image" Target="../media/image-17-4.jpeg"/><Relationship Id="rId5" Type="http://schemas.openxmlformats.org/officeDocument/2006/relationships/image" Target="../media/image-17-5.jpeg"/><Relationship Id="rId6" Type="http://schemas.openxmlformats.org/officeDocument/2006/relationships/image" Target="../media/image-17-6.png"/><Relationship Id="rId7" Type="http://schemas.openxmlformats.org/officeDocument/2006/relationships/slideLayout" Target="../slideLayouts/slideLayout1.xml"/><Relationship Id="rId8" Type="http://schemas.openxmlformats.org/officeDocument/2006/relationships/notesSlide" Target="../notesSlides/notesSlide17.xml"/></Relationships>
</file>

<file path=ppt/slides/_rels/slide18.xml.rels><?xml version="1.0" encoding="UTF-8" standalone="yes"?>
<Relationships xmlns="http://schemas.openxmlformats.org/package/2006/relationships"><Relationship Id="rId1" Type="http://schemas.openxmlformats.org/officeDocument/2006/relationships/image" Target="../media/image-18-1.png"/><Relationship Id="rId2" Type="http://schemas.openxmlformats.org/officeDocument/2006/relationships/image" Target="../media/image-18-2.jpeg"/><Relationship Id="rId3" Type="http://schemas.openxmlformats.org/officeDocument/2006/relationships/image" Target="../media/image-18-3.png"/><Relationship Id="rId4" Type="http://schemas.openxmlformats.org/officeDocument/2006/relationships/image" Target="../media/image-18-4.png"/><Relationship Id="rId5" Type="http://schemas.openxmlformats.org/officeDocument/2006/relationships/image" Target="../media/image-18-5.png"/><Relationship Id="rId6" Type="http://schemas.openxmlformats.org/officeDocument/2006/relationships/slideLayout" Target="../slideLayouts/slideLayout1.xml"/><Relationship Id="rId7" Type="http://schemas.openxmlformats.org/officeDocument/2006/relationships/notesSlide" Target="../notesSlides/notesSlide18.xml"/></Relationships>
</file>

<file path=ppt/slides/_rels/slide19.xml.rels><?xml version="1.0" encoding="UTF-8" standalone="yes"?>
<Relationships xmlns="http://schemas.openxmlformats.org/package/2006/relationships"><Relationship Id="rId1" Type="http://schemas.openxmlformats.org/officeDocument/2006/relationships/image" Target="../media/image-19-1.png"/><Relationship Id="rId2" Type="http://schemas.openxmlformats.org/officeDocument/2006/relationships/image" Target="../media/image-19-2.jpeg"/><Relationship Id="rId3" Type="http://schemas.openxmlformats.org/officeDocument/2006/relationships/image" Target="../media/image-19-3.png"/><Relationship Id="rId4" Type="http://schemas.openxmlformats.org/officeDocument/2006/relationships/image" Target="../media/image-19-4.png"/><Relationship Id="rId5" Type="http://schemas.openxmlformats.org/officeDocument/2006/relationships/slideLayout" Target="../slideLayouts/slideLayout1.xml"/><Relationship Id="rId6" Type="http://schemas.openxmlformats.org/officeDocument/2006/relationships/notesSlide" Target="../notesSlides/notesSlide19.xml"/></Relationships>
</file>

<file path=ppt/slides/_rels/slide20.xml.rels><?xml version="1.0" encoding="UTF-8" standalone="yes"?>
<Relationships xmlns="http://schemas.openxmlformats.org/package/2006/relationships"><Relationship Id="rId1" Type="http://schemas.openxmlformats.org/officeDocument/2006/relationships/image" Target="../media/image-20-1.png"/><Relationship Id="rId2" Type="http://schemas.openxmlformats.org/officeDocument/2006/relationships/slideLayout" Target="../slideLayouts/slideLayout1.xml"/><Relationship Id="rId3" Type="http://schemas.openxmlformats.org/officeDocument/2006/relationships/notesSlide" Target="../notesSlides/notesSlide20.xml"/></Relationships>
</file>

<file path=ppt/slides/slide1.xml><?xml version="1.0" encoding="utf-8"?>
<p:sld xmlns:a="http://schemas.openxmlformats.org/drawingml/2006/main" xmlns:r="http://schemas.openxmlformats.org/officeDocument/2006/relationships" xmlns:p="http://schemas.openxmlformats.org/presentationml/2006/main">
  <p:cSld name="Slide 1">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593700" y="2731509"/>
            <a:ext cx="8082300" cy="2012682"/>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sp>
        <p:nvSpPr>
          <p:cNvPr id="6" name="Text 0"/>
          <p:cNvSpPr txBox="1"/>
          <p:nvPr/>
        </p:nvSpPr>
        <p:spPr>
          <a:xfrm>
            <a:off x="737600" y="175333"/>
            <a:ext cx="2383500" cy="411900"/>
          </a:xfrm>
          <a:prstGeom prst="rect">
            <a:avLst/>
          </a:prstGeom>
          <a:noFill/>
          <a:ln/>
        </p:spPr>
        <p:txBody>
          <a:bodyPr wrap="square" lIns="0" tIns="0" rIns="0" bIns="0" rtlCol="0" anchor="ctr"/>
          <a:lstStyle/>
          <a:p>
            <a:pPr algn="ctr" indent="0" marL="0">
              <a:lnSpc>
                <a:spcPct val="100000"/>
              </a:lnSpc>
              <a:buNone/>
            </a:pPr>
            <a:r>
              <a:rPr lang="en-US" sz="1600" dirty="0">
                <a:solidFill>
                  <a:srgbClr val="FFFFFF"/>
                </a:solidFill>
                <a:latin typeface="Arial" pitchFamily="34" charset="0"/>
                <a:ea typeface="Arial" pitchFamily="34" charset="-122"/>
                <a:cs typeface="Arial" pitchFamily="34" charset="-120"/>
              </a:rPr>
              <a:t>
</a:t>
            </a:r>
            <a:endParaRPr lang="en-US" sz="1600" dirty="0"/>
          </a:p>
        </p:txBody>
      </p:sp>
      <p:sp>
        <p:nvSpPr>
          <p:cNvPr id="7" name="Text 1"/>
          <p:cNvSpPr txBox="1"/>
          <p:nvPr/>
        </p:nvSpPr>
        <p:spPr>
          <a:xfrm>
            <a:off x="724500" y="815850"/>
            <a:ext cx="7695000" cy="2016000"/>
          </a:xfrm>
          <a:prstGeom prst="rect">
            <a:avLst/>
          </a:prstGeom>
          <a:noFill/>
          <a:ln/>
        </p:spPr>
        <p:txBody>
          <a:bodyPr wrap="square" lIns="0" tIns="0" rIns="0" bIns="0" rtlCol="0" anchor="t"/>
          <a:lstStyle/>
          <a:p>
            <a:pPr algn="ctr" indent="0" marL="0">
              <a:lnSpc>
                <a:spcPct val="90000"/>
              </a:lnSpc>
              <a:buNone/>
            </a:pPr>
            <a:r>
              <a:rPr lang="en-US" sz="3800" b="1" dirty="0">
                <a:solidFill>
                  <a:srgbClr val="FFFFFF"/>
                </a:solidFill>
                <a:latin typeface="Arial" pitchFamily="34" charset="0"/>
                <a:ea typeface="Arial" pitchFamily="34" charset="-122"/>
                <a:cs typeface="Arial" pitchFamily="34" charset="-120"/>
              </a:rPr>
              <a:t>Организм человека: целостная система и её изучение
</a:t>
            </a:r>
            <a:pPr algn="ctr" indent="0" marL="0">
              <a:lnSpc>
                <a:spcPct val="100000"/>
              </a:lnSpc>
              <a:buNone/>
            </a:pPr>
            <a:r>
              <a:rPr lang="en-US" sz="1800" dirty="0">
                <a:solidFill>
                  <a:srgbClr val="FFFFFF"/>
                </a:solidFill>
                <a:latin typeface="Arial" pitchFamily="34" charset="0"/>
                <a:ea typeface="Arial" pitchFamily="34" charset="-122"/>
                <a:cs typeface="Arial" pitchFamily="34" charset="-120"/>
              </a:rPr>
              <a:t>
</a:t>
            </a:r>
            <a:pPr algn="ctr" indent="0" marL="0">
              <a:lnSpc>
                <a:spcPct val="100000"/>
              </a:lnSpc>
              <a:buNone/>
            </a:pPr>
            <a:r>
              <a:rPr lang="en-US" sz="1800" dirty="0">
                <a:solidFill>
                  <a:srgbClr val="FFFFFF"/>
                </a:solidFill>
                <a:latin typeface="Arial" pitchFamily="34" charset="0"/>
                <a:ea typeface="Arial" pitchFamily="34" charset="-122"/>
                <a:cs typeface="Arial" pitchFamily="34" charset="-120"/>
              </a:rPr>
              <a:t>От клеток до систем — как устроен и работает человеческий организм.
</a:t>
            </a:r>
            <a:endParaRPr lang="en-US" sz="3800"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 2">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1660" y="-8450"/>
            <a:ext cx="4088681"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sp>
        <p:nvSpPr>
          <p:cNvPr id="4" name="Text 0"/>
          <p:cNvSpPr txBox="1"/>
          <p:nvPr/>
        </p:nvSpPr>
        <p:spPr>
          <a:xfrm>
            <a:off x="3403000" y="360000"/>
            <a:ext cx="5383200" cy="1448400"/>
          </a:xfrm>
          <a:prstGeom prst="rect">
            <a:avLst/>
          </a:prstGeom>
          <a:noFill/>
          <a:ln/>
        </p:spPr>
        <p:txBody>
          <a:bodyPr wrap="square" lIns="0" tIns="0" rIns="0" bIns="0" rtlCol="0" anchor="ctr"/>
          <a:lstStyle/>
          <a:p>
            <a:pPr algn="l" indent="0" marL="0">
              <a:lnSpc>
                <a:spcPct val="80000"/>
              </a:lnSpc>
              <a:buNone/>
            </a:pPr>
            <a:r>
              <a:rPr lang="en-US" sz="3800" b="1" dirty="0">
                <a:solidFill>
                  <a:srgbClr val="000000"/>
                </a:solidFill>
                <a:latin typeface="Arial" pitchFamily="34" charset="0"/>
                <a:ea typeface="Arial" pitchFamily="34" charset="-122"/>
                <a:cs typeface="Arial" pitchFamily="34" charset="-120"/>
              </a:rPr>
              <a:t>Человек как сложная биологическая система
</a:t>
            </a:r>
            <a:endParaRPr lang="en-US" sz="3800" dirty="0"/>
          </a:p>
        </p:txBody>
      </p:sp>
      <p:sp>
        <p:nvSpPr>
          <p:cNvPr id="5" name="Text 1"/>
          <p:cNvSpPr txBox="1"/>
          <p:nvPr/>
        </p:nvSpPr>
        <p:spPr>
          <a:xfrm>
            <a:off x="4574100" y="1988425"/>
            <a:ext cx="3971700" cy="2692200"/>
          </a:xfrm>
          <a:prstGeom prst="rect">
            <a:avLst/>
          </a:prstGeom>
          <a:noFill/>
          <a:ln/>
        </p:spPr>
        <p:txBody>
          <a:bodyPr wrap="square" lIns="0" tIns="0" rIns="0" bIns="0" rtlCol="0" anchor="ctr"/>
          <a:lstStyle/>
          <a:p>
            <a:pPr algn="l" indent="0" marL="0">
              <a:lnSpc>
                <a:spcPct val="90000"/>
              </a:lnSpc>
              <a:buNone/>
            </a:pPr>
            <a:r>
              <a:rPr lang="en-US" sz="1700" dirty="0">
                <a:solidFill>
                  <a:srgbClr val="000000"/>
                </a:solidFill>
                <a:latin typeface="Arial" pitchFamily="34" charset="0"/>
                <a:ea typeface="Arial" pitchFamily="34" charset="-122"/>
                <a:cs typeface="Arial" pitchFamily="34" charset="-120"/>
              </a:rPr>
              <a:t>Человеческий организм изучают биология и медицина, потому что в нём миллиарды клеток действуют согласованно. Понимание работы тканей, органов и систем помогает беречь здоровье, вовремя замечать нарушения и лучше понимать себя.
</a:t>
            </a:r>
            <a:endParaRPr lang="en-US" sz="1700" dirty="0"/>
          </a:p>
        </p:txBody>
      </p:sp>
      <p:sp>
        <p:nvSpPr>
          <p:cNvPr id="6" name="Text 2"/>
          <p:cNvSpPr txBox="1"/>
          <p:nvPr/>
        </p:nvSpPr>
        <p:spPr>
          <a:xfrm>
            <a:off x="8786050" y="4781050"/>
            <a:ext cx="358200" cy="362400"/>
          </a:xfrm>
          <a:prstGeom prst="rect">
            <a:avLst/>
          </a:prstGeom>
          <a:noFill/>
          <a:ln/>
        </p:spPr>
        <p:txBody>
          <a:bodyPr wrap="square" lIns="0" tIns="0" rIns="0" bIns="0" rtlCol="0" anchor="ctr"/>
          <a:lstStyle/>
          <a:p>
            <a:pPr algn="ctr" indent="0" marL="0">
              <a:lnSpc>
                <a:spcPct val="100000"/>
              </a:lnSpc>
              <a:buNone/>
            </a:pPr>
            <a:r>
              <a:rPr lang="en-US" sz="1000" b="1" dirty="0">
                <a:solidFill>
                  <a:srgbClr val="FFFFFF"/>
                </a:solidFill>
                <a:latin typeface="Arial" pitchFamily="34" charset="0"/>
                <a:ea typeface="Arial" pitchFamily="34" charset="-122"/>
                <a:cs typeface="Arial" pitchFamily="34" charset="-120"/>
              </a:rPr>
              <a:t>2</a:t>
            </a:r>
            <a:endParaRPr lang="en-US" sz="1000"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 3">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3272533" y="1737950"/>
            <a:ext cx="2600134" cy="30429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sp>
        <p:nvSpPr>
          <p:cNvPr id="5" name="Text 0"/>
          <p:cNvSpPr txBox="1"/>
          <p:nvPr/>
        </p:nvSpPr>
        <p:spPr>
          <a:xfrm>
            <a:off x="360325" y="360000"/>
            <a:ext cx="8425800" cy="1117500"/>
          </a:xfrm>
          <a:prstGeom prst="rect">
            <a:avLst/>
          </a:prstGeom>
          <a:noFill/>
          <a:ln/>
        </p:spPr>
        <p:txBody>
          <a:bodyPr wrap="square" lIns="0" tIns="0" rIns="0" bIns="0" rtlCol="0" anchor="ctr"/>
          <a:lstStyle/>
          <a:p>
            <a:pPr algn="l" indent="0" marL="0">
              <a:lnSpc>
                <a:spcPct val="80000"/>
              </a:lnSpc>
              <a:buNone/>
            </a:pPr>
            <a:r>
              <a:rPr lang="en-US" sz="3800" b="1" dirty="0">
                <a:solidFill>
                  <a:srgbClr val="DBFE01"/>
                </a:solidFill>
                <a:latin typeface="Arial" pitchFamily="34" charset="0"/>
                <a:ea typeface="Arial" pitchFamily="34" charset="-122"/>
                <a:cs typeface="Arial" pitchFamily="34" charset="-120"/>
              </a:rPr>
              <a:t>Клетка — основа жизни
</a:t>
            </a:r>
            <a:endParaRPr lang="en-US" sz="3800" dirty="0"/>
          </a:p>
        </p:txBody>
      </p:sp>
      <p:sp>
        <p:nvSpPr>
          <p:cNvPr id="6" name="Text 1"/>
          <p:cNvSpPr txBox="1"/>
          <p:nvPr/>
        </p:nvSpPr>
        <p:spPr>
          <a:xfrm>
            <a:off x="8786050" y="4781050"/>
            <a:ext cx="358200" cy="362400"/>
          </a:xfrm>
          <a:prstGeom prst="rect">
            <a:avLst/>
          </a:prstGeom>
          <a:noFill/>
          <a:ln/>
        </p:spPr>
        <p:txBody>
          <a:bodyPr wrap="square" lIns="0" tIns="0" rIns="0" bIns="0" rtlCol="0" anchor="ctr"/>
          <a:lstStyle/>
          <a:p>
            <a:pPr algn="ctr" indent="0" marL="0">
              <a:lnSpc>
                <a:spcPct val="100000"/>
              </a:lnSpc>
              <a:buNone/>
            </a:pPr>
            <a:r>
              <a:rPr lang="en-US" sz="1000" b="1" dirty="0">
                <a:solidFill>
                  <a:srgbClr val="FFFFFF"/>
                </a:solidFill>
                <a:latin typeface="Arial" pitchFamily="34" charset="0"/>
                <a:ea typeface="Arial" pitchFamily="34" charset="-122"/>
                <a:cs typeface="Arial" pitchFamily="34" charset="-120"/>
              </a:rPr>
              <a:t>3</a:t>
            </a:r>
            <a:endParaRPr lang="en-US" sz="1000" dirty="0"/>
          </a:p>
        </p:txBody>
      </p:sp>
      <p:sp>
        <p:nvSpPr>
          <p:cNvPr id="7" name="Text 2"/>
          <p:cNvSpPr txBox="1"/>
          <p:nvPr/>
        </p:nvSpPr>
        <p:spPr>
          <a:xfrm>
            <a:off x="360325" y="2326450"/>
            <a:ext cx="2601600" cy="2454300"/>
          </a:xfrm>
          <a:prstGeom prst="rect">
            <a:avLst/>
          </a:prstGeom>
          <a:noFill/>
          <a:ln/>
        </p:spPr>
        <p:txBody>
          <a:bodyPr wrap="square" lIns="0" tIns="0" rIns="0" bIns="0" rtlCol="0" anchor="t"/>
          <a:lstStyle/>
          <a:p>
            <a:pPr algn="l" indent="0" marL="0">
              <a:lnSpc>
                <a:spcPct val="90000"/>
              </a:lnSpc>
              <a:buNone/>
            </a:pPr>
            <a:r>
              <a:rPr lang="en-US" sz="1400" dirty="0">
                <a:solidFill>
                  <a:srgbClr val="FFFFFF"/>
                </a:solidFill>
                <a:latin typeface="Arial" pitchFamily="34" charset="0"/>
                <a:ea typeface="Arial" pitchFamily="34" charset="-122"/>
                <a:cs typeface="Arial" pitchFamily="34" charset="-120"/>
              </a:rPr>
              <a:t>Мембрана отделяет клетку от внешней среды и помогает ей получать нужные вещества. Она также защищает клетку от лишнего воздействия. В цитоплазме находятся органоиды, которые обеспечивают рост, питание и другие жизненные процессы.
</a:t>
            </a:r>
            <a:endParaRPr lang="en-US" sz="1400" dirty="0"/>
          </a:p>
        </p:txBody>
      </p:sp>
      <p:sp>
        <p:nvSpPr>
          <p:cNvPr id="8" name="Text 3"/>
          <p:cNvSpPr txBox="1"/>
          <p:nvPr/>
        </p:nvSpPr>
        <p:spPr>
          <a:xfrm>
            <a:off x="360325" y="1737950"/>
            <a:ext cx="2601600" cy="513000"/>
          </a:xfrm>
          <a:prstGeom prst="rect">
            <a:avLst/>
          </a:prstGeom>
          <a:noFill/>
          <a:ln/>
        </p:spPr>
        <p:txBody>
          <a:bodyPr wrap="square" lIns="0" tIns="0" rIns="0" bIns="0" rtlCol="0" anchor="ctr"/>
          <a:lstStyle/>
          <a:p>
            <a:pPr algn="l" indent="0" marL="0">
              <a:lnSpc>
                <a:spcPct val="90000"/>
              </a:lnSpc>
              <a:buNone/>
            </a:pPr>
            <a:r>
              <a:rPr lang="en-US" sz="1600" b="1" dirty="0">
                <a:solidFill>
                  <a:srgbClr val="FF00B6"/>
                </a:solidFill>
                <a:latin typeface="Arial" pitchFamily="34" charset="0"/>
                <a:ea typeface="Arial" pitchFamily="34" charset="-122"/>
                <a:cs typeface="Arial" pitchFamily="34" charset="-120"/>
              </a:rPr>
              <a:t>Защитная оболочка и внутренняя среда
</a:t>
            </a:r>
            <a:endParaRPr lang="en-US" sz="1600" dirty="0"/>
          </a:p>
        </p:txBody>
      </p:sp>
      <p:sp>
        <p:nvSpPr>
          <p:cNvPr id="9" name="Text 4"/>
          <p:cNvSpPr txBox="1"/>
          <p:nvPr/>
        </p:nvSpPr>
        <p:spPr>
          <a:xfrm>
            <a:off x="6183250" y="2326450"/>
            <a:ext cx="2601600" cy="2454300"/>
          </a:xfrm>
          <a:prstGeom prst="rect">
            <a:avLst/>
          </a:prstGeom>
          <a:noFill/>
          <a:ln/>
        </p:spPr>
        <p:txBody>
          <a:bodyPr wrap="square" lIns="0" tIns="0" rIns="0" bIns="0" rtlCol="0" anchor="t"/>
          <a:lstStyle/>
          <a:p>
            <a:pPr algn="l" indent="0" marL="0">
              <a:lnSpc>
                <a:spcPct val="90000"/>
              </a:lnSpc>
              <a:buNone/>
            </a:pPr>
            <a:r>
              <a:rPr lang="en-US" sz="1400" dirty="0">
                <a:solidFill>
                  <a:srgbClr val="FFFFFF"/>
                </a:solidFill>
                <a:latin typeface="Arial" pitchFamily="34" charset="0"/>
                <a:ea typeface="Arial" pitchFamily="34" charset="-122"/>
                <a:cs typeface="Arial" pitchFamily="34" charset="-120"/>
              </a:rPr>
              <a:t>Ядро хранит наследственную информацию и управляет работой клетки. Разные клетки выполняют разные задачи: эритроциты переносят кислород, нейроны передают сигналы, а эпителиальные клетки образуют покровы.
</a:t>
            </a:r>
            <a:endParaRPr lang="en-US" sz="1400" dirty="0"/>
          </a:p>
        </p:txBody>
      </p:sp>
      <p:sp>
        <p:nvSpPr>
          <p:cNvPr id="10" name="Text 5"/>
          <p:cNvSpPr txBox="1"/>
          <p:nvPr/>
        </p:nvSpPr>
        <p:spPr>
          <a:xfrm>
            <a:off x="6183250" y="1737950"/>
            <a:ext cx="2601600" cy="513000"/>
          </a:xfrm>
          <a:prstGeom prst="rect">
            <a:avLst/>
          </a:prstGeom>
          <a:noFill/>
          <a:ln/>
        </p:spPr>
        <p:txBody>
          <a:bodyPr wrap="square" lIns="0" tIns="0" rIns="0" bIns="0" rtlCol="0" anchor="ctr"/>
          <a:lstStyle/>
          <a:p>
            <a:pPr algn="l" indent="0" marL="0">
              <a:lnSpc>
                <a:spcPct val="90000"/>
              </a:lnSpc>
              <a:buNone/>
            </a:pPr>
            <a:r>
              <a:rPr lang="en-US" sz="1600" b="1" dirty="0">
                <a:solidFill>
                  <a:srgbClr val="FF00B6"/>
                </a:solidFill>
                <a:latin typeface="Arial" pitchFamily="34" charset="0"/>
                <a:ea typeface="Arial" pitchFamily="34" charset="-122"/>
                <a:cs typeface="Arial" pitchFamily="34" charset="-120"/>
              </a:rPr>
              <a:t>Ядро и специализация клеток
</a:t>
            </a:r>
            <a:endParaRPr lang="en-US" sz="1600"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 4">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360325" y="1507473"/>
            <a:ext cx="1884300" cy="1372742"/>
          </a:xfrm>
          <a:prstGeom prst="rect">
            <a:avLst/>
          </a:prstGeom>
        </p:spPr>
      </p:pic>
      <p:pic>
        <p:nvPicPr>
          <p:cNvPr id="5" name="Image 3" descr="preencoded.png">    </p:cNvPr>
          <p:cNvPicPr>
            <a:picLocks noChangeAspect="1"/>
          </p:cNvPicPr>
          <p:nvPr/>
        </p:nvPicPr>
        <p:blipFill>
          <a:blip r:embed="rId4"/>
          <a:stretch>
            <a:fillRect/>
          </a:stretch>
        </p:blipFill>
        <p:spPr>
          <a:xfrm>
            <a:off x="2511450" y="1507473"/>
            <a:ext cx="1884300" cy="1372742"/>
          </a:xfrm>
          <a:prstGeom prst="rect">
            <a:avLst/>
          </a:prstGeom>
        </p:spPr>
      </p:pic>
      <p:pic>
        <p:nvPicPr>
          <p:cNvPr id="6" name="Image 4" descr="preencoded.png">    </p:cNvPr>
          <p:cNvPicPr>
            <a:picLocks noChangeAspect="1"/>
          </p:cNvPicPr>
          <p:nvPr/>
        </p:nvPicPr>
        <p:blipFill>
          <a:blip r:embed="rId5"/>
          <a:stretch>
            <a:fillRect/>
          </a:stretch>
        </p:blipFill>
        <p:spPr>
          <a:xfrm>
            <a:off x="4662575" y="1507473"/>
            <a:ext cx="1884300" cy="1372742"/>
          </a:xfrm>
          <a:prstGeom prst="rect">
            <a:avLst/>
          </a:prstGeom>
        </p:spPr>
      </p:pic>
      <p:pic>
        <p:nvPicPr>
          <p:cNvPr id="7" name="Image 5" descr="preencoded.png">    </p:cNvPr>
          <p:cNvPicPr>
            <a:picLocks noChangeAspect="1"/>
          </p:cNvPicPr>
          <p:nvPr/>
        </p:nvPicPr>
        <p:blipFill>
          <a:blip r:embed="rId6"/>
          <a:stretch>
            <a:fillRect/>
          </a:stretch>
        </p:blipFill>
        <p:spPr>
          <a:xfrm>
            <a:off x="6813700" y="1507473"/>
            <a:ext cx="1884300" cy="1372742"/>
          </a:xfrm>
          <a:prstGeom prst="rect">
            <a:avLst/>
          </a:prstGeom>
        </p:spPr>
      </p:pic>
      <p:pic>
        <p:nvPicPr>
          <p:cNvPr id="8" name="Image 6" descr="preencoded.png">    </p:cNvPr>
          <p:cNvPicPr>
            <a:picLocks noChangeAspect="1"/>
          </p:cNvPicPr>
          <p:nvPr/>
        </p:nvPicPr>
        <p:blipFill>
          <a:blip r:embed="rId7"/>
          <a:stretch>
            <a:fillRect/>
          </a:stretch>
        </p:blipFill>
        <p:spPr>
          <a:xfrm>
            <a:off x="0" y="0"/>
            <a:ext cx="9144000" cy="5143500"/>
          </a:xfrm>
          <a:prstGeom prst="rect">
            <a:avLst/>
          </a:prstGeom>
        </p:spPr>
      </p:pic>
      <p:sp>
        <p:nvSpPr>
          <p:cNvPr id="9" name="Text 0"/>
          <p:cNvSpPr txBox="1"/>
          <p:nvPr/>
        </p:nvSpPr>
        <p:spPr>
          <a:xfrm>
            <a:off x="8786050" y="4781050"/>
            <a:ext cx="358200" cy="362400"/>
          </a:xfrm>
          <a:prstGeom prst="rect">
            <a:avLst/>
          </a:prstGeom>
          <a:noFill/>
          <a:ln/>
        </p:spPr>
        <p:txBody>
          <a:bodyPr wrap="square" lIns="0" tIns="0" rIns="0" bIns="0" rtlCol="0" anchor="ctr"/>
          <a:lstStyle/>
          <a:p>
            <a:pPr algn="ctr" indent="0" marL="0">
              <a:lnSpc>
                <a:spcPct val="100000"/>
              </a:lnSpc>
              <a:buNone/>
            </a:pPr>
            <a:r>
              <a:rPr lang="en-US" sz="1000" b="1" dirty="0">
                <a:solidFill>
                  <a:srgbClr val="FFFFFF"/>
                </a:solidFill>
                <a:latin typeface="Arial" pitchFamily="34" charset="0"/>
                <a:ea typeface="Arial" pitchFamily="34" charset="-122"/>
                <a:cs typeface="Arial" pitchFamily="34" charset="-120"/>
              </a:rPr>
              <a:t>4</a:t>
            </a:r>
            <a:endParaRPr lang="en-US" sz="1000" dirty="0"/>
          </a:p>
        </p:txBody>
      </p:sp>
      <p:sp>
        <p:nvSpPr>
          <p:cNvPr id="10" name="Text 1"/>
          <p:cNvSpPr txBox="1"/>
          <p:nvPr/>
        </p:nvSpPr>
        <p:spPr>
          <a:xfrm>
            <a:off x="360325" y="360000"/>
            <a:ext cx="8425800" cy="1117500"/>
          </a:xfrm>
          <a:prstGeom prst="rect">
            <a:avLst/>
          </a:prstGeom>
          <a:noFill/>
          <a:ln/>
        </p:spPr>
        <p:txBody>
          <a:bodyPr wrap="square" lIns="0" tIns="0" rIns="0" bIns="0" rtlCol="0" anchor="ctr"/>
          <a:lstStyle/>
          <a:p>
            <a:pPr algn="l" indent="0" marL="0">
              <a:lnSpc>
                <a:spcPct val="80000"/>
              </a:lnSpc>
              <a:buNone/>
            </a:pPr>
            <a:r>
              <a:rPr lang="en-US" sz="3800" b="1" dirty="0">
                <a:solidFill>
                  <a:srgbClr val="FF00B6"/>
                </a:solidFill>
                <a:latin typeface="Arial" pitchFamily="34" charset="0"/>
                <a:ea typeface="Arial" pitchFamily="34" charset="-122"/>
                <a:cs typeface="Arial" pitchFamily="34" charset="-120"/>
              </a:rPr>
              <a:t>Четыре ткани — четыре способа работы организма
</a:t>
            </a:r>
            <a:endParaRPr lang="en-US" sz="3800" dirty="0"/>
          </a:p>
        </p:txBody>
      </p:sp>
      <p:sp>
        <p:nvSpPr>
          <p:cNvPr id="11" name="Text 2"/>
          <p:cNvSpPr txBox="1"/>
          <p:nvPr/>
        </p:nvSpPr>
        <p:spPr>
          <a:xfrm>
            <a:off x="360325" y="3534800"/>
            <a:ext cx="1884300" cy="1246200"/>
          </a:xfrm>
          <a:prstGeom prst="rect">
            <a:avLst/>
          </a:prstGeom>
          <a:noFill/>
          <a:ln/>
        </p:spPr>
        <p:txBody>
          <a:bodyPr wrap="square" lIns="0" tIns="0" rIns="0" bIns="0" rtlCol="0" anchor="t"/>
          <a:lstStyle/>
          <a:p>
            <a:pPr algn="l" indent="0" marL="0">
              <a:lnSpc>
                <a:spcPct val="90000"/>
              </a:lnSpc>
              <a:buNone/>
            </a:pPr>
            <a:r>
              <a:rPr lang="en-US" sz="908" dirty="0">
                <a:solidFill>
                  <a:srgbClr val="FFFFFF"/>
                </a:solidFill>
                <a:latin typeface="Arial" pitchFamily="34" charset="0"/>
                <a:ea typeface="Arial" pitchFamily="34" charset="-122"/>
                <a:cs typeface="Arial" pitchFamily="34" charset="-120"/>
              </a:rPr>
              <a:t>Эпителиальная ткань образует наружный слой кожи и выстилает внутренние поверхности органов. Она защищает тело от повреждений, удерживает влагу и помогает веществам проходить туда, где они нужны. На рисунке её можно представить как плотный и аккуратный слой из одинаковых клеток, похожий на тонкую стену, которая защищает всё тело.
</a:t>
            </a:r>
            <a:endParaRPr lang="en-US" sz="908" dirty="0"/>
          </a:p>
        </p:txBody>
      </p:sp>
      <p:sp>
        <p:nvSpPr>
          <p:cNvPr id="12" name="Text 3"/>
          <p:cNvSpPr txBox="1"/>
          <p:nvPr/>
        </p:nvSpPr>
        <p:spPr>
          <a:xfrm>
            <a:off x="360325" y="2946951"/>
            <a:ext cx="1884300" cy="513000"/>
          </a:xfrm>
          <a:prstGeom prst="rect">
            <a:avLst/>
          </a:prstGeom>
          <a:noFill/>
          <a:ln/>
        </p:spPr>
        <p:txBody>
          <a:bodyPr wrap="square" lIns="0" tIns="0" rIns="0" bIns="0" rtlCol="0" anchor="ctr"/>
          <a:lstStyle/>
          <a:p>
            <a:pPr algn="l" indent="0" marL="0">
              <a:lnSpc>
                <a:spcPct val="90000"/>
              </a:lnSpc>
              <a:buNone/>
            </a:pPr>
            <a:r>
              <a:rPr lang="en-US" sz="1400" b="1" dirty="0">
                <a:solidFill>
                  <a:srgbClr val="FF00B6"/>
                </a:solidFill>
                <a:latin typeface="Arial" pitchFamily="34" charset="0"/>
                <a:ea typeface="Arial" pitchFamily="34" charset="-122"/>
                <a:cs typeface="Arial" pitchFamily="34" charset="-120"/>
              </a:rPr>
              <a:t>Эпителий: защитный покров
</a:t>
            </a:r>
            <a:endParaRPr lang="en-US" sz="1400" dirty="0"/>
          </a:p>
        </p:txBody>
      </p:sp>
      <p:sp>
        <p:nvSpPr>
          <p:cNvPr id="13" name="Text 4"/>
          <p:cNvSpPr txBox="1"/>
          <p:nvPr/>
        </p:nvSpPr>
        <p:spPr>
          <a:xfrm>
            <a:off x="2511450" y="3534818"/>
            <a:ext cx="1884300" cy="1246200"/>
          </a:xfrm>
          <a:prstGeom prst="rect">
            <a:avLst/>
          </a:prstGeom>
          <a:noFill/>
          <a:ln/>
        </p:spPr>
        <p:txBody>
          <a:bodyPr wrap="square" lIns="0" tIns="0" rIns="0" bIns="0" rtlCol="0" anchor="t"/>
          <a:lstStyle/>
          <a:p>
            <a:pPr algn="l" indent="0" marL="0">
              <a:lnSpc>
                <a:spcPct val="90000"/>
              </a:lnSpc>
              <a:buNone/>
            </a:pPr>
            <a:r>
              <a:rPr lang="en-US" sz="915" dirty="0">
                <a:solidFill>
                  <a:srgbClr val="FFFFFF"/>
                </a:solidFill>
                <a:latin typeface="Arial" pitchFamily="34" charset="0"/>
                <a:ea typeface="Arial" pitchFamily="34" charset="-122"/>
                <a:cs typeface="Arial" pitchFamily="34" charset="-120"/>
              </a:rPr>
              <a:t>Соединительная ткань похожа на прочный каркас, который удерживает органы на месте и связывает части тела. К ней относятся кости, хрящи, кровь и жировая ткань. На иллюстрации она напоминает сеть, укрепляющую весь организм изнутри. Именно поэтому без неё тело потеряло бы форму и защиту и быстро лишилось бы прочности.
</a:t>
            </a:r>
            <a:endParaRPr lang="en-US" sz="915" dirty="0"/>
          </a:p>
        </p:txBody>
      </p:sp>
      <p:sp>
        <p:nvSpPr>
          <p:cNvPr id="14" name="Text 5"/>
          <p:cNvSpPr txBox="1"/>
          <p:nvPr/>
        </p:nvSpPr>
        <p:spPr>
          <a:xfrm>
            <a:off x="2511450" y="2946951"/>
            <a:ext cx="1884300" cy="513000"/>
          </a:xfrm>
          <a:prstGeom prst="rect">
            <a:avLst/>
          </a:prstGeom>
          <a:noFill/>
          <a:ln/>
        </p:spPr>
        <p:txBody>
          <a:bodyPr wrap="square" lIns="0" tIns="0" rIns="0" bIns="0" rtlCol="0" anchor="ctr"/>
          <a:lstStyle/>
          <a:p>
            <a:pPr algn="l" indent="0" marL="0">
              <a:lnSpc>
                <a:spcPct val="90000"/>
              </a:lnSpc>
              <a:buNone/>
            </a:pPr>
            <a:r>
              <a:rPr lang="en-US" sz="1400" b="1" dirty="0">
                <a:solidFill>
                  <a:srgbClr val="FF00B6"/>
                </a:solidFill>
                <a:latin typeface="Arial" pitchFamily="34" charset="0"/>
                <a:ea typeface="Arial" pitchFamily="34" charset="-122"/>
                <a:cs typeface="Arial" pitchFamily="34" charset="-120"/>
              </a:rPr>
              <a:t>Соединительная ткань: каркас и опора
</a:t>
            </a:r>
            <a:endParaRPr lang="en-US" sz="1400" dirty="0"/>
          </a:p>
        </p:txBody>
      </p:sp>
      <p:sp>
        <p:nvSpPr>
          <p:cNvPr id="15" name="Text 6"/>
          <p:cNvSpPr txBox="1"/>
          <p:nvPr/>
        </p:nvSpPr>
        <p:spPr>
          <a:xfrm>
            <a:off x="4662575" y="3534818"/>
            <a:ext cx="1884300" cy="1246200"/>
          </a:xfrm>
          <a:prstGeom prst="rect">
            <a:avLst/>
          </a:prstGeom>
          <a:noFill/>
          <a:ln/>
        </p:spPr>
        <p:txBody>
          <a:bodyPr wrap="square" lIns="0" tIns="0" rIns="0" bIns="0" rtlCol="0" anchor="t"/>
          <a:lstStyle/>
          <a:p>
            <a:pPr algn="l" indent="0" marL="0">
              <a:lnSpc>
                <a:spcPct val="90000"/>
              </a:lnSpc>
              <a:buNone/>
            </a:pPr>
            <a:r>
              <a:rPr lang="en-US" sz="908" dirty="0">
                <a:solidFill>
                  <a:srgbClr val="FFFFFF"/>
                </a:solidFill>
                <a:latin typeface="Arial" pitchFamily="34" charset="0"/>
                <a:ea typeface="Arial" pitchFamily="34" charset="-122"/>
                <a:cs typeface="Arial" pitchFamily="34" charset="-120"/>
              </a:rPr>
              <a:t>Мышечная ткань умеет сокращаться и расслабляться, поэтому с её помощью человек ходит, поднимает предметы и дышит. Она образует мышцы тела и участвует в работе внутренних органов. Её волокна работают согласованно, как хорошо настроенный механизм, и позволяют совершать точные движения. Даже мимика лица зависит от неё.
</a:t>
            </a:r>
            <a:endParaRPr lang="en-US" sz="908" dirty="0"/>
          </a:p>
        </p:txBody>
      </p:sp>
      <p:sp>
        <p:nvSpPr>
          <p:cNvPr id="16" name="Text 7"/>
          <p:cNvSpPr txBox="1"/>
          <p:nvPr/>
        </p:nvSpPr>
        <p:spPr>
          <a:xfrm>
            <a:off x="4662575" y="2946951"/>
            <a:ext cx="1884300" cy="513000"/>
          </a:xfrm>
          <a:prstGeom prst="rect">
            <a:avLst/>
          </a:prstGeom>
          <a:noFill/>
          <a:ln/>
        </p:spPr>
        <p:txBody>
          <a:bodyPr wrap="square" lIns="0" tIns="0" rIns="0" bIns="0" rtlCol="0" anchor="ctr"/>
          <a:lstStyle/>
          <a:p>
            <a:pPr algn="l" indent="0" marL="0">
              <a:lnSpc>
                <a:spcPct val="90000"/>
              </a:lnSpc>
              <a:buNone/>
            </a:pPr>
            <a:r>
              <a:rPr lang="en-US" sz="1400" b="1" dirty="0">
                <a:solidFill>
                  <a:srgbClr val="FF00B6"/>
                </a:solidFill>
                <a:latin typeface="Arial" pitchFamily="34" charset="0"/>
                <a:ea typeface="Arial" pitchFamily="34" charset="-122"/>
                <a:cs typeface="Arial" pitchFamily="34" charset="-120"/>
              </a:rPr>
              <a:t>Мышечная ткань: сила движения
</a:t>
            </a:r>
            <a:endParaRPr lang="en-US" sz="1400" dirty="0"/>
          </a:p>
        </p:txBody>
      </p:sp>
      <p:sp>
        <p:nvSpPr>
          <p:cNvPr id="17" name="Text 8"/>
          <p:cNvSpPr txBox="1"/>
          <p:nvPr/>
        </p:nvSpPr>
        <p:spPr>
          <a:xfrm>
            <a:off x="6813700" y="3534818"/>
            <a:ext cx="1884300" cy="1246200"/>
          </a:xfrm>
          <a:prstGeom prst="rect">
            <a:avLst/>
          </a:prstGeom>
          <a:noFill/>
          <a:ln/>
        </p:spPr>
        <p:txBody>
          <a:bodyPr wrap="square" lIns="0" tIns="0" rIns="0" bIns="0" rtlCol="0" anchor="t"/>
          <a:lstStyle/>
          <a:p>
            <a:pPr algn="l" indent="0" marL="0">
              <a:lnSpc>
                <a:spcPct val="90000"/>
              </a:lnSpc>
              <a:buNone/>
            </a:pPr>
            <a:r>
              <a:rPr lang="en-US" sz="952" dirty="0">
                <a:solidFill>
                  <a:srgbClr val="FFFFFF"/>
                </a:solidFill>
                <a:latin typeface="Arial" pitchFamily="34" charset="0"/>
                <a:ea typeface="Arial" pitchFamily="34" charset="-122"/>
                <a:cs typeface="Arial" pitchFamily="34" charset="-120"/>
              </a:rPr>
              <a:t>Нервная ткань состоит из клеток, которые быстро передают сообщения от одной части тела к другой. Она помогает чувствовать прикосновение, боль, свет и звук. На рисунке её можно представить как сложную сеть проводов, соединяющих разные участки организма. Так мозг получает сведения о мире и реагирует быстро.
</a:t>
            </a:r>
            <a:endParaRPr lang="en-US" sz="952" dirty="0"/>
          </a:p>
        </p:txBody>
      </p:sp>
      <p:sp>
        <p:nvSpPr>
          <p:cNvPr id="18" name="Text 9"/>
          <p:cNvSpPr txBox="1"/>
          <p:nvPr/>
        </p:nvSpPr>
        <p:spPr>
          <a:xfrm>
            <a:off x="6813700" y="2946951"/>
            <a:ext cx="1884300" cy="513000"/>
          </a:xfrm>
          <a:prstGeom prst="rect">
            <a:avLst/>
          </a:prstGeom>
          <a:noFill/>
          <a:ln/>
        </p:spPr>
        <p:txBody>
          <a:bodyPr wrap="square" lIns="0" tIns="0" rIns="0" bIns="0" rtlCol="0" anchor="ctr"/>
          <a:lstStyle/>
          <a:p>
            <a:pPr algn="l" indent="0" marL="0">
              <a:lnSpc>
                <a:spcPct val="90000"/>
              </a:lnSpc>
              <a:buNone/>
            </a:pPr>
            <a:r>
              <a:rPr lang="en-US" sz="1400" b="1" dirty="0">
                <a:solidFill>
                  <a:srgbClr val="FF00B6"/>
                </a:solidFill>
                <a:latin typeface="Arial" pitchFamily="34" charset="0"/>
                <a:ea typeface="Arial" pitchFamily="34" charset="-122"/>
                <a:cs typeface="Arial" pitchFamily="34" charset="-120"/>
              </a:rPr>
              <a:t>Нервная ткань: сеть сигналов
</a:t>
            </a:r>
            <a:endParaRPr lang="en-US" sz="1400"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 5">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5517441" y="1587650"/>
            <a:ext cx="3038668" cy="30747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sp>
        <p:nvSpPr>
          <p:cNvPr id="7" name="Text 0"/>
          <p:cNvSpPr txBox="1"/>
          <p:nvPr/>
        </p:nvSpPr>
        <p:spPr>
          <a:xfrm>
            <a:off x="8786050" y="4781050"/>
            <a:ext cx="358200" cy="362400"/>
          </a:xfrm>
          <a:prstGeom prst="rect">
            <a:avLst/>
          </a:prstGeom>
          <a:noFill/>
          <a:ln/>
        </p:spPr>
        <p:txBody>
          <a:bodyPr wrap="square" lIns="0" tIns="0" rIns="0" bIns="0" rtlCol="0" anchor="ctr"/>
          <a:lstStyle/>
          <a:p>
            <a:pPr algn="ctr" indent="0" marL="0">
              <a:lnSpc>
                <a:spcPct val="100000"/>
              </a:lnSpc>
              <a:buNone/>
            </a:pPr>
            <a:r>
              <a:rPr lang="en-US" sz="1000" b="1" dirty="0">
                <a:solidFill>
                  <a:srgbClr val="FFFFFF"/>
                </a:solidFill>
                <a:latin typeface="Arial" pitchFamily="34" charset="0"/>
                <a:ea typeface="Arial" pitchFamily="34" charset="-122"/>
                <a:cs typeface="Arial" pitchFamily="34" charset="-120"/>
              </a:rPr>
              <a:t>5</a:t>
            </a:r>
            <a:endParaRPr lang="en-US" sz="1000" dirty="0"/>
          </a:p>
        </p:txBody>
      </p:sp>
      <p:sp>
        <p:nvSpPr>
          <p:cNvPr id="8" name="Text 1"/>
          <p:cNvSpPr txBox="1"/>
          <p:nvPr/>
        </p:nvSpPr>
        <p:spPr>
          <a:xfrm>
            <a:off x="359100" y="361806"/>
            <a:ext cx="8425800" cy="1117500"/>
          </a:xfrm>
          <a:prstGeom prst="rect">
            <a:avLst/>
          </a:prstGeom>
          <a:noFill/>
          <a:ln/>
        </p:spPr>
        <p:txBody>
          <a:bodyPr wrap="square" lIns="0" tIns="0" rIns="0" bIns="0" rtlCol="0" anchor="ctr"/>
          <a:lstStyle/>
          <a:p>
            <a:pPr algn="l" indent="0" marL="0">
              <a:lnSpc>
                <a:spcPct val="80000"/>
              </a:lnSpc>
              <a:buNone/>
            </a:pPr>
            <a:r>
              <a:rPr lang="en-US" sz="3800" b="1" dirty="0">
                <a:solidFill>
                  <a:srgbClr val="FFFFFF"/>
                </a:solidFill>
                <a:latin typeface="Arial" pitchFamily="34" charset="0"/>
                <a:ea typeface="Arial" pitchFamily="34" charset="-122"/>
                <a:cs typeface="Arial" pitchFamily="34" charset="-120"/>
              </a:rPr>
              <a:t>Органы — рабочие части организма
</a:t>
            </a:r>
            <a:endParaRPr lang="en-US" sz="3800" dirty="0"/>
          </a:p>
        </p:txBody>
      </p:sp>
      <p:sp>
        <p:nvSpPr>
          <p:cNvPr id="9" name="Text 2"/>
          <p:cNvSpPr txBox="1"/>
          <p:nvPr/>
        </p:nvSpPr>
        <p:spPr>
          <a:xfrm>
            <a:off x="1076400" y="2249467"/>
            <a:ext cx="4116600" cy="952200"/>
          </a:xfrm>
          <a:prstGeom prst="rect">
            <a:avLst/>
          </a:prstGeom>
          <a:noFill/>
          <a:ln/>
        </p:spPr>
        <p:txBody>
          <a:bodyPr wrap="square" lIns="0" tIns="0" rIns="0" bIns="0" rtlCol="0" anchor="t"/>
          <a:lstStyle/>
          <a:p>
            <a:pPr algn="l" indent="0" marL="0">
              <a:lnSpc>
                <a:spcPct val="100000"/>
              </a:lnSpc>
              <a:buNone/>
            </a:pPr>
            <a:r>
              <a:rPr lang="en-US" sz="1200" dirty="0">
                <a:solidFill>
                  <a:srgbClr val="FFFFFF"/>
                </a:solidFill>
                <a:latin typeface="Arial" pitchFamily="34" charset="0"/>
                <a:ea typeface="Arial" pitchFamily="34" charset="-122"/>
                <a:cs typeface="Arial" pitchFamily="34" charset="-120"/>
              </a:rPr>
              <a:t>Орган образован несколькими типами тканей, которые вместе выполняют одну задачу. Сердце сокращается и качает кровь, почки очищают её, а лёгкие помогают получать кислород для клеток постоянно.
</a:t>
            </a:r>
            <a:endParaRPr lang="en-US" sz="1200" dirty="0"/>
          </a:p>
        </p:txBody>
      </p:sp>
      <p:sp>
        <p:nvSpPr>
          <p:cNvPr id="10" name="Text 3"/>
          <p:cNvSpPr txBox="1"/>
          <p:nvPr/>
        </p:nvSpPr>
        <p:spPr>
          <a:xfrm>
            <a:off x="1076400" y="1703867"/>
            <a:ext cx="3586200" cy="532200"/>
          </a:xfrm>
          <a:prstGeom prst="rect">
            <a:avLst/>
          </a:prstGeom>
          <a:noFill/>
          <a:ln/>
        </p:spPr>
        <p:txBody>
          <a:bodyPr wrap="square" lIns="0" tIns="0" rIns="0" bIns="0" rtlCol="0" anchor="ctr"/>
          <a:lstStyle/>
          <a:p>
            <a:pPr algn="l" indent="0" marL="0">
              <a:lnSpc>
                <a:spcPct val="90000"/>
              </a:lnSpc>
              <a:buNone/>
            </a:pPr>
            <a:r>
              <a:rPr lang="en-US" sz="1800" b="1" dirty="0">
                <a:solidFill>
                  <a:srgbClr val="FF00B6"/>
                </a:solidFill>
                <a:latin typeface="Arial" pitchFamily="34" charset="0"/>
                <a:ea typeface="Arial" pitchFamily="34" charset="-122"/>
                <a:cs typeface="Arial" pitchFamily="34" charset="-120"/>
              </a:rPr>
              <a:t>Как устроен орган
</a:t>
            </a:r>
            <a:endParaRPr lang="en-US" sz="1800" dirty="0"/>
          </a:p>
        </p:txBody>
      </p:sp>
      <p:sp>
        <p:nvSpPr>
          <p:cNvPr id="11" name="Text 4"/>
          <p:cNvSpPr txBox="1"/>
          <p:nvPr/>
        </p:nvSpPr>
        <p:spPr>
          <a:xfrm>
            <a:off x="1076400" y="3827452"/>
            <a:ext cx="4116600" cy="950400"/>
          </a:xfrm>
          <a:prstGeom prst="rect">
            <a:avLst/>
          </a:prstGeom>
          <a:noFill/>
          <a:ln/>
        </p:spPr>
        <p:txBody>
          <a:bodyPr wrap="square" lIns="0" tIns="0" rIns="0" bIns="0" rtlCol="0" anchor="t"/>
          <a:lstStyle/>
          <a:p>
            <a:pPr algn="l" indent="0" marL="0">
              <a:lnSpc>
                <a:spcPct val="100000"/>
              </a:lnSpc>
              <a:buNone/>
            </a:pPr>
            <a:r>
              <a:rPr lang="en-US" sz="1200" dirty="0">
                <a:solidFill>
                  <a:srgbClr val="FFFFFF"/>
                </a:solidFill>
                <a:latin typeface="Arial" pitchFamily="34" charset="0"/>
                <a:ea typeface="Arial" pitchFamily="34" charset="-122"/>
                <a:cs typeface="Arial" pitchFamily="34" charset="-120"/>
              </a:rPr>
              <a:t>Когда органы работают сообща, они образуют систему. Так дыхательная, пищеварительная, кровеносная и другие системы вместе поддерживают жизнь организма как единое целое каждый день и ночью.
</a:t>
            </a:r>
            <a:endParaRPr lang="en-US" sz="1200" dirty="0"/>
          </a:p>
        </p:txBody>
      </p:sp>
      <p:sp>
        <p:nvSpPr>
          <p:cNvPr id="12" name="Text 5"/>
          <p:cNvSpPr txBox="1"/>
          <p:nvPr/>
        </p:nvSpPr>
        <p:spPr>
          <a:xfrm>
            <a:off x="1076400" y="3281853"/>
            <a:ext cx="3586200" cy="532200"/>
          </a:xfrm>
          <a:prstGeom prst="rect">
            <a:avLst/>
          </a:prstGeom>
          <a:noFill/>
          <a:ln/>
        </p:spPr>
        <p:txBody>
          <a:bodyPr wrap="square" lIns="0" tIns="0" rIns="0" bIns="0" rtlCol="0" anchor="ctr"/>
          <a:lstStyle/>
          <a:p>
            <a:pPr algn="l" indent="0" marL="0">
              <a:lnSpc>
                <a:spcPct val="90000"/>
              </a:lnSpc>
              <a:buNone/>
            </a:pPr>
            <a:r>
              <a:rPr lang="en-US" sz="1800" b="1" dirty="0">
                <a:solidFill>
                  <a:srgbClr val="FF00B6"/>
                </a:solidFill>
                <a:latin typeface="Arial" pitchFamily="34" charset="0"/>
                <a:ea typeface="Arial" pitchFamily="34" charset="-122"/>
                <a:cs typeface="Arial" pitchFamily="34" charset="-120"/>
              </a:rPr>
              <a:t>Из органов складываются системы
</a:t>
            </a:r>
            <a:endParaRPr lang="en-US" sz="1800"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 6">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360725" y="1671170"/>
            <a:ext cx="431700" cy="345360"/>
          </a:xfrm>
          <a:prstGeom prst="rect">
            <a:avLst/>
          </a:prstGeom>
        </p:spPr>
      </p:pic>
      <p:pic>
        <p:nvPicPr>
          <p:cNvPr id="5" name="Image 3" descr="preencoded.png">    </p:cNvPr>
          <p:cNvPicPr>
            <a:picLocks noChangeAspect="1"/>
          </p:cNvPicPr>
          <p:nvPr/>
        </p:nvPicPr>
        <p:blipFill>
          <a:blip r:embed="rId4"/>
          <a:stretch>
            <a:fillRect/>
          </a:stretch>
        </p:blipFill>
        <p:spPr>
          <a:xfrm>
            <a:off x="3246838" y="1630850"/>
            <a:ext cx="426000" cy="426000"/>
          </a:xfrm>
          <a:prstGeom prst="rect">
            <a:avLst/>
          </a:prstGeom>
        </p:spPr>
      </p:pic>
      <p:pic>
        <p:nvPicPr>
          <p:cNvPr id="6" name="Image 4" descr="preencoded.png">    </p:cNvPr>
          <p:cNvPicPr>
            <a:picLocks noChangeAspect="1"/>
          </p:cNvPicPr>
          <p:nvPr/>
        </p:nvPicPr>
        <p:blipFill>
          <a:blip r:embed="rId5"/>
          <a:stretch>
            <a:fillRect/>
          </a:stretch>
        </p:blipFill>
        <p:spPr>
          <a:xfrm>
            <a:off x="6170619" y="1630850"/>
            <a:ext cx="372750" cy="426000"/>
          </a:xfrm>
          <a:prstGeom prst="rect">
            <a:avLst/>
          </a:prstGeom>
        </p:spPr>
      </p:pic>
      <p:pic>
        <p:nvPicPr>
          <p:cNvPr id="7" name="Image 5" descr="preencoded.png">    </p:cNvPr>
          <p:cNvPicPr>
            <a:picLocks noChangeAspect="1"/>
          </p:cNvPicPr>
          <p:nvPr/>
        </p:nvPicPr>
        <p:blipFill>
          <a:blip r:embed="rId6"/>
          <a:stretch>
            <a:fillRect/>
          </a:stretch>
        </p:blipFill>
        <p:spPr>
          <a:xfrm>
            <a:off x="4504977" y="3382750"/>
            <a:ext cx="426000" cy="426000"/>
          </a:xfrm>
          <a:prstGeom prst="rect">
            <a:avLst/>
          </a:prstGeom>
        </p:spPr>
      </p:pic>
      <p:pic>
        <p:nvPicPr>
          <p:cNvPr id="8" name="Image 6" descr="preencoded.png">    </p:cNvPr>
          <p:cNvPicPr>
            <a:picLocks noChangeAspect="1"/>
          </p:cNvPicPr>
          <p:nvPr/>
        </p:nvPicPr>
        <p:blipFill>
          <a:blip r:embed="rId7"/>
          <a:stretch>
            <a:fillRect/>
          </a:stretch>
        </p:blipFill>
        <p:spPr>
          <a:xfrm>
            <a:off x="1620773" y="3382750"/>
            <a:ext cx="426000" cy="426000"/>
          </a:xfrm>
          <a:prstGeom prst="rect">
            <a:avLst/>
          </a:prstGeom>
        </p:spPr>
      </p:pic>
      <p:sp>
        <p:nvSpPr>
          <p:cNvPr id="9" name="Text 0"/>
          <p:cNvSpPr txBox="1"/>
          <p:nvPr/>
        </p:nvSpPr>
        <p:spPr>
          <a:xfrm>
            <a:off x="8786050" y="4781050"/>
            <a:ext cx="358200" cy="362400"/>
          </a:xfrm>
          <a:prstGeom prst="rect">
            <a:avLst/>
          </a:prstGeom>
          <a:noFill/>
          <a:ln/>
        </p:spPr>
        <p:txBody>
          <a:bodyPr wrap="square" lIns="0" tIns="0" rIns="0" bIns="0" rtlCol="0" anchor="ctr"/>
          <a:lstStyle/>
          <a:p>
            <a:pPr algn="ctr" indent="0" marL="0">
              <a:lnSpc>
                <a:spcPct val="100000"/>
              </a:lnSpc>
              <a:buNone/>
            </a:pPr>
            <a:r>
              <a:rPr lang="en-US" sz="1000" b="1" dirty="0">
                <a:solidFill>
                  <a:srgbClr val="FFFFFF"/>
                </a:solidFill>
                <a:latin typeface="Arial" pitchFamily="34" charset="0"/>
                <a:ea typeface="Arial" pitchFamily="34" charset="-122"/>
                <a:cs typeface="Arial" pitchFamily="34" charset="-120"/>
              </a:rPr>
              <a:t>6</a:t>
            </a:r>
            <a:endParaRPr lang="en-US" sz="1000" dirty="0"/>
          </a:p>
        </p:txBody>
      </p:sp>
      <p:sp>
        <p:nvSpPr>
          <p:cNvPr id="10" name="Text 1"/>
          <p:cNvSpPr txBox="1"/>
          <p:nvPr/>
        </p:nvSpPr>
        <p:spPr>
          <a:xfrm>
            <a:off x="360325" y="360000"/>
            <a:ext cx="8425800" cy="1117500"/>
          </a:xfrm>
          <a:prstGeom prst="rect">
            <a:avLst/>
          </a:prstGeom>
          <a:noFill/>
          <a:ln/>
        </p:spPr>
        <p:txBody>
          <a:bodyPr wrap="square" lIns="0" tIns="0" rIns="0" bIns="0" rtlCol="0" anchor="ctr"/>
          <a:lstStyle/>
          <a:p>
            <a:pPr algn="l" indent="0" marL="0">
              <a:lnSpc>
                <a:spcPct val="80000"/>
              </a:lnSpc>
              <a:buNone/>
            </a:pPr>
            <a:r>
              <a:rPr lang="en-US" sz="3800" b="1" dirty="0">
                <a:solidFill>
                  <a:srgbClr val="DBFE01"/>
                </a:solidFill>
                <a:latin typeface="Arial" pitchFamily="34" charset="0"/>
                <a:ea typeface="Arial" pitchFamily="34" charset="-122"/>
                <a:cs typeface="Arial" pitchFamily="34" charset="-120"/>
              </a:rPr>
              <a:t>Главные системы организма и их работа
</a:t>
            </a:r>
            <a:endParaRPr lang="en-US" sz="3800" dirty="0"/>
          </a:p>
        </p:txBody>
      </p:sp>
      <p:sp>
        <p:nvSpPr>
          <p:cNvPr id="11" name="Text 2"/>
          <p:cNvSpPr txBox="1"/>
          <p:nvPr/>
        </p:nvSpPr>
        <p:spPr>
          <a:xfrm>
            <a:off x="549500" y="2099750"/>
            <a:ext cx="2305800" cy="793800"/>
          </a:xfrm>
          <a:prstGeom prst="rect">
            <a:avLst/>
          </a:prstGeom>
          <a:noFill/>
          <a:ln/>
        </p:spPr>
        <p:txBody>
          <a:bodyPr wrap="square" lIns="0" tIns="0" rIns="0" bIns="0" rtlCol="0" anchor="t"/>
          <a:lstStyle/>
          <a:p>
            <a:pPr algn="l" indent="0" marL="0">
              <a:lnSpc>
                <a:spcPct val="80000"/>
              </a:lnSpc>
              <a:buNone/>
            </a:pPr>
            <a:r>
              <a:rPr lang="en-US" sz="1100" dirty="0">
                <a:solidFill>
                  <a:srgbClr val="FFFFFF"/>
                </a:solidFill>
                <a:latin typeface="Arial" pitchFamily="34" charset="0"/>
                <a:ea typeface="Arial" pitchFamily="34" charset="-122"/>
                <a:cs typeface="Arial" pitchFamily="34" charset="-120"/>
              </a:rPr>
              <a:t>Она снабжает кровь кислородом и удаляет углекислый газ. Работа идёт постоянно: при вдохе воздух попадает в лёгкие, а в альвеолах происходит обмен газами между воздухом и кровью.
</a:t>
            </a:r>
            <a:endParaRPr lang="en-US" sz="1100" dirty="0"/>
          </a:p>
        </p:txBody>
      </p:sp>
      <p:sp>
        <p:nvSpPr>
          <p:cNvPr id="12" name="Text 3"/>
          <p:cNvSpPr txBox="1"/>
          <p:nvPr/>
        </p:nvSpPr>
        <p:spPr>
          <a:xfrm>
            <a:off x="851550" y="1713950"/>
            <a:ext cx="1759500" cy="362400"/>
          </a:xfrm>
          <a:prstGeom prst="rect">
            <a:avLst/>
          </a:prstGeom>
          <a:noFill/>
          <a:ln/>
        </p:spPr>
        <p:txBody>
          <a:bodyPr wrap="square" lIns="0" tIns="0" rIns="0" bIns="0" rtlCol="0" anchor="ctr"/>
          <a:lstStyle/>
          <a:p>
            <a:pPr algn="l" indent="0" marL="0">
              <a:lnSpc>
                <a:spcPct val="90000"/>
              </a:lnSpc>
              <a:buNone/>
            </a:pPr>
            <a:r>
              <a:rPr lang="en-US" sz="1400" b="1" dirty="0">
                <a:solidFill>
                  <a:srgbClr val="FF00B6"/>
                </a:solidFill>
                <a:latin typeface="Arial" pitchFamily="34" charset="0"/>
                <a:ea typeface="Arial" pitchFamily="34" charset="-122"/>
                <a:cs typeface="Arial" pitchFamily="34" charset="-120"/>
              </a:rPr>
              <a:t>Дыхательная система
</a:t>
            </a:r>
            <a:endParaRPr lang="en-US" sz="1400" dirty="0"/>
          </a:p>
        </p:txBody>
      </p:sp>
      <p:sp>
        <p:nvSpPr>
          <p:cNvPr id="13" name="Text 4"/>
          <p:cNvSpPr txBox="1"/>
          <p:nvPr/>
        </p:nvSpPr>
        <p:spPr>
          <a:xfrm>
            <a:off x="3432763" y="2099750"/>
            <a:ext cx="2305800" cy="793800"/>
          </a:xfrm>
          <a:prstGeom prst="rect">
            <a:avLst/>
          </a:prstGeom>
          <a:noFill/>
          <a:ln/>
        </p:spPr>
        <p:txBody>
          <a:bodyPr wrap="square" lIns="0" tIns="0" rIns="0" bIns="0" rtlCol="0" anchor="t"/>
          <a:lstStyle/>
          <a:p>
            <a:pPr algn="l" indent="0" marL="0">
              <a:lnSpc>
                <a:spcPct val="80000"/>
              </a:lnSpc>
              <a:buNone/>
            </a:pPr>
            <a:r>
              <a:rPr lang="en-US" sz="1100" dirty="0">
                <a:solidFill>
                  <a:srgbClr val="FFFFFF"/>
                </a:solidFill>
                <a:latin typeface="Arial" pitchFamily="34" charset="0"/>
                <a:ea typeface="Arial" pitchFamily="34" charset="-122"/>
                <a:cs typeface="Arial" pitchFamily="34" charset="-120"/>
              </a:rPr>
              <a:t>Сердце и сосуды доставляют кислород и питательные вещества к клеткам, а затем уносят углекислый газ и другие продукты обмена. Это делает питание тканей непрерывным по всему телу.
</a:t>
            </a:r>
            <a:endParaRPr lang="en-US" sz="1100" dirty="0"/>
          </a:p>
        </p:txBody>
      </p:sp>
      <p:sp>
        <p:nvSpPr>
          <p:cNvPr id="14" name="Text 5"/>
          <p:cNvSpPr txBox="1"/>
          <p:nvPr/>
        </p:nvSpPr>
        <p:spPr>
          <a:xfrm>
            <a:off x="3734827" y="1713950"/>
            <a:ext cx="1958100" cy="362400"/>
          </a:xfrm>
          <a:prstGeom prst="rect">
            <a:avLst/>
          </a:prstGeom>
          <a:noFill/>
          <a:ln/>
        </p:spPr>
        <p:txBody>
          <a:bodyPr wrap="square" lIns="0" tIns="0" rIns="0" bIns="0" rtlCol="0" anchor="ctr"/>
          <a:lstStyle/>
          <a:p>
            <a:pPr algn="l" indent="0" marL="0">
              <a:lnSpc>
                <a:spcPct val="90000"/>
              </a:lnSpc>
              <a:buNone/>
            </a:pPr>
            <a:r>
              <a:rPr lang="en-US" sz="1400" b="1" dirty="0">
                <a:solidFill>
                  <a:srgbClr val="FF00B6"/>
                </a:solidFill>
                <a:latin typeface="Arial" pitchFamily="34" charset="0"/>
                <a:ea typeface="Arial" pitchFamily="34" charset="-122"/>
                <a:cs typeface="Arial" pitchFamily="34" charset="-120"/>
              </a:rPr>
              <a:t>Кровеносная система
</a:t>
            </a:r>
            <a:endParaRPr lang="en-US" sz="1400" dirty="0"/>
          </a:p>
        </p:txBody>
      </p:sp>
      <p:sp>
        <p:nvSpPr>
          <p:cNvPr id="15" name="Text 6"/>
          <p:cNvSpPr txBox="1"/>
          <p:nvPr/>
        </p:nvSpPr>
        <p:spPr>
          <a:xfrm>
            <a:off x="6329919" y="2099750"/>
            <a:ext cx="2305800" cy="793800"/>
          </a:xfrm>
          <a:prstGeom prst="rect">
            <a:avLst/>
          </a:prstGeom>
          <a:noFill/>
          <a:ln/>
        </p:spPr>
        <p:txBody>
          <a:bodyPr wrap="square" lIns="0" tIns="0" rIns="0" bIns="0" rtlCol="0" anchor="t"/>
          <a:lstStyle/>
          <a:p>
            <a:pPr algn="l" indent="0" marL="0">
              <a:lnSpc>
                <a:spcPct val="80000"/>
              </a:lnSpc>
              <a:buNone/>
            </a:pPr>
            <a:r>
              <a:rPr lang="en-US" sz="1099" dirty="0">
                <a:solidFill>
                  <a:srgbClr val="FFFFFF"/>
                </a:solidFill>
                <a:latin typeface="Arial" pitchFamily="34" charset="0"/>
                <a:ea typeface="Arial" pitchFamily="34" charset="-122"/>
                <a:cs typeface="Arial" pitchFamily="34" charset="-120"/>
              </a:rPr>
              <a:t>Она расщепляет пищу на простые вещества, которые организм может использовать. После обработки ферментами питательные вещества всасываются в тонком кишечнике и переходят в кровь, далее по телу.
</a:t>
            </a:r>
            <a:endParaRPr lang="en-US" sz="1099" dirty="0"/>
          </a:p>
        </p:txBody>
      </p:sp>
      <p:sp>
        <p:nvSpPr>
          <p:cNvPr id="16" name="Text 7"/>
          <p:cNvSpPr txBox="1"/>
          <p:nvPr/>
        </p:nvSpPr>
        <p:spPr>
          <a:xfrm>
            <a:off x="6631976" y="1713950"/>
            <a:ext cx="1855500" cy="362400"/>
          </a:xfrm>
          <a:prstGeom prst="rect">
            <a:avLst/>
          </a:prstGeom>
          <a:noFill/>
          <a:ln/>
        </p:spPr>
        <p:txBody>
          <a:bodyPr wrap="square" lIns="0" tIns="0" rIns="0" bIns="0" rtlCol="0" anchor="ctr"/>
          <a:lstStyle/>
          <a:p>
            <a:pPr algn="l" indent="0" marL="0">
              <a:lnSpc>
                <a:spcPct val="90000"/>
              </a:lnSpc>
              <a:buNone/>
            </a:pPr>
            <a:r>
              <a:rPr lang="en-US" sz="1400" b="1" dirty="0">
                <a:solidFill>
                  <a:srgbClr val="FF00B6"/>
                </a:solidFill>
                <a:latin typeface="Arial" pitchFamily="34" charset="0"/>
                <a:ea typeface="Arial" pitchFamily="34" charset="-122"/>
                <a:cs typeface="Arial" pitchFamily="34" charset="-120"/>
              </a:rPr>
              <a:t>Пищеварительная система
</a:t>
            </a:r>
            <a:endParaRPr lang="en-US" sz="1400" dirty="0"/>
          </a:p>
        </p:txBody>
      </p:sp>
      <p:sp>
        <p:nvSpPr>
          <p:cNvPr id="17" name="Text 8"/>
          <p:cNvSpPr txBox="1"/>
          <p:nvPr/>
        </p:nvSpPr>
        <p:spPr>
          <a:xfrm>
            <a:off x="4690902" y="3851650"/>
            <a:ext cx="2305800" cy="793800"/>
          </a:xfrm>
          <a:prstGeom prst="rect">
            <a:avLst/>
          </a:prstGeom>
          <a:noFill/>
          <a:ln/>
        </p:spPr>
        <p:txBody>
          <a:bodyPr wrap="square" lIns="0" tIns="0" rIns="0" bIns="0" rtlCol="0" anchor="t"/>
          <a:lstStyle/>
          <a:p>
            <a:pPr algn="l" indent="0" marL="0">
              <a:lnSpc>
                <a:spcPct val="80000"/>
              </a:lnSpc>
              <a:buNone/>
            </a:pPr>
            <a:r>
              <a:rPr lang="en-US" sz="1100" dirty="0">
                <a:solidFill>
                  <a:srgbClr val="FFFFFF"/>
                </a:solidFill>
                <a:latin typeface="Arial" pitchFamily="34" charset="0"/>
                <a:ea typeface="Arial" pitchFamily="34" charset="-122"/>
                <a:cs typeface="Arial" pitchFamily="34" charset="-120"/>
              </a:rPr>
              <a:t>Она распознаёт опасные микробы и защищает организм от инфекций. Лейкоциты, лимфатические узлы и другие органы действуют как единая охрана, обнаруживая и уничтожая чужеродные агенты постоянно.
</a:t>
            </a:r>
            <a:endParaRPr lang="en-US" sz="1100" dirty="0"/>
          </a:p>
        </p:txBody>
      </p:sp>
      <p:sp>
        <p:nvSpPr>
          <p:cNvPr id="18" name="Text 9"/>
          <p:cNvSpPr txBox="1"/>
          <p:nvPr/>
        </p:nvSpPr>
        <p:spPr>
          <a:xfrm>
            <a:off x="4992959" y="3465850"/>
            <a:ext cx="1855500" cy="362400"/>
          </a:xfrm>
          <a:prstGeom prst="rect">
            <a:avLst/>
          </a:prstGeom>
          <a:noFill/>
          <a:ln/>
        </p:spPr>
        <p:txBody>
          <a:bodyPr wrap="square" lIns="0" tIns="0" rIns="0" bIns="0" rtlCol="0" anchor="ctr"/>
          <a:lstStyle/>
          <a:p>
            <a:pPr algn="l" indent="0" marL="0">
              <a:lnSpc>
                <a:spcPct val="90000"/>
              </a:lnSpc>
              <a:buNone/>
            </a:pPr>
            <a:r>
              <a:rPr lang="en-US" sz="1400" b="1" dirty="0">
                <a:solidFill>
                  <a:srgbClr val="FF00B6"/>
                </a:solidFill>
                <a:latin typeface="Arial" pitchFamily="34" charset="0"/>
                <a:ea typeface="Arial" pitchFamily="34" charset="-122"/>
                <a:cs typeface="Arial" pitchFamily="34" charset="-120"/>
              </a:rPr>
              <a:t>Иммунная система
</a:t>
            </a:r>
            <a:endParaRPr lang="en-US" sz="1400" dirty="0"/>
          </a:p>
        </p:txBody>
      </p:sp>
      <p:sp>
        <p:nvSpPr>
          <p:cNvPr id="19" name="Text 10"/>
          <p:cNvSpPr txBox="1"/>
          <p:nvPr/>
        </p:nvSpPr>
        <p:spPr>
          <a:xfrm>
            <a:off x="1806698" y="3851650"/>
            <a:ext cx="2305800" cy="793800"/>
          </a:xfrm>
          <a:prstGeom prst="rect">
            <a:avLst/>
          </a:prstGeom>
          <a:noFill/>
          <a:ln/>
        </p:spPr>
        <p:txBody>
          <a:bodyPr wrap="square" lIns="0" tIns="0" rIns="0" bIns="0" rtlCol="0" anchor="t"/>
          <a:lstStyle/>
          <a:p>
            <a:pPr algn="l" indent="0" marL="0">
              <a:lnSpc>
                <a:spcPct val="80000"/>
              </a:lnSpc>
              <a:buNone/>
            </a:pPr>
            <a:r>
              <a:rPr lang="en-US" sz="1100" dirty="0">
                <a:solidFill>
                  <a:srgbClr val="FFFFFF"/>
                </a:solidFill>
                <a:latin typeface="Arial" pitchFamily="34" charset="0"/>
                <a:ea typeface="Arial" pitchFamily="34" charset="-122"/>
                <a:cs typeface="Arial" pitchFamily="34" charset="-120"/>
              </a:rPr>
              <a:t>Она быстро передаёт сигналы и помогает управлять движениями, чувствами и работой органов. Благодаря ей человек реагирует на звук, свет, боль и изменения вокруг почти мгновенно.
</a:t>
            </a:r>
            <a:endParaRPr lang="en-US" sz="1100" dirty="0"/>
          </a:p>
        </p:txBody>
      </p:sp>
      <p:sp>
        <p:nvSpPr>
          <p:cNvPr id="20" name="Text 11"/>
          <p:cNvSpPr txBox="1"/>
          <p:nvPr/>
        </p:nvSpPr>
        <p:spPr>
          <a:xfrm>
            <a:off x="2108755" y="3465850"/>
            <a:ext cx="1855500" cy="362400"/>
          </a:xfrm>
          <a:prstGeom prst="rect">
            <a:avLst/>
          </a:prstGeom>
          <a:noFill/>
          <a:ln/>
        </p:spPr>
        <p:txBody>
          <a:bodyPr wrap="square" lIns="0" tIns="0" rIns="0" bIns="0" rtlCol="0" anchor="ctr"/>
          <a:lstStyle/>
          <a:p>
            <a:pPr algn="l" indent="0" marL="0">
              <a:lnSpc>
                <a:spcPct val="90000"/>
              </a:lnSpc>
              <a:buNone/>
            </a:pPr>
            <a:r>
              <a:rPr lang="en-US" sz="1400" b="1" dirty="0">
                <a:solidFill>
                  <a:srgbClr val="FF00B6"/>
                </a:solidFill>
                <a:latin typeface="Arial" pitchFamily="34" charset="0"/>
                <a:ea typeface="Arial" pitchFamily="34" charset="-122"/>
                <a:cs typeface="Arial" pitchFamily="34" charset="-120"/>
              </a:rPr>
              <a:t>Нервная система
</a:t>
            </a:r>
            <a:endParaRPr lang="en-US" sz="1400"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 7">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360125" y="1478270"/>
            <a:ext cx="2601900" cy="1605860"/>
          </a:xfrm>
          <a:prstGeom prst="rect">
            <a:avLst/>
          </a:prstGeom>
        </p:spPr>
      </p:pic>
      <p:pic>
        <p:nvPicPr>
          <p:cNvPr id="5" name="Image 3" descr="preencoded.png">    </p:cNvPr>
          <p:cNvPicPr>
            <a:picLocks noChangeAspect="1"/>
          </p:cNvPicPr>
          <p:nvPr/>
        </p:nvPicPr>
        <p:blipFill>
          <a:blip r:embed="rId4"/>
          <a:stretch>
            <a:fillRect/>
          </a:stretch>
        </p:blipFill>
        <p:spPr>
          <a:xfrm>
            <a:off x="6172347" y="1478270"/>
            <a:ext cx="2601900" cy="1605860"/>
          </a:xfrm>
          <a:prstGeom prst="rect">
            <a:avLst/>
          </a:prstGeom>
        </p:spPr>
      </p:pic>
      <p:pic>
        <p:nvPicPr>
          <p:cNvPr id="6" name="Image 4" descr="preencoded.png">    </p:cNvPr>
          <p:cNvPicPr>
            <a:picLocks noChangeAspect="1"/>
          </p:cNvPicPr>
          <p:nvPr/>
        </p:nvPicPr>
        <p:blipFill>
          <a:blip r:embed="rId5"/>
          <a:stretch>
            <a:fillRect/>
          </a:stretch>
        </p:blipFill>
        <p:spPr>
          <a:xfrm>
            <a:off x="3266235" y="1478270"/>
            <a:ext cx="2601900" cy="1605860"/>
          </a:xfrm>
          <a:prstGeom prst="rect">
            <a:avLst/>
          </a:prstGeom>
        </p:spPr>
      </p:pic>
      <p:pic>
        <p:nvPicPr>
          <p:cNvPr id="7" name="Image 5" descr="preencoded.png">    </p:cNvPr>
          <p:cNvPicPr>
            <a:picLocks noChangeAspect="1"/>
          </p:cNvPicPr>
          <p:nvPr/>
        </p:nvPicPr>
        <p:blipFill>
          <a:blip r:embed="rId6"/>
          <a:stretch>
            <a:fillRect/>
          </a:stretch>
        </p:blipFill>
        <p:spPr>
          <a:xfrm>
            <a:off x="0" y="0"/>
            <a:ext cx="9144000" cy="5143500"/>
          </a:xfrm>
          <a:prstGeom prst="rect">
            <a:avLst/>
          </a:prstGeom>
        </p:spPr>
      </p:pic>
      <p:sp>
        <p:nvSpPr>
          <p:cNvPr id="8" name="Text 0"/>
          <p:cNvSpPr txBox="1"/>
          <p:nvPr/>
        </p:nvSpPr>
        <p:spPr>
          <a:xfrm>
            <a:off x="8786050" y="4781050"/>
            <a:ext cx="358200" cy="362400"/>
          </a:xfrm>
          <a:prstGeom prst="rect">
            <a:avLst/>
          </a:prstGeom>
          <a:noFill/>
          <a:ln/>
        </p:spPr>
        <p:txBody>
          <a:bodyPr wrap="square" lIns="0" tIns="0" rIns="0" bIns="0" rtlCol="0" anchor="ctr"/>
          <a:lstStyle/>
          <a:p>
            <a:pPr algn="ctr" indent="0" marL="0">
              <a:lnSpc>
                <a:spcPct val="100000"/>
              </a:lnSpc>
              <a:buNone/>
            </a:pPr>
            <a:r>
              <a:rPr lang="en-US" sz="1000" b="1" dirty="0">
                <a:solidFill>
                  <a:srgbClr val="FFFFFF"/>
                </a:solidFill>
                <a:latin typeface="Arial" pitchFamily="34" charset="0"/>
                <a:ea typeface="Arial" pitchFamily="34" charset="-122"/>
                <a:cs typeface="Arial" pitchFamily="34" charset="-120"/>
              </a:rPr>
              <a:t>7</a:t>
            </a:r>
            <a:endParaRPr lang="en-US" sz="1000" dirty="0"/>
          </a:p>
        </p:txBody>
      </p:sp>
      <p:sp>
        <p:nvSpPr>
          <p:cNvPr id="9" name="Text 1"/>
          <p:cNvSpPr txBox="1"/>
          <p:nvPr/>
        </p:nvSpPr>
        <p:spPr>
          <a:xfrm>
            <a:off x="360325" y="360000"/>
            <a:ext cx="8425800" cy="1046400"/>
          </a:xfrm>
          <a:prstGeom prst="rect">
            <a:avLst/>
          </a:prstGeom>
          <a:noFill/>
          <a:ln/>
        </p:spPr>
        <p:txBody>
          <a:bodyPr wrap="square" lIns="0" tIns="0" rIns="0" bIns="0" rtlCol="0" anchor="ctr"/>
          <a:lstStyle/>
          <a:p>
            <a:pPr algn="l" indent="0" marL="0">
              <a:lnSpc>
                <a:spcPct val="80000"/>
              </a:lnSpc>
              <a:buNone/>
            </a:pPr>
            <a:r>
              <a:rPr lang="en-US" sz="3800" b="1" dirty="0">
                <a:solidFill>
                  <a:srgbClr val="FFFFFF"/>
                </a:solidFill>
                <a:latin typeface="Arial" pitchFamily="34" charset="0"/>
                <a:ea typeface="Arial" pitchFamily="34" charset="-122"/>
                <a:cs typeface="Arial" pitchFamily="34" charset="-120"/>
              </a:rPr>
              <a:t>Как нервная система управляет организмом
</a:t>
            </a:r>
            <a:endParaRPr lang="en-US" sz="3800" dirty="0"/>
          </a:p>
        </p:txBody>
      </p:sp>
      <p:sp>
        <p:nvSpPr>
          <p:cNvPr id="10" name="Text 2"/>
          <p:cNvSpPr txBox="1"/>
          <p:nvPr/>
        </p:nvSpPr>
        <p:spPr>
          <a:xfrm>
            <a:off x="360125" y="3706625"/>
            <a:ext cx="2601900" cy="1074300"/>
          </a:xfrm>
          <a:prstGeom prst="rect">
            <a:avLst/>
          </a:prstGeom>
          <a:noFill/>
          <a:ln/>
        </p:spPr>
        <p:txBody>
          <a:bodyPr wrap="square" lIns="0" tIns="0" rIns="0" bIns="0" rtlCol="0" anchor="t"/>
          <a:lstStyle/>
          <a:p>
            <a:pPr algn="l" indent="0" marL="0">
              <a:lnSpc>
                <a:spcPct val="90000"/>
              </a:lnSpc>
              <a:buNone/>
            </a:pPr>
            <a:r>
              <a:rPr lang="en-US" sz="1044" dirty="0">
                <a:solidFill>
                  <a:srgbClr val="FFFFFF"/>
                </a:solidFill>
                <a:latin typeface="Arial" pitchFamily="34" charset="0"/>
                <a:ea typeface="Arial" pitchFamily="34" charset="-122"/>
                <a:cs typeface="Arial" pitchFamily="34" charset="-120"/>
              </a:rPr>
              <a:t>Центральная нервная система объединяет головной и спинной мозг. Периферические нервы соединяют их со всеми участками тела, словно сеть дорог. По этим путям сигналы быстро доходят до мышц и органов, а тело получает команды без задержек. Именно так рука поднимается по вашему желанию или отдёргивается при опасности.
</a:t>
            </a:r>
            <a:endParaRPr lang="en-US" sz="1044" dirty="0"/>
          </a:p>
        </p:txBody>
      </p:sp>
      <p:sp>
        <p:nvSpPr>
          <p:cNvPr id="11" name="Text 3"/>
          <p:cNvSpPr txBox="1"/>
          <p:nvPr/>
        </p:nvSpPr>
        <p:spPr>
          <a:xfrm>
            <a:off x="360125" y="3155900"/>
            <a:ext cx="2601900" cy="511500"/>
          </a:xfrm>
          <a:prstGeom prst="rect">
            <a:avLst/>
          </a:prstGeom>
          <a:noFill/>
          <a:ln/>
        </p:spPr>
        <p:txBody>
          <a:bodyPr wrap="square" lIns="0" tIns="0" rIns="0" bIns="0" rtlCol="0" anchor="ctr"/>
          <a:lstStyle/>
          <a:p>
            <a:pPr algn="l" indent="0" marL="0">
              <a:lnSpc>
                <a:spcPct val="90000"/>
              </a:lnSpc>
              <a:buNone/>
            </a:pPr>
            <a:r>
              <a:rPr lang="en-US" sz="1200" b="1" dirty="0">
                <a:solidFill>
                  <a:srgbClr val="DBFE01"/>
                </a:solidFill>
                <a:latin typeface="Arial" pitchFamily="34" charset="0"/>
                <a:ea typeface="Arial" pitchFamily="34" charset="-122"/>
                <a:cs typeface="Arial" pitchFamily="34" charset="-120"/>
              </a:rPr>
              <a:t>Путь сигнала от мозга к телу
</a:t>
            </a:r>
            <a:endParaRPr lang="en-US" sz="1200" dirty="0"/>
          </a:p>
        </p:txBody>
      </p:sp>
      <p:sp>
        <p:nvSpPr>
          <p:cNvPr id="12" name="Text 4"/>
          <p:cNvSpPr txBox="1"/>
          <p:nvPr/>
        </p:nvSpPr>
        <p:spPr>
          <a:xfrm>
            <a:off x="6172347" y="3706625"/>
            <a:ext cx="2601900" cy="1074300"/>
          </a:xfrm>
          <a:prstGeom prst="rect">
            <a:avLst/>
          </a:prstGeom>
          <a:noFill/>
          <a:ln/>
        </p:spPr>
        <p:txBody>
          <a:bodyPr wrap="square" lIns="0" tIns="0" rIns="0" bIns="0" rtlCol="0" anchor="t"/>
          <a:lstStyle/>
          <a:p>
            <a:pPr algn="l" indent="0" marL="0">
              <a:lnSpc>
                <a:spcPct val="90000"/>
              </a:lnSpc>
              <a:buNone/>
            </a:pPr>
            <a:r>
              <a:rPr lang="en-US" sz="1015" dirty="0">
                <a:solidFill>
                  <a:srgbClr val="FFFFFF"/>
                </a:solidFill>
                <a:latin typeface="Arial" pitchFamily="34" charset="0"/>
                <a:ea typeface="Arial" pitchFamily="34" charset="-122"/>
                <a:cs typeface="Arial" pitchFamily="34" charset="-120"/>
              </a:rPr>
              <a:t>Нервная система не только управляет движением, но и согласует работу сердца, дыхания и пищеварения. Она помогает воспринимать свет, звук, прикосновение и быстро изменять поведение. Благодаря этому человек может учиться, запоминать и выбирать нужное действие. Без таких сигналов организм не смог бы действовать слаженно ежесекундно и точно.
</a:t>
            </a:r>
            <a:endParaRPr lang="en-US" sz="1015" dirty="0"/>
          </a:p>
        </p:txBody>
      </p:sp>
      <p:sp>
        <p:nvSpPr>
          <p:cNvPr id="13" name="Text 5"/>
          <p:cNvSpPr txBox="1"/>
          <p:nvPr/>
        </p:nvSpPr>
        <p:spPr>
          <a:xfrm>
            <a:off x="6172347" y="3155900"/>
            <a:ext cx="2601900" cy="511500"/>
          </a:xfrm>
          <a:prstGeom prst="rect">
            <a:avLst/>
          </a:prstGeom>
          <a:noFill/>
          <a:ln/>
        </p:spPr>
        <p:txBody>
          <a:bodyPr wrap="square" lIns="0" tIns="0" rIns="0" bIns="0" rtlCol="0" anchor="ctr"/>
          <a:lstStyle/>
          <a:p>
            <a:pPr algn="l" indent="0" marL="0">
              <a:lnSpc>
                <a:spcPct val="90000"/>
              </a:lnSpc>
              <a:buNone/>
            </a:pPr>
            <a:r>
              <a:rPr lang="en-US" sz="1200" b="1" dirty="0">
                <a:solidFill>
                  <a:srgbClr val="DBFE01"/>
                </a:solidFill>
                <a:latin typeface="Arial" pitchFamily="34" charset="0"/>
                <a:ea typeface="Arial" pitchFamily="34" charset="-122"/>
                <a:cs typeface="Arial" pitchFamily="34" charset="-120"/>
              </a:rPr>
              <a:t>Нервная система и управление органами
</a:t>
            </a:r>
            <a:endParaRPr lang="en-US" sz="1200" dirty="0"/>
          </a:p>
        </p:txBody>
      </p:sp>
      <p:sp>
        <p:nvSpPr>
          <p:cNvPr id="14" name="Text 6"/>
          <p:cNvSpPr txBox="1"/>
          <p:nvPr/>
        </p:nvSpPr>
        <p:spPr>
          <a:xfrm>
            <a:off x="3266235" y="3706625"/>
            <a:ext cx="2601900" cy="1074300"/>
          </a:xfrm>
          <a:prstGeom prst="rect">
            <a:avLst/>
          </a:prstGeom>
          <a:noFill/>
          <a:ln/>
        </p:spPr>
        <p:txBody>
          <a:bodyPr wrap="square" lIns="0" tIns="0" rIns="0" bIns="0" rtlCol="0" anchor="t"/>
          <a:lstStyle/>
          <a:p>
            <a:pPr algn="l" indent="0" marL="0">
              <a:lnSpc>
                <a:spcPct val="90000"/>
              </a:lnSpc>
              <a:buNone/>
            </a:pPr>
            <a:r>
              <a:rPr lang="en-US" sz="992" dirty="0">
                <a:solidFill>
                  <a:srgbClr val="FFFFFF"/>
                </a:solidFill>
                <a:latin typeface="Arial" pitchFamily="34" charset="0"/>
                <a:ea typeface="Arial" pitchFamily="34" charset="-122"/>
                <a:cs typeface="Arial" pitchFamily="34" charset="-120"/>
              </a:rPr>
              <a:t>Если ребёнок касается горячего предмета, нервный импульс почти мгновенно идёт в спинной мозг. Возникает рефлекс: рука отдёргивается раньше, чем человек успевает подумать. Это защищает организм от травмы и показывает, насколько важны быстрые реакции. Такие ответы тела называются рефлексами. Они помогают выживать каждый день в быту и спорте.
</a:t>
            </a:r>
            <a:endParaRPr lang="en-US" sz="992" dirty="0"/>
          </a:p>
        </p:txBody>
      </p:sp>
      <p:sp>
        <p:nvSpPr>
          <p:cNvPr id="15" name="Text 7"/>
          <p:cNvSpPr txBox="1"/>
          <p:nvPr/>
        </p:nvSpPr>
        <p:spPr>
          <a:xfrm>
            <a:off x="3266235" y="3155900"/>
            <a:ext cx="2601900" cy="511500"/>
          </a:xfrm>
          <a:prstGeom prst="rect">
            <a:avLst/>
          </a:prstGeom>
          <a:noFill/>
          <a:ln/>
        </p:spPr>
        <p:txBody>
          <a:bodyPr wrap="square" lIns="0" tIns="0" rIns="0" bIns="0" rtlCol="0" anchor="ctr"/>
          <a:lstStyle/>
          <a:p>
            <a:pPr algn="l" indent="0" marL="0">
              <a:lnSpc>
                <a:spcPct val="90000"/>
              </a:lnSpc>
              <a:buNone/>
            </a:pPr>
            <a:r>
              <a:rPr lang="en-US" sz="1200" b="1" dirty="0">
                <a:solidFill>
                  <a:srgbClr val="DBFE01"/>
                </a:solidFill>
                <a:latin typeface="Arial" pitchFamily="34" charset="0"/>
                <a:ea typeface="Arial" pitchFamily="34" charset="-122"/>
                <a:cs typeface="Arial" pitchFamily="34" charset="-120"/>
              </a:rPr>
              <a:t>Реакция на боль
</a:t>
            </a:r>
            <a:endParaRPr lang="en-US" sz="1200"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 8">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3272533" y="1737950"/>
            <a:ext cx="2600134" cy="30429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sp>
        <p:nvSpPr>
          <p:cNvPr id="5" name="Text 0"/>
          <p:cNvSpPr txBox="1"/>
          <p:nvPr/>
        </p:nvSpPr>
        <p:spPr>
          <a:xfrm>
            <a:off x="360325" y="360000"/>
            <a:ext cx="8425800" cy="1117500"/>
          </a:xfrm>
          <a:prstGeom prst="rect">
            <a:avLst/>
          </a:prstGeom>
          <a:noFill/>
          <a:ln/>
        </p:spPr>
        <p:txBody>
          <a:bodyPr wrap="square" lIns="0" tIns="0" rIns="0" bIns="0" rtlCol="0" anchor="ctr"/>
          <a:lstStyle/>
          <a:p>
            <a:pPr algn="l" indent="0" marL="0">
              <a:lnSpc>
                <a:spcPct val="80000"/>
              </a:lnSpc>
              <a:buNone/>
            </a:pPr>
            <a:r>
              <a:rPr lang="en-US" sz="3800" b="1" dirty="0">
                <a:solidFill>
                  <a:srgbClr val="DBFE01"/>
                </a:solidFill>
                <a:latin typeface="Arial" pitchFamily="34" charset="0"/>
                <a:ea typeface="Arial" pitchFamily="34" charset="-122"/>
                <a:cs typeface="Arial" pitchFamily="34" charset="-120"/>
              </a:rPr>
              <a:t>Как органы чувств помогают узнавать мир
</a:t>
            </a:r>
            <a:endParaRPr lang="en-US" sz="3800" dirty="0"/>
          </a:p>
        </p:txBody>
      </p:sp>
      <p:sp>
        <p:nvSpPr>
          <p:cNvPr id="6" name="Text 1"/>
          <p:cNvSpPr txBox="1"/>
          <p:nvPr/>
        </p:nvSpPr>
        <p:spPr>
          <a:xfrm>
            <a:off x="8786050" y="4781050"/>
            <a:ext cx="358200" cy="362400"/>
          </a:xfrm>
          <a:prstGeom prst="rect">
            <a:avLst/>
          </a:prstGeom>
          <a:noFill/>
          <a:ln/>
        </p:spPr>
        <p:txBody>
          <a:bodyPr wrap="square" lIns="0" tIns="0" rIns="0" bIns="0" rtlCol="0" anchor="ctr"/>
          <a:lstStyle/>
          <a:p>
            <a:pPr algn="ctr" indent="0" marL="0">
              <a:lnSpc>
                <a:spcPct val="100000"/>
              </a:lnSpc>
              <a:buNone/>
            </a:pPr>
            <a:r>
              <a:rPr lang="en-US" sz="1000" b="1" dirty="0">
                <a:solidFill>
                  <a:srgbClr val="FFFFFF"/>
                </a:solidFill>
                <a:latin typeface="Arial" pitchFamily="34" charset="0"/>
                <a:ea typeface="Arial" pitchFamily="34" charset="-122"/>
                <a:cs typeface="Arial" pitchFamily="34" charset="-120"/>
              </a:rPr>
              <a:t>8</a:t>
            </a:r>
            <a:endParaRPr lang="en-US" sz="1000" dirty="0"/>
          </a:p>
        </p:txBody>
      </p:sp>
      <p:sp>
        <p:nvSpPr>
          <p:cNvPr id="7" name="Text 2"/>
          <p:cNvSpPr txBox="1"/>
          <p:nvPr/>
        </p:nvSpPr>
        <p:spPr>
          <a:xfrm>
            <a:off x="360325" y="2326450"/>
            <a:ext cx="2601600" cy="2454300"/>
          </a:xfrm>
          <a:prstGeom prst="rect">
            <a:avLst/>
          </a:prstGeom>
          <a:noFill/>
          <a:ln/>
        </p:spPr>
        <p:txBody>
          <a:bodyPr wrap="square" lIns="0" tIns="0" rIns="0" bIns="0" rtlCol="0" anchor="t"/>
          <a:lstStyle/>
          <a:p>
            <a:pPr algn="l" indent="0" marL="0">
              <a:lnSpc>
                <a:spcPct val="90000"/>
              </a:lnSpc>
              <a:buNone/>
            </a:pPr>
            <a:r>
              <a:rPr lang="en-US" sz="1400" dirty="0">
                <a:solidFill>
                  <a:srgbClr val="FFFFFF"/>
                </a:solidFill>
                <a:latin typeface="Arial" pitchFamily="34" charset="0"/>
                <a:ea typeface="Arial" pitchFamily="34" charset="-122"/>
                <a:cs typeface="Arial" pitchFamily="34" charset="-120"/>
              </a:rPr>
              <a:t>Глаза, уши, нос, язык и кожа постоянно принимают сигналы из окружающей среды. Каждый орган чувств настроен на свой вид информации и помогает человеку ориентироваться в пространстве.
</a:t>
            </a:r>
            <a:endParaRPr lang="en-US" sz="1400" dirty="0"/>
          </a:p>
        </p:txBody>
      </p:sp>
      <p:sp>
        <p:nvSpPr>
          <p:cNvPr id="8" name="Text 3"/>
          <p:cNvSpPr txBox="1"/>
          <p:nvPr/>
        </p:nvSpPr>
        <p:spPr>
          <a:xfrm>
            <a:off x="360325" y="1737950"/>
            <a:ext cx="2601600" cy="513000"/>
          </a:xfrm>
          <a:prstGeom prst="rect">
            <a:avLst/>
          </a:prstGeom>
          <a:noFill/>
          <a:ln/>
        </p:spPr>
        <p:txBody>
          <a:bodyPr wrap="square" lIns="0" tIns="0" rIns="0" bIns="0" rtlCol="0" anchor="ctr"/>
          <a:lstStyle/>
          <a:p>
            <a:pPr algn="l" indent="0" marL="0">
              <a:lnSpc>
                <a:spcPct val="90000"/>
              </a:lnSpc>
              <a:buNone/>
            </a:pPr>
            <a:r>
              <a:rPr lang="en-US" sz="1600" b="1" dirty="0">
                <a:solidFill>
                  <a:srgbClr val="FF00B6"/>
                </a:solidFill>
                <a:latin typeface="Arial" pitchFamily="34" charset="0"/>
                <a:ea typeface="Arial" pitchFamily="34" charset="-122"/>
                <a:cs typeface="Arial" pitchFamily="34" charset="-120"/>
              </a:rPr>
              <a:t>Пять способов получать информацию
</a:t>
            </a:r>
            <a:endParaRPr lang="en-US" sz="1600" dirty="0"/>
          </a:p>
        </p:txBody>
      </p:sp>
      <p:sp>
        <p:nvSpPr>
          <p:cNvPr id="9" name="Text 4"/>
          <p:cNvSpPr txBox="1"/>
          <p:nvPr/>
        </p:nvSpPr>
        <p:spPr>
          <a:xfrm>
            <a:off x="6183250" y="2326450"/>
            <a:ext cx="2601600" cy="2454300"/>
          </a:xfrm>
          <a:prstGeom prst="rect">
            <a:avLst/>
          </a:prstGeom>
          <a:noFill/>
          <a:ln/>
        </p:spPr>
        <p:txBody>
          <a:bodyPr wrap="square" lIns="0" tIns="0" rIns="0" bIns="0" rtlCol="0" anchor="t"/>
          <a:lstStyle/>
          <a:p>
            <a:pPr algn="l" indent="0" marL="0">
              <a:lnSpc>
                <a:spcPct val="90000"/>
              </a:lnSpc>
              <a:buNone/>
            </a:pPr>
            <a:r>
              <a:rPr lang="en-US" sz="1400" dirty="0">
                <a:solidFill>
                  <a:srgbClr val="FFFFFF"/>
                </a:solidFill>
                <a:latin typeface="Arial" pitchFamily="34" charset="0"/>
                <a:ea typeface="Arial" pitchFamily="34" charset="-122"/>
                <a:cs typeface="Arial" pitchFamily="34" charset="-120"/>
              </a:rPr>
              <a:t>Полученные сигналы поступают в нервную систему, где сравниваются и анализируются. Благодаря этому мы замечаем опасность, узнаём знакомые предметы и быстро выбираем нужное действие в ответ почти сразу.
</a:t>
            </a:r>
            <a:endParaRPr lang="en-US" sz="1400" dirty="0"/>
          </a:p>
        </p:txBody>
      </p:sp>
      <p:sp>
        <p:nvSpPr>
          <p:cNvPr id="10" name="Text 5"/>
          <p:cNvSpPr txBox="1"/>
          <p:nvPr/>
        </p:nvSpPr>
        <p:spPr>
          <a:xfrm>
            <a:off x="6183250" y="1737950"/>
            <a:ext cx="2601600" cy="513000"/>
          </a:xfrm>
          <a:prstGeom prst="rect">
            <a:avLst/>
          </a:prstGeom>
          <a:noFill/>
          <a:ln/>
        </p:spPr>
        <p:txBody>
          <a:bodyPr wrap="square" lIns="0" tIns="0" rIns="0" bIns="0" rtlCol="0" anchor="ctr"/>
          <a:lstStyle/>
          <a:p>
            <a:pPr algn="l" indent="0" marL="0">
              <a:lnSpc>
                <a:spcPct val="90000"/>
              </a:lnSpc>
              <a:buNone/>
            </a:pPr>
            <a:r>
              <a:rPr lang="en-US" sz="1600" b="1" dirty="0">
                <a:solidFill>
                  <a:srgbClr val="FF00B6"/>
                </a:solidFill>
                <a:latin typeface="Arial" pitchFamily="34" charset="0"/>
                <a:ea typeface="Arial" pitchFamily="34" charset="-122"/>
                <a:cs typeface="Arial" pitchFamily="34" charset="-120"/>
              </a:rPr>
              <a:t>От ощущения к действию
</a:t>
            </a:r>
            <a:endParaRPr lang="en-US" sz="1600"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 9">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360325" y="1507881"/>
            <a:ext cx="2601600" cy="1371938"/>
          </a:xfrm>
          <a:prstGeom prst="rect">
            <a:avLst/>
          </a:prstGeom>
        </p:spPr>
      </p:pic>
      <p:pic>
        <p:nvPicPr>
          <p:cNvPr id="5" name="Image 3" descr="preencoded.png">    </p:cNvPr>
          <p:cNvPicPr>
            <a:picLocks noChangeAspect="1"/>
          </p:cNvPicPr>
          <p:nvPr/>
        </p:nvPicPr>
        <p:blipFill>
          <a:blip r:embed="rId4"/>
          <a:stretch>
            <a:fillRect/>
          </a:stretch>
        </p:blipFill>
        <p:spPr>
          <a:xfrm>
            <a:off x="3225850" y="1507881"/>
            <a:ext cx="2601600" cy="1371938"/>
          </a:xfrm>
          <a:prstGeom prst="rect">
            <a:avLst/>
          </a:prstGeom>
        </p:spPr>
      </p:pic>
      <p:pic>
        <p:nvPicPr>
          <p:cNvPr id="6" name="Image 4" descr="preencoded.png">    </p:cNvPr>
          <p:cNvPicPr>
            <a:picLocks noChangeAspect="1"/>
          </p:cNvPicPr>
          <p:nvPr/>
        </p:nvPicPr>
        <p:blipFill>
          <a:blip r:embed="rId5"/>
          <a:stretch>
            <a:fillRect/>
          </a:stretch>
        </p:blipFill>
        <p:spPr>
          <a:xfrm>
            <a:off x="6091375" y="1507881"/>
            <a:ext cx="2601600" cy="1371938"/>
          </a:xfrm>
          <a:prstGeom prst="rect">
            <a:avLst/>
          </a:prstGeom>
        </p:spPr>
      </p:pic>
      <p:pic>
        <p:nvPicPr>
          <p:cNvPr id="7" name="Image 5" descr="preencoded.png">    </p:cNvPr>
          <p:cNvPicPr>
            <a:picLocks noChangeAspect="1"/>
          </p:cNvPicPr>
          <p:nvPr/>
        </p:nvPicPr>
        <p:blipFill>
          <a:blip r:embed="rId6"/>
          <a:stretch>
            <a:fillRect/>
          </a:stretch>
        </p:blipFill>
        <p:spPr>
          <a:xfrm>
            <a:off x="0" y="0"/>
            <a:ext cx="9144000" cy="5143500"/>
          </a:xfrm>
          <a:prstGeom prst="rect">
            <a:avLst/>
          </a:prstGeom>
        </p:spPr>
      </p:pic>
      <p:sp>
        <p:nvSpPr>
          <p:cNvPr id="8" name="Text 0"/>
          <p:cNvSpPr txBox="1"/>
          <p:nvPr/>
        </p:nvSpPr>
        <p:spPr>
          <a:xfrm>
            <a:off x="8786050" y="4781050"/>
            <a:ext cx="358200" cy="362400"/>
          </a:xfrm>
          <a:prstGeom prst="rect">
            <a:avLst/>
          </a:prstGeom>
          <a:noFill/>
          <a:ln/>
        </p:spPr>
        <p:txBody>
          <a:bodyPr wrap="square" lIns="0" tIns="0" rIns="0" bIns="0" rtlCol="0" anchor="ctr"/>
          <a:lstStyle/>
          <a:p>
            <a:pPr algn="ctr" indent="0" marL="0">
              <a:lnSpc>
                <a:spcPct val="100000"/>
              </a:lnSpc>
              <a:buNone/>
            </a:pPr>
            <a:r>
              <a:rPr lang="en-US" sz="1000" b="1" dirty="0">
                <a:solidFill>
                  <a:srgbClr val="FFFFFF"/>
                </a:solidFill>
                <a:latin typeface="Arial" pitchFamily="34" charset="0"/>
                <a:ea typeface="Arial" pitchFamily="34" charset="-122"/>
                <a:cs typeface="Arial" pitchFamily="34" charset="-120"/>
              </a:rPr>
              <a:t>9</a:t>
            </a:r>
            <a:endParaRPr lang="en-US" sz="1000" dirty="0"/>
          </a:p>
        </p:txBody>
      </p:sp>
      <p:sp>
        <p:nvSpPr>
          <p:cNvPr id="9" name="Text 1"/>
          <p:cNvSpPr txBox="1"/>
          <p:nvPr/>
        </p:nvSpPr>
        <p:spPr>
          <a:xfrm>
            <a:off x="360325" y="360000"/>
            <a:ext cx="8425800" cy="1117500"/>
          </a:xfrm>
          <a:prstGeom prst="rect">
            <a:avLst/>
          </a:prstGeom>
          <a:noFill/>
          <a:ln/>
        </p:spPr>
        <p:txBody>
          <a:bodyPr wrap="square" lIns="0" tIns="0" rIns="0" bIns="0" rtlCol="0" anchor="ctr"/>
          <a:lstStyle/>
          <a:p>
            <a:pPr algn="l" indent="0" marL="0">
              <a:lnSpc>
                <a:spcPct val="80000"/>
              </a:lnSpc>
              <a:buNone/>
            </a:pPr>
            <a:r>
              <a:rPr lang="en-US" sz="3800" b="1" dirty="0">
                <a:solidFill>
                  <a:srgbClr val="FF00B6"/>
                </a:solidFill>
                <a:latin typeface="Arial" pitchFamily="34" charset="0"/>
                <a:ea typeface="Arial" pitchFamily="34" charset="-122"/>
                <a:cs typeface="Arial" pitchFamily="34" charset="-120"/>
              </a:rPr>
              <a:t>Головной мозг как центр управления
</a:t>
            </a:r>
            <a:endParaRPr lang="en-US" sz="3800" dirty="0"/>
          </a:p>
        </p:txBody>
      </p:sp>
      <p:sp>
        <p:nvSpPr>
          <p:cNvPr id="10" name="Text 2"/>
          <p:cNvSpPr txBox="1"/>
          <p:nvPr/>
        </p:nvSpPr>
        <p:spPr>
          <a:xfrm>
            <a:off x="360325" y="3515375"/>
            <a:ext cx="2601600" cy="1266000"/>
          </a:xfrm>
          <a:prstGeom prst="rect">
            <a:avLst/>
          </a:prstGeom>
          <a:noFill/>
          <a:ln/>
        </p:spPr>
        <p:txBody>
          <a:bodyPr wrap="square" lIns="0" tIns="0" rIns="0" bIns="0" rtlCol="0" anchor="t"/>
          <a:lstStyle/>
          <a:p>
            <a:pPr algn="l" indent="0" marL="0">
              <a:lnSpc>
                <a:spcPct val="90000"/>
              </a:lnSpc>
              <a:buNone/>
            </a:pPr>
            <a:r>
              <a:rPr lang="en-US" sz="1107" dirty="0">
                <a:solidFill>
                  <a:srgbClr val="FFFFFF"/>
                </a:solidFill>
                <a:latin typeface="Arial" pitchFamily="34" charset="0"/>
                <a:ea typeface="Arial" pitchFamily="34" charset="-122"/>
                <a:cs typeface="Arial" pitchFamily="34" charset="-120"/>
              </a:rPr>
              <a:t>Головной мозг получает информацию от органов чувств, сравнивает её и отправляет команды телу. Он управляет движениями, дыханием, сердцебиением и многими другими процессами. Поэтому любое действие человека начинается с работы мозга, даже если он этого не замечает. Он действует непрерывно, днём и ночью без пауз и остановок.
</a:t>
            </a:r>
            <a:endParaRPr lang="en-US" sz="1107" dirty="0"/>
          </a:p>
        </p:txBody>
      </p:sp>
      <p:sp>
        <p:nvSpPr>
          <p:cNvPr id="11" name="Text 3"/>
          <p:cNvSpPr txBox="1"/>
          <p:nvPr/>
        </p:nvSpPr>
        <p:spPr>
          <a:xfrm>
            <a:off x="360325" y="2921676"/>
            <a:ext cx="2601600" cy="513000"/>
          </a:xfrm>
          <a:prstGeom prst="rect">
            <a:avLst/>
          </a:prstGeom>
          <a:noFill/>
          <a:ln/>
        </p:spPr>
        <p:txBody>
          <a:bodyPr wrap="square" lIns="0" tIns="0" rIns="0" bIns="0" rtlCol="0" anchor="ctr"/>
          <a:lstStyle/>
          <a:p>
            <a:pPr algn="l" indent="0" marL="0">
              <a:lnSpc>
                <a:spcPct val="90000"/>
              </a:lnSpc>
              <a:buNone/>
            </a:pPr>
            <a:r>
              <a:rPr lang="en-US" sz="1400" b="1" dirty="0">
                <a:solidFill>
                  <a:srgbClr val="FF00B6"/>
                </a:solidFill>
                <a:latin typeface="Arial" pitchFamily="34" charset="0"/>
                <a:ea typeface="Arial" pitchFamily="34" charset="-122"/>
                <a:cs typeface="Arial" pitchFamily="34" charset="-120"/>
              </a:rPr>
              <a:t>Командный центр тела
</a:t>
            </a:r>
            <a:endParaRPr lang="en-US" sz="1400" dirty="0"/>
          </a:p>
        </p:txBody>
      </p:sp>
      <p:sp>
        <p:nvSpPr>
          <p:cNvPr id="12" name="Text 4"/>
          <p:cNvSpPr txBox="1"/>
          <p:nvPr/>
        </p:nvSpPr>
        <p:spPr>
          <a:xfrm>
            <a:off x="3225850" y="3515375"/>
            <a:ext cx="2601600" cy="1266000"/>
          </a:xfrm>
          <a:prstGeom prst="rect">
            <a:avLst/>
          </a:prstGeom>
          <a:noFill/>
          <a:ln/>
        </p:spPr>
        <p:txBody>
          <a:bodyPr wrap="square" lIns="0" tIns="0" rIns="0" bIns="0" rtlCol="0" anchor="t"/>
          <a:lstStyle/>
          <a:p>
            <a:pPr algn="l" indent="0" marL="0">
              <a:lnSpc>
                <a:spcPct val="90000"/>
              </a:lnSpc>
              <a:buNone/>
            </a:pPr>
            <a:r>
              <a:rPr lang="en-US" sz="1200" dirty="0">
                <a:solidFill>
                  <a:srgbClr val="FFFFFF"/>
                </a:solidFill>
                <a:latin typeface="Arial" pitchFamily="34" charset="0"/>
                <a:ea typeface="Arial" pitchFamily="34" charset="-122"/>
                <a:cs typeface="Arial" pitchFamily="34" charset="-120"/>
              </a:rPr>
              <a:t>В мозге хранятся воспоминания, знания и навыки, которые человек получает в школе и дома. Здесь же возникают эмоции и решения, помогающие выбрать поведение. Именно поэтому мозг делает каждого человека неповторимым.
</a:t>
            </a:r>
            <a:endParaRPr lang="en-US" sz="1200" dirty="0"/>
          </a:p>
        </p:txBody>
      </p:sp>
      <p:sp>
        <p:nvSpPr>
          <p:cNvPr id="13" name="Text 5"/>
          <p:cNvSpPr txBox="1"/>
          <p:nvPr/>
        </p:nvSpPr>
        <p:spPr>
          <a:xfrm>
            <a:off x="3225850" y="2921676"/>
            <a:ext cx="2601600" cy="513000"/>
          </a:xfrm>
          <a:prstGeom prst="rect">
            <a:avLst/>
          </a:prstGeom>
          <a:noFill/>
          <a:ln/>
        </p:spPr>
        <p:txBody>
          <a:bodyPr wrap="square" lIns="0" tIns="0" rIns="0" bIns="0" rtlCol="0" anchor="ctr"/>
          <a:lstStyle/>
          <a:p>
            <a:pPr algn="l" indent="0" marL="0">
              <a:lnSpc>
                <a:spcPct val="90000"/>
              </a:lnSpc>
              <a:buNone/>
            </a:pPr>
            <a:r>
              <a:rPr lang="en-US" sz="1400" b="1" dirty="0">
                <a:solidFill>
                  <a:srgbClr val="FF00B6"/>
                </a:solidFill>
                <a:latin typeface="Arial" pitchFamily="34" charset="0"/>
                <a:ea typeface="Arial" pitchFamily="34" charset="-122"/>
                <a:cs typeface="Arial" pitchFamily="34" charset="-120"/>
              </a:rPr>
              <a:t>Память, мышление и эмоции
</a:t>
            </a:r>
            <a:endParaRPr lang="en-US" sz="1400" dirty="0"/>
          </a:p>
        </p:txBody>
      </p:sp>
      <p:sp>
        <p:nvSpPr>
          <p:cNvPr id="14" name="Text 6"/>
          <p:cNvSpPr txBox="1"/>
          <p:nvPr/>
        </p:nvSpPr>
        <p:spPr>
          <a:xfrm>
            <a:off x="6091375" y="3515375"/>
            <a:ext cx="2601600" cy="1266000"/>
          </a:xfrm>
          <a:prstGeom prst="rect">
            <a:avLst/>
          </a:prstGeom>
          <a:noFill/>
          <a:ln/>
        </p:spPr>
        <p:txBody>
          <a:bodyPr wrap="square" lIns="0" tIns="0" rIns="0" bIns="0" rtlCol="0" anchor="t"/>
          <a:lstStyle/>
          <a:p>
            <a:pPr algn="l" indent="0" marL="0">
              <a:lnSpc>
                <a:spcPct val="90000"/>
              </a:lnSpc>
              <a:buNone/>
            </a:pPr>
            <a:r>
              <a:rPr lang="en-US" sz="1107" dirty="0">
                <a:solidFill>
                  <a:srgbClr val="FFFFFF"/>
                </a:solidFill>
                <a:latin typeface="Arial" pitchFamily="34" charset="0"/>
                <a:ea typeface="Arial" pitchFamily="34" charset="-122"/>
                <a:cs typeface="Arial" pitchFamily="34" charset="-120"/>
              </a:rPr>
              <a:t>Мозг не отдыхает полностью даже во сне: он продолжает обрабатывать информацию и управлять жизненно важными функциями. Поэтому ему особенно важно постоянное поступление кислорода и питательных веществ. Если его работа нарушается, страдают движения, речь, память и самочувствие. Поэтому сон и питание особенно важны для его защиты.
</a:t>
            </a:r>
            <a:endParaRPr lang="en-US" sz="1107" dirty="0"/>
          </a:p>
        </p:txBody>
      </p:sp>
      <p:sp>
        <p:nvSpPr>
          <p:cNvPr id="15" name="Text 7"/>
          <p:cNvSpPr txBox="1"/>
          <p:nvPr/>
        </p:nvSpPr>
        <p:spPr>
          <a:xfrm>
            <a:off x="6091375" y="2921676"/>
            <a:ext cx="2601600" cy="513000"/>
          </a:xfrm>
          <a:prstGeom prst="rect">
            <a:avLst/>
          </a:prstGeom>
          <a:noFill/>
          <a:ln/>
        </p:spPr>
        <p:txBody>
          <a:bodyPr wrap="square" lIns="0" tIns="0" rIns="0" bIns="0" rtlCol="0" anchor="ctr"/>
          <a:lstStyle/>
          <a:p>
            <a:pPr algn="l" indent="0" marL="0">
              <a:lnSpc>
                <a:spcPct val="90000"/>
              </a:lnSpc>
              <a:buNone/>
            </a:pPr>
            <a:r>
              <a:rPr lang="en-US" sz="1400" b="1" dirty="0">
                <a:solidFill>
                  <a:srgbClr val="FF00B6"/>
                </a:solidFill>
                <a:latin typeface="Arial" pitchFamily="34" charset="0"/>
                <a:ea typeface="Arial" pitchFamily="34" charset="-122"/>
                <a:cs typeface="Arial" pitchFamily="34" charset="-120"/>
              </a:rPr>
              <a:t>Почему мозгу нужен покой и питание
</a:t>
            </a:r>
            <a:endParaRPr lang="en-US" sz="1400"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 10">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5517441" y="1587650"/>
            <a:ext cx="3038668" cy="30747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sp>
        <p:nvSpPr>
          <p:cNvPr id="7" name="Text 0"/>
          <p:cNvSpPr txBox="1"/>
          <p:nvPr/>
        </p:nvSpPr>
        <p:spPr>
          <a:xfrm>
            <a:off x="8786050" y="4781050"/>
            <a:ext cx="358200" cy="362400"/>
          </a:xfrm>
          <a:prstGeom prst="rect">
            <a:avLst/>
          </a:prstGeom>
          <a:noFill/>
          <a:ln/>
        </p:spPr>
        <p:txBody>
          <a:bodyPr wrap="square" lIns="0" tIns="0" rIns="0" bIns="0" rtlCol="0" anchor="ctr"/>
          <a:lstStyle/>
          <a:p>
            <a:pPr algn="ctr" indent="0" marL="0">
              <a:lnSpc>
                <a:spcPct val="100000"/>
              </a:lnSpc>
              <a:buNone/>
            </a:pPr>
            <a:r>
              <a:rPr lang="en-US" sz="1000" b="1" dirty="0">
                <a:solidFill>
                  <a:srgbClr val="FFFFFF"/>
                </a:solidFill>
                <a:latin typeface="Arial" pitchFamily="34" charset="0"/>
                <a:ea typeface="Arial" pitchFamily="34" charset="-122"/>
                <a:cs typeface="Arial" pitchFamily="34" charset="-120"/>
              </a:rPr>
              <a:t>10</a:t>
            </a:r>
            <a:endParaRPr lang="en-US" sz="1000" dirty="0"/>
          </a:p>
        </p:txBody>
      </p:sp>
      <p:sp>
        <p:nvSpPr>
          <p:cNvPr id="8" name="Text 1"/>
          <p:cNvSpPr txBox="1"/>
          <p:nvPr/>
        </p:nvSpPr>
        <p:spPr>
          <a:xfrm>
            <a:off x="359100" y="361806"/>
            <a:ext cx="8425800" cy="1117500"/>
          </a:xfrm>
          <a:prstGeom prst="rect">
            <a:avLst/>
          </a:prstGeom>
          <a:noFill/>
          <a:ln/>
        </p:spPr>
        <p:txBody>
          <a:bodyPr wrap="square" lIns="0" tIns="0" rIns="0" bIns="0" rtlCol="0" anchor="ctr"/>
          <a:lstStyle/>
          <a:p>
            <a:pPr algn="l" indent="0" marL="0">
              <a:lnSpc>
                <a:spcPct val="80000"/>
              </a:lnSpc>
              <a:buNone/>
            </a:pPr>
            <a:r>
              <a:rPr lang="en-US" sz="3800" b="1" dirty="0">
                <a:solidFill>
                  <a:srgbClr val="FFFFFF"/>
                </a:solidFill>
                <a:latin typeface="Arial" pitchFamily="34" charset="0"/>
                <a:ea typeface="Arial" pitchFamily="34" charset="-122"/>
                <a:cs typeface="Arial" pitchFamily="34" charset="-120"/>
              </a:rPr>
              <a:t>Три главных отдела головного мозга
</a:t>
            </a:r>
            <a:endParaRPr lang="en-US" sz="3800" dirty="0"/>
          </a:p>
        </p:txBody>
      </p:sp>
      <p:sp>
        <p:nvSpPr>
          <p:cNvPr id="9" name="Text 2"/>
          <p:cNvSpPr txBox="1"/>
          <p:nvPr/>
        </p:nvSpPr>
        <p:spPr>
          <a:xfrm>
            <a:off x="1076400" y="2249467"/>
            <a:ext cx="4116600" cy="952200"/>
          </a:xfrm>
          <a:prstGeom prst="rect">
            <a:avLst/>
          </a:prstGeom>
          <a:noFill/>
          <a:ln/>
        </p:spPr>
        <p:txBody>
          <a:bodyPr wrap="square" lIns="0" tIns="0" rIns="0" bIns="0" rtlCol="0" anchor="t"/>
          <a:lstStyle/>
          <a:p>
            <a:pPr algn="l" indent="0" marL="0">
              <a:lnSpc>
                <a:spcPct val="100000"/>
              </a:lnSpc>
              <a:buNone/>
            </a:pPr>
            <a:r>
              <a:rPr lang="en-US" sz="1200" dirty="0">
                <a:solidFill>
                  <a:srgbClr val="FFFFFF"/>
                </a:solidFill>
                <a:latin typeface="Arial" pitchFamily="34" charset="0"/>
                <a:ea typeface="Arial" pitchFamily="34" charset="-122"/>
                <a:cs typeface="Arial" pitchFamily="34" charset="-120"/>
              </a:rPr>
              <a:t>Кора больших полушарий отвечает за мышление, речь, память и сознательные действия. Благодаря ей человек читает, решает задачи и принимает осознанные решения. Это самый «внешний» и сложный слой мозга.
</a:t>
            </a:r>
            <a:endParaRPr lang="en-US" sz="1200" dirty="0"/>
          </a:p>
        </p:txBody>
      </p:sp>
      <p:sp>
        <p:nvSpPr>
          <p:cNvPr id="10" name="Text 3"/>
          <p:cNvSpPr txBox="1"/>
          <p:nvPr/>
        </p:nvSpPr>
        <p:spPr>
          <a:xfrm>
            <a:off x="1076400" y="1703867"/>
            <a:ext cx="3586200" cy="532200"/>
          </a:xfrm>
          <a:prstGeom prst="rect">
            <a:avLst/>
          </a:prstGeom>
          <a:noFill/>
          <a:ln/>
        </p:spPr>
        <p:txBody>
          <a:bodyPr wrap="square" lIns="0" tIns="0" rIns="0" bIns="0" rtlCol="0" anchor="ctr"/>
          <a:lstStyle/>
          <a:p>
            <a:pPr algn="l" indent="0" marL="0">
              <a:lnSpc>
                <a:spcPct val="90000"/>
              </a:lnSpc>
              <a:buNone/>
            </a:pPr>
            <a:r>
              <a:rPr lang="en-US" sz="1800" b="1" dirty="0">
                <a:solidFill>
                  <a:srgbClr val="FF00B6"/>
                </a:solidFill>
                <a:latin typeface="Arial" pitchFamily="34" charset="0"/>
                <a:ea typeface="Arial" pitchFamily="34" charset="-122"/>
                <a:cs typeface="Arial" pitchFamily="34" charset="-120"/>
              </a:rPr>
              <a:t>Кора больших полушарий
</a:t>
            </a:r>
            <a:endParaRPr lang="en-US" sz="1800" dirty="0"/>
          </a:p>
        </p:txBody>
      </p:sp>
      <p:sp>
        <p:nvSpPr>
          <p:cNvPr id="11" name="Text 4"/>
          <p:cNvSpPr txBox="1"/>
          <p:nvPr/>
        </p:nvSpPr>
        <p:spPr>
          <a:xfrm>
            <a:off x="1076400" y="3827452"/>
            <a:ext cx="4116600" cy="950400"/>
          </a:xfrm>
          <a:prstGeom prst="rect">
            <a:avLst/>
          </a:prstGeom>
          <a:noFill/>
          <a:ln/>
        </p:spPr>
        <p:txBody>
          <a:bodyPr wrap="square" lIns="0" tIns="0" rIns="0" bIns="0" rtlCol="0" anchor="t"/>
          <a:lstStyle/>
          <a:p>
            <a:pPr algn="l" indent="0" marL="0">
              <a:lnSpc>
                <a:spcPct val="100000"/>
              </a:lnSpc>
              <a:buNone/>
            </a:pPr>
            <a:r>
              <a:rPr lang="en-US" sz="1200" dirty="0">
                <a:solidFill>
                  <a:srgbClr val="FFFFFF"/>
                </a:solidFill>
                <a:latin typeface="Arial" pitchFamily="34" charset="0"/>
                <a:ea typeface="Arial" pitchFamily="34" charset="-122"/>
                <a:cs typeface="Arial" pitchFamily="34" charset="-120"/>
              </a:rPr>
              <a:t>Мозжечок помогает сохранять равновесие и точно координировать движения, например при ходьбе или письме. Ствол мозга контролирует дыхание, сердцебиение и важные рефлексы. Вместе они поддерживают работу организма без остановки.
</a:t>
            </a:r>
            <a:endParaRPr lang="en-US" sz="1200" dirty="0"/>
          </a:p>
        </p:txBody>
      </p:sp>
      <p:sp>
        <p:nvSpPr>
          <p:cNvPr id="12" name="Text 5"/>
          <p:cNvSpPr txBox="1"/>
          <p:nvPr/>
        </p:nvSpPr>
        <p:spPr>
          <a:xfrm>
            <a:off x="1076400" y="3281853"/>
            <a:ext cx="3586200" cy="532200"/>
          </a:xfrm>
          <a:prstGeom prst="rect">
            <a:avLst/>
          </a:prstGeom>
          <a:noFill/>
          <a:ln/>
        </p:spPr>
        <p:txBody>
          <a:bodyPr wrap="square" lIns="0" tIns="0" rIns="0" bIns="0" rtlCol="0" anchor="ctr"/>
          <a:lstStyle/>
          <a:p>
            <a:pPr algn="l" indent="0" marL="0">
              <a:lnSpc>
                <a:spcPct val="90000"/>
              </a:lnSpc>
              <a:buNone/>
            </a:pPr>
            <a:r>
              <a:rPr lang="en-US" sz="1800" b="1" dirty="0">
                <a:solidFill>
                  <a:srgbClr val="FF00B6"/>
                </a:solidFill>
                <a:latin typeface="Arial" pitchFamily="34" charset="0"/>
                <a:ea typeface="Arial" pitchFamily="34" charset="-122"/>
                <a:cs typeface="Arial" pitchFamily="34" charset="-120"/>
              </a:rPr>
              <a:t>Мозжечок и ствол мозга
</a:t>
            </a:r>
            <a:endParaRPr lang="en-US" sz="1800"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name="Slide 11">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696600" y="1589105"/>
            <a:ext cx="7750800" cy="1914993"/>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sp>
        <p:nvSpPr>
          <p:cNvPr id="6" name="Text 0"/>
          <p:cNvSpPr txBox="1"/>
          <p:nvPr/>
        </p:nvSpPr>
        <p:spPr>
          <a:xfrm>
            <a:off x="8786050" y="4781050"/>
            <a:ext cx="358200" cy="362400"/>
          </a:xfrm>
          <a:prstGeom prst="rect">
            <a:avLst/>
          </a:prstGeom>
          <a:noFill/>
          <a:ln/>
        </p:spPr>
        <p:txBody>
          <a:bodyPr wrap="square" lIns="0" tIns="0" rIns="0" bIns="0" rtlCol="0" anchor="ctr"/>
          <a:lstStyle/>
          <a:p>
            <a:pPr algn="ctr" indent="0" marL="0">
              <a:lnSpc>
                <a:spcPct val="100000"/>
              </a:lnSpc>
              <a:buNone/>
            </a:pPr>
            <a:r>
              <a:rPr lang="en-US" sz="1000" b="1" dirty="0">
                <a:solidFill>
                  <a:srgbClr val="FFFFFF"/>
                </a:solidFill>
                <a:latin typeface="Arial" pitchFamily="34" charset="0"/>
                <a:ea typeface="Arial" pitchFamily="34" charset="-122"/>
                <a:cs typeface="Arial" pitchFamily="34" charset="-120"/>
              </a:rPr>
              <a:t>11</a:t>
            </a:r>
            <a:endParaRPr lang="en-US" sz="1000" dirty="0"/>
          </a:p>
        </p:txBody>
      </p:sp>
      <p:sp>
        <p:nvSpPr>
          <p:cNvPr id="7" name="Text 1"/>
          <p:cNvSpPr txBox="1"/>
          <p:nvPr/>
        </p:nvSpPr>
        <p:spPr>
          <a:xfrm>
            <a:off x="852875" y="3566725"/>
            <a:ext cx="3586200" cy="1117500"/>
          </a:xfrm>
          <a:prstGeom prst="rect">
            <a:avLst/>
          </a:prstGeom>
          <a:noFill/>
          <a:ln/>
        </p:spPr>
        <p:txBody>
          <a:bodyPr wrap="square" lIns="0" tIns="0" rIns="0" bIns="0" rtlCol="0" anchor="ctr"/>
          <a:lstStyle/>
          <a:p>
            <a:pPr algn="l" indent="0" marL="0">
              <a:lnSpc>
                <a:spcPct val="90000"/>
              </a:lnSpc>
              <a:buNone/>
            </a:pPr>
            <a:r>
              <a:rPr lang="en-US" sz="1400" dirty="0">
                <a:solidFill>
                  <a:srgbClr val="FFFFFF"/>
                </a:solidFill>
                <a:latin typeface="Arial" pitchFamily="34" charset="0"/>
                <a:ea typeface="Arial" pitchFamily="34" charset="-122"/>
                <a:cs typeface="Arial" pitchFamily="34" charset="-120"/>
              </a:rPr>
              <a:t>Сердце работает как мощный насос, непрерывно проталкивая кровь по артериям, венам и капиллярам. Благодаря этому каждая клетка получает кислород и питательные вещества, необходимые для жизни.
</a:t>
            </a:r>
            <a:endParaRPr lang="en-US" sz="1400" dirty="0"/>
          </a:p>
        </p:txBody>
      </p:sp>
      <p:sp>
        <p:nvSpPr>
          <p:cNvPr id="8" name="Text 2"/>
          <p:cNvSpPr txBox="1"/>
          <p:nvPr/>
        </p:nvSpPr>
        <p:spPr>
          <a:xfrm>
            <a:off x="4705525" y="3566725"/>
            <a:ext cx="3585600" cy="1117500"/>
          </a:xfrm>
          <a:prstGeom prst="rect">
            <a:avLst/>
          </a:prstGeom>
          <a:noFill/>
          <a:ln/>
        </p:spPr>
        <p:txBody>
          <a:bodyPr wrap="square" lIns="0" tIns="0" rIns="0" bIns="0" rtlCol="0" anchor="ctr"/>
          <a:lstStyle/>
          <a:p>
            <a:pPr algn="l" indent="0" marL="0">
              <a:lnSpc>
                <a:spcPct val="90000"/>
              </a:lnSpc>
              <a:buNone/>
            </a:pPr>
            <a:r>
              <a:rPr lang="en-US" sz="1400" dirty="0">
                <a:solidFill>
                  <a:srgbClr val="FFFFFF"/>
                </a:solidFill>
                <a:latin typeface="Arial" pitchFamily="34" charset="0"/>
                <a:ea typeface="Arial" pitchFamily="34" charset="-122"/>
                <a:cs typeface="Arial" pitchFamily="34" charset="-120"/>
              </a:rPr>
              <a:t>Кровеносная система связывает все органы в единое целое. Она помогает удалять углекислый газ и другие продукты обмена, поэтому от её работы зависит нормальное состояние всего организма.
</a:t>
            </a:r>
            <a:endParaRPr lang="en-US" sz="1400" dirty="0"/>
          </a:p>
        </p:txBody>
      </p:sp>
      <p:sp>
        <p:nvSpPr>
          <p:cNvPr id="9" name="Text 3"/>
          <p:cNvSpPr txBox="1"/>
          <p:nvPr/>
        </p:nvSpPr>
        <p:spPr>
          <a:xfrm>
            <a:off x="359100" y="361806"/>
            <a:ext cx="8425800" cy="1117500"/>
          </a:xfrm>
          <a:prstGeom prst="rect">
            <a:avLst/>
          </a:prstGeom>
          <a:noFill/>
          <a:ln/>
        </p:spPr>
        <p:txBody>
          <a:bodyPr wrap="square" lIns="0" tIns="0" rIns="0" bIns="0" rtlCol="0" anchor="ctr"/>
          <a:lstStyle/>
          <a:p>
            <a:pPr algn="l" indent="0" marL="0">
              <a:lnSpc>
                <a:spcPct val="80000"/>
              </a:lnSpc>
              <a:buNone/>
            </a:pPr>
            <a:r>
              <a:rPr lang="en-US" sz="3800" b="1" dirty="0">
                <a:solidFill>
                  <a:srgbClr val="FFFFFF"/>
                </a:solidFill>
                <a:latin typeface="Arial" pitchFamily="34" charset="0"/>
                <a:ea typeface="Arial" pitchFamily="34" charset="-122"/>
                <a:cs typeface="Arial" pitchFamily="34" charset="-120"/>
              </a:rPr>
              <a:t>Сердечно-сосудистая система: сердце и сосуды
</a:t>
            </a:r>
            <a:endParaRPr lang="en-US" sz="3800"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name="Slide 12">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3272533" y="1737950"/>
            <a:ext cx="2600134" cy="30429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sp>
        <p:nvSpPr>
          <p:cNvPr id="5" name="Text 0"/>
          <p:cNvSpPr txBox="1"/>
          <p:nvPr/>
        </p:nvSpPr>
        <p:spPr>
          <a:xfrm>
            <a:off x="360325" y="360000"/>
            <a:ext cx="8425800" cy="1117500"/>
          </a:xfrm>
          <a:prstGeom prst="rect">
            <a:avLst/>
          </a:prstGeom>
          <a:noFill/>
          <a:ln/>
        </p:spPr>
        <p:txBody>
          <a:bodyPr wrap="square" lIns="0" tIns="0" rIns="0" bIns="0" rtlCol="0" anchor="ctr"/>
          <a:lstStyle/>
          <a:p>
            <a:pPr algn="l" indent="0" marL="0">
              <a:lnSpc>
                <a:spcPct val="80000"/>
              </a:lnSpc>
              <a:buNone/>
            </a:pPr>
            <a:r>
              <a:rPr lang="en-US" sz="3800" b="1" dirty="0">
                <a:solidFill>
                  <a:srgbClr val="DBFE01"/>
                </a:solidFill>
                <a:latin typeface="Arial" pitchFamily="34" charset="0"/>
                <a:ea typeface="Arial" pitchFamily="34" charset="-122"/>
                <a:cs typeface="Arial" pitchFamily="34" charset="-120"/>
              </a:rPr>
              <a:t>Пищеварение: путь и усвоение
</a:t>
            </a:r>
            <a:endParaRPr lang="en-US" sz="3800" dirty="0"/>
          </a:p>
        </p:txBody>
      </p:sp>
      <p:sp>
        <p:nvSpPr>
          <p:cNvPr id="6" name="Text 1"/>
          <p:cNvSpPr txBox="1"/>
          <p:nvPr/>
        </p:nvSpPr>
        <p:spPr>
          <a:xfrm>
            <a:off x="8786050" y="4781050"/>
            <a:ext cx="358200" cy="362400"/>
          </a:xfrm>
          <a:prstGeom prst="rect">
            <a:avLst/>
          </a:prstGeom>
          <a:noFill/>
          <a:ln/>
        </p:spPr>
        <p:txBody>
          <a:bodyPr wrap="square" lIns="0" tIns="0" rIns="0" bIns="0" rtlCol="0" anchor="ctr"/>
          <a:lstStyle/>
          <a:p>
            <a:pPr algn="ctr" indent="0" marL="0">
              <a:lnSpc>
                <a:spcPct val="100000"/>
              </a:lnSpc>
              <a:buNone/>
            </a:pPr>
            <a:r>
              <a:rPr lang="en-US" sz="1000" b="1" dirty="0">
                <a:solidFill>
                  <a:srgbClr val="FFFFFF"/>
                </a:solidFill>
                <a:latin typeface="Arial" pitchFamily="34" charset="0"/>
                <a:ea typeface="Arial" pitchFamily="34" charset="-122"/>
                <a:cs typeface="Arial" pitchFamily="34" charset="-120"/>
              </a:rPr>
              <a:t>12</a:t>
            </a:r>
            <a:endParaRPr lang="en-US" sz="1000" dirty="0"/>
          </a:p>
        </p:txBody>
      </p:sp>
      <p:sp>
        <p:nvSpPr>
          <p:cNvPr id="7" name="Text 2"/>
          <p:cNvSpPr txBox="1"/>
          <p:nvPr/>
        </p:nvSpPr>
        <p:spPr>
          <a:xfrm>
            <a:off x="360325" y="2326450"/>
            <a:ext cx="2601600" cy="2454300"/>
          </a:xfrm>
          <a:prstGeom prst="rect">
            <a:avLst/>
          </a:prstGeom>
          <a:noFill/>
          <a:ln/>
        </p:spPr>
        <p:txBody>
          <a:bodyPr wrap="square" lIns="0" tIns="0" rIns="0" bIns="0" rtlCol="0" anchor="t"/>
          <a:lstStyle/>
          <a:p>
            <a:pPr algn="l" indent="0" marL="0">
              <a:lnSpc>
                <a:spcPct val="90000"/>
              </a:lnSpc>
              <a:buNone/>
            </a:pPr>
            <a:r>
              <a:rPr lang="en-US" sz="1400" dirty="0">
                <a:solidFill>
                  <a:srgbClr val="FFFFFF"/>
                </a:solidFill>
                <a:latin typeface="Arial" pitchFamily="34" charset="0"/>
                <a:ea typeface="Arial" pitchFamily="34" charset="-122"/>
                <a:cs typeface="Arial" pitchFamily="34" charset="-120"/>
              </a:rPr>
              <a:t>Пища проходит через рот, глотку, пищевод и желудок, а затем попадает в кишечник. На каждом этапе она измельчается, перемешивается и подготавливается к усвоению организмом.
</a:t>
            </a:r>
            <a:endParaRPr lang="en-US" sz="1400" dirty="0"/>
          </a:p>
        </p:txBody>
      </p:sp>
      <p:sp>
        <p:nvSpPr>
          <p:cNvPr id="8" name="Text 3"/>
          <p:cNvSpPr txBox="1"/>
          <p:nvPr/>
        </p:nvSpPr>
        <p:spPr>
          <a:xfrm>
            <a:off x="360325" y="1737950"/>
            <a:ext cx="2601600" cy="513000"/>
          </a:xfrm>
          <a:prstGeom prst="rect">
            <a:avLst/>
          </a:prstGeom>
          <a:noFill/>
          <a:ln/>
        </p:spPr>
        <p:txBody>
          <a:bodyPr wrap="square" lIns="0" tIns="0" rIns="0" bIns="0" rtlCol="0" anchor="ctr"/>
          <a:lstStyle/>
          <a:p>
            <a:pPr algn="l" indent="0" marL="0">
              <a:lnSpc>
                <a:spcPct val="90000"/>
              </a:lnSpc>
              <a:buNone/>
            </a:pPr>
            <a:r>
              <a:rPr lang="en-US" sz="1600" b="1" dirty="0">
                <a:solidFill>
                  <a:srgbClr val="FF00B6"/>
                </a:solidFill>
                <a:latin typeface="Arial" pitchFamily="34" charset="0"/>
                <a:ea typeface="Arial" pitchFamily="34" charset="-122"/>
                <a:cs typeface="Arial" pitchFamily="34" charset="-120"/>
              </a:rPr>
              <a:t>Пищеварительный путь
</a:t>
            </a:r>
            <a:endParaRPr lang="en-US" sz="1600" dirty="0"/>
          </a:p>
        </p:txBody>
      </p:sp>
      <p:sp>
        <p:nvSpPr>
          <p:cNvPr id="9" name="Text 4"/>
          <p:cNvSpPr txBox="1"/>
          <p:nvPr/>
        </p:nvSpPr>
        <p:spPr>
          <a:xfrm>
            <a:off x="6183250" y="2326450"/>
            <a:ext cx="2601600" cy="2454300"/>
          </a:xfrm>
          <a:prstGeom prst="rect">
            <a:avLst/>
          </a:prstGeom>
          <a:noFill/>
          <a:ln/>
        </p:spPr>
        <p:txBody>
          <a:bodyPr wrap="square" lIns="0" tIns="0" rIns="0" bIns="0" rtlCol="0" anchor="t"/>
          <a:lstStyle/>
          <a:p>
            <a:pPr algn="l" indent="0" marL="0">
              <a:lnSpc>
                <a:spcPct val="90000"/>
              </a:lnSpc>
              <a:buNone/>
            </a:pPr>
            <a:r>
              <a:rPr lang="en-US" sz="1400" dirty="0">
                <a:solidFill>
                  <a:srgbClr val="FFFFFF"/>
                </a:solidFill>
                <a:latin typeface="Arial" pitchFamily="34" charset="0"/>
                <a:ea typeface="Arial" pitchFamily="34" charset="-122"/>
                <a:cs typeface="Arial" pitchFamily="34" charset="-120"/>
              </a:rPr>
              <a:t>Ферменты помогают расщеплять сложные вещества на простые частицы. Особенно активно всасывание происходит в тонком кишечнике, где питательные вещества переходят в кровь и разносятся по организму.
</a:t>
            </a:r>
            <a:endParaRPr lang="en-US" sz="1400" dirty="0"/>
          </a:p>
        </p:txBody>
      </p:sp>
      <p:sp>
        <p:nvSpPr>
          <p:cNvPr id="10" name="Text 5"/>
          <p:cNvSpPr txBox="1"/>
          <p:nvPr/>
        </p:nvSpPr>
        <p:spPr>
          <a:xfrm>
            <a:off x="6183250" y="1737950"/>
            <a:ext cx="2601600" cy="513000"/>
          </a:xfrm>
          <a:prstGeom prst="rect">
            <a:avLst/>
          </a:prstGeom>
          <a:noFill/>
          <a:ln/>
        </p:spPr>
        <p:txBody>
          <a:bodyPr wrap="square" lIns="0" tIns="0" rIns="0" bIns="0" rtlCol="0" anchor="ctr"/>
          <a:lstStyle/>
          <a:p>
            <a:pPr algn="l" indent="0" marL="0">
              <a:lnSpc>
                <a:spcPct val="90000"/>
              </a:lnSpc>
              <a:buNone/>
            </a:pPr>
            <a:r>
              <a:rPr lang="en-US" sz="1600" b="1" dirty="0">
                <a:solidFill>
                  <a:srgbClr val="FF00B6"/>
                </a:solidFill>
                <a:latin typeface="Arial" pitchFamily="34" charset="0"/>
                <a:ea typeface="Arial" pitchFamily="34" charset="-122"/>
                <a:cs typeface="Arial" pitchFamily="34" charset="-120"/>
              </a:rPr>
              <a:t>Ферменты и всасывание
</a:t>
            </a:r>
            <a:endParaRPr lang="en-US" sz="1600"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name="Slide 13">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360125" y="1478270"/>
            <a:ext cx="2601900" cy="1605860"/>
          </a:xfrm>
          <a:prstGeom prst="rect">
            <a:avLst/>
          </a:prstGeom>
        </p:spPr>
      </p:pic>
      <p:pic>
        <p:nvPicPr>
          <p:cNvPr id="5" name="Image 3" descr="preencoded.png">    </p:cNvPr>
          <p:cNvPicPr>
            <a:picLocks noChangeAspect="1"/>
          </p:cNvPicPr>
          <p:nvPr/>
        </p:nvPicPr>
        <p:blipFill>
          <a:blip r:embed="rId4"/>
          <a:stretch>
            <a:fillRect/>
          </a:stretch>
        </p:blipFill>
        <p:spPr>
          <a:xfrm>
            <a:off x="6172347" y="1478270"/>
            <a:ext cx="2601900" cy="1605860"/>
          </a:xfrm>
          <a:prstGeom prst="rect">
            <a:avLst/>
          </a:prstGeom>
        </p:spPr>
      </p:pic>
      <p:pic>
        <p:nvPicPr>
          <p:cNvPr id="6" name="Image 4" descr="preencoded.png">    </p:cNvPr>
          <p:cNvPicPr>
            <a:picLocks noChangeAspect="1"/>
          </p:cNvPicPr>
          <p:nvPr/>
        </p:nvPicPr>
        <p:blipFill>
          <a:blip r:embed="rId5"/>
          <a:stretch>
            <a:fillRect/>
          </a:stretch>
        </p:blipFill>
        <p:spPr>
          <a:xfrm>
            <a:off x="3266235" y="1478270"/>
            <a:ext cx="2601900" cy="1605860"/>
          </a:xfrm>
          <a:prstGeom prst="rect">
            <a:avLst/>
          </a:prstGeom>
        </p:spPr>
      </p:pic>
      <p:pic>
        <p:nvPicPr>
          <p:cNvPr id="7" name="Image 5" descr="preencoded.png">    </p:cNvPr>
          <p:cNvPicPr>
            <a:picLocks noChangeAspect="1"/>
          </p:cNvPicPr>
          <p:nvPr/>
        </p:nvPicPr>
        <p:blipFill>
          <a:blip r:embed="rId6"/>
          <a:stretch>
            <a:fillRect/>
          </a:stretch>
        </p:blipFill>
        <p:spPr>
          <a:xfrm>
            <a:off x="0" y="0"/>
            <a:ext cx="9144000" cy="5143500"/>
          </a:xfrm>
          <a:prstGeom prst="rect">
            <a:avLst/>
          </a:prstGeom>
        </p:spPr>
      </p:pic>
      <p:sp>
        <p:nvSpPr>
          <p:cNvPr id="8" name="Text 0"/>
          <p:cNvSpPr txBox="1"/>
          <p:nvPr/>
        </p:nvSpPr>
        <p:spPr>
          <a:xfrm>
            <a:off x="8786050" y="4781050"/>
            <a:ext cx="358200" cy="362400"/>
          </a:xfrm>
          <a:prstGeom prst="rect">
            <a:avLst/>
          </a:prstGeom>
          <a:noFill/>
          <a:ln/>
        </p:spPr>
        <p:txBody>
          <a:bodyPr wrap="square" lIns="0" tIns="0" rIns="0" bIns="0" rtlCol="0" anchor="ctr"/>
          <a:lstStyle/>
          <a:p>
            <a:pPr algn="ctr" indent="0" marL="0">
              <a:lnSpc>
                <a:spcPct val="100000"/>
              </a:lnSpc>
              <a:buNone/>
            </a:pPr>
            <a:r>
              <a:rPr lang="en-US" sz="1000" b="1" dirty="0">
                <a:solidFill>
                  <a:srgbClr val="FFFFFF"/>
                </a:solidFill>
                <a:latin typeface="Arial" pitchFamily="34" charset="0"/>
                <a:ea typeface="Arial" pitchFamily="34" charset="-122"/>
                <a:cs typeface="Arial" pitchFamily="34" charset="-120"/>
              </a:rPr>
              <a:t>13</a:t>
            </a:r>
            <a:endParaRPr lang="en-US" sz="1000" dirty="0"/>
          </a:p>
        </p:txBody>
      </p:sp>
      <p:sp>
        <p:nvSpPr>
          <p:cNvPr id="9" name="Text 1"/>
          <p:cNvSpPr txBox="1"/>
          <p:nvPr/>
        </p:nvSpPr>
        <p:spPr>
          <a:xfrm>
            <a:off x="360325" y="360000"/>
            <a:ext cx="8425800" cy="1046400"/>
          </a:xfrm>
          <a:prstGeom prst="rect">
            <a:avLst/>
          </a:prstGeom>
          <a:noFill/>
          <a:ln/>
        </p:spPr>
        <p:txBody>
          <a:bodyPr wrap="square" lIns="0" tIns="0" rIns="0" bIns="0" rtlCol="0" anchor="ctr"/>
          <a:lstStyle/>
          <a:p>
            <a:pPr algn="l" indent="0" marL="0">
              <a:lnSpc>
                <a:spcPct val="80000"/>
              </a:lnSpc>
              <a:buNone/>
            </a:pPr>
            <a:r>
              <a:rPr lang="en-US" sz="3800" b="1" dirty="0">
                <a:solidFill>
                  <a:srgbClr val="FFFFFF"/>
                </a:solidFill>
                <a:latin typeface="Arial" pitchFamily="34" charset="0"/>
                <a:ea typeface="Arial" pitchFamily="34" charset="-122"/>
                <a:cs typeface="Arial" pitchFamily="34" charset="-120"/>
              </a:rPr>
              <a:t>Путешествие воздуха
</a:t>
            </a:r>
            <a:endParaRPr lang="en-US" sz="3800" dirty="0"/>
          </a:p>
        </p:txBody>
      </p:sp>
      <p:sp>
        <p:nvSpPr>
          <p:cNvPr id="10" name="Text 2"/>
          <p:cNvSpPr txBox="1"/>
          <p:nvPr/>
        </p:nvSpPr>
        <p:spPr>
          <a:xfrm>
            <a:off x="360125" y="3706625"/>
            <a:ext cx="2601900" cy="1074300"/>
          </a:xfrm>
          <a:prstGeom prst="rect">
            <a:avLst/>
          </a:prstGeom>
          <a:noFill/>
          <a:ln/>
        </p:spPr>
        <p:txBody>
          <a:bodyPr wrap="square" lIns="0" tIns="0" rIns="0" bIns="0" rtlCol="0" anchor="t"/>
          <a:lstStyle/>
          <a:p>
            <a:pPr algn="l" indent="0" marL="0">
              <a:lnSpc>
                <a:spcPct val="90000"/>
              </a:lnSpc>
              <a:buNone/>
            </a:pPr>
            <a:r>
              <a:rPr lang="en-US" sz="1044" dirty="0">
                <a:solidFill>
                  <a:srgbClr val="FFFFFF"/>
                </a:solidFill>
                <a:latin typeface="Arial" pitchFamily="34" charset="0"/>
                <a:ea typeface="Arial" pitchFamily="34" charset="-122"/>
                <a:cs typeface="Arial" pitchFamily="34" charset="-120"/>
              </a:rPr>
              <a:t>Когда человек делает вдох, воздух проходит через носовую полость, где согревается, увлажняется и очищается от пыли. Затем он движется к гортани и трахее. Этот путь похож на короткое путешествие по внутреннему коридору, ведущему к лёгким. По дороге воздух словно проходит проверку, прежде чем попасть в дыхательные мешочки.
</a:t>
            </a:r>
            <a:endParaRPr lang="en-US" sz="1044" dirty="0"/>
          </a:p>
        </p:txBody>
      </p:sp>
      <p:sp>
        <p:nvSpPr>
          <p:cNvPr id="11" name="Text 3"/>
          <p:cNvSpPr txBox="1"/>
          <p:nvPr/>
        </p:nvSpPr>
        <p:spPr>
          <a:xfrm>
            <a:off x="360125" y="3155900"/>
            <a:ext cx="2601900" cy="511500"/>
          </a:xfrm>
          <a:prstGeom prst="rect">
            <a:avLst/>
          </a:prstGeom>
          <a:noFill/>
          <a:ln/>
        </p:spPr>
        <p:txBody>
          <a:bodyPr wrap="square" lIns="0" tIns="0" rIns="0" bIns="0" rtlCol="0" anchor="ctr"/>
          <a:lstStyle/>
          <a:p>
            <a:pPr algn="l" indent="0" marL="0">
              <a:lnSpc>
                <a:spcPct val="90000"/>
              </a:lnSpc>
              <a:buNone/>
            </a:pPr>
            <a:r>
              <a:rPr lang="en-US" sz="1200" b="1" dirty="0">
                <a:solidFill>
                  <a:srgbClr val="DBFE01"/>
                </a:solidFill>
                <a:latin typeface="Arial" pitchFamily="34" charset="0"/>
                <a:ea typeface="Arial" pitchFamily="34" charset="-122"/>
                <a:cs typeface="Arial" pitchFamily="34" charset="-120"/>
              </a:rPr>
              <a:t>Вдох через нос
</a:t>
            </a:r>
            <a:endParaRPr lang="en-US" sz="1200" dirty="0"/>
          </a:p>
        </p:txBody>
      </p:sp>
      <p:sp>
        <p:nvSpPr>
          <p:cNvPr id="12" name="Text 4"/>
          <p:cNvSpPr txBox="1"/>
          <p:nvPr/>
        </p:nvSpPr>
        <p:spPr>
          <a:xfrm>
            <a:off x="6172347" y="3706625"/>
            <a:ext cx="2601900" cy="1074300"/>
          </a:xfrm>
          <a:prstGeom prst="rect">
            <a:avLst/>
          </a:prstGeom>
          <a:noFill/>
          <a:ln/>
        </p:spPr>
        <p:txBody>
          <a:bodyPr wrap="square" lIns="0" tIns="0" rIns="0" bIns="0" rtlCol="0" anchor="t"/>
          <a:lstStyle/>
          <a:p>
            <a:pPr algn="l" indent="0" marL="0">
              <a:lnSpc>
                <a:spcPct val="90000"/>
              </a:lnSpc>
              <a:buNone/>
            </a:pPr>
            <a:r>
              <a:rPr lang="en-US" sz="1025" dirty="0">
                <a:solidFill>
                  <a:srgbClr val="FFFFFF"/>
                </a:solidFill>
                <a:latin typeface="Arial" pitchFamily="34" charset="0"/>
                <a:ea typeface="Arial" pitchFamily="34" charset="-122"/>
                <a:cs typeface="Arial" pitchFamily="34" charset="-120"/>
              </a:rPr>
              <a:t>Дыхательные мышцы помогают грудной клетке расширяться и сжиматься, поэтому воздух входит и выходит без усилий. Работой дыхания управляет дыхательный центр мозга, который подстраивает её под потребности организма. После бега он ускоряет дыхание, а в покое замедляет. Так тело получает ровно столько кислорода, сколько нужно каждому органу.
</a:t>
            </a:r>
            <a:endParaRPr lang="en-US" sz="1025" dirty="0"/>
          </a:p>
        </p:txBody>
      </p:sp>
      <p:sp>
        <p:nvSpPr>
          <p:cNvPr id="13" name="Text 5"/>
          <p:cNvSpPr txBox="1"/>
          <p:nvPr/>
        </p:nvSpPr>
        <p:spPr>
          <a:xfrm>
            <a:off x="6172347" y="3155900"/>
            <a:ext cx="2601900" cy="511500"/>
          </a:xfrm>
          <a:prstGeom prst="rect">
            <a:avLst/>
          </a:prstGeom>
          <a:noFill/>
          <a:ln/>
        </p:spPr>
        <p:txBody>
          <a:bodyPr wrap="square" lIns="0" tIns="0" rIns="0" bIns="0" rtlCol="0" anchor="ctr"/>
          <a:lstStyle/>
          <a:p>
            <a:pPr algn="l" indent="0" marL="0">
              <a:lnSpc>
                <a:spcPct val="90000"/>
              </a:lnSpc>
              <a:buNone/>
            </a:pPr>
            <a:r>
              <a:rPr lang="en-US" sz="1200" b="1" dirty="0">
                <a:solidFill>
                  <a:srgbClr val="DBFE01"/>
                </a:solidFill>
                <a:latin typeface="Arial" pitchFamily="34" charset="0"/>
                <a:ea typeface="Arial" pitchFamily="34" charset="-122"/>
                <a:cs typeface="Arial" pitchFamily="34" charset="-120"/>
              </a:rPr>
              <a:t>Дыхание под контролем
</a:t>
            </a:r>
            <a:endParaRPr lang="en-US" sz="1200" dirty="0"/>
          </a:p>
        </p:txBody>
      </p:sp>
      <p:sp>
        <p:nvSpPr>
          <p:cNvPr id="14" name="Text 6"/>
          <p:cNvSpPr txBox="1"/>
          <p:nvPr/>
        </p:nvSpPr>
        <p:spPr>
          <a:xfrm>
            <a:off x="3266235" y="3706625"/>
            <a:ext cx="2601900" cy="1074300"/>
          </a:xfrm>
          <a:prstGeom prst="rect">
            <a:avLst/>
          </a:prstGeom>
          <a:noFill/>
          <a:ln/>
        </p:spPr>
        <p:txBody>
          <a:bodyPr wrap="square" lIns="0" tIns="0" rIns="0" bIns="0" rtlCol="0" anchor="t"/>
          <a:lstStyle/>
          <a:p>
            <a:pPr algn="l" indent="0" marL="0">
              <a:lnSpc>
                <a:spcPct val="90000"/>
              </a:lnSpc>
              <a:buNone/>
            </a:pPr>
            <a:r>
              <a:rPr lang="en-US" sz="1031" dirty="0">
                <a:solidFill>
                  <a:srgbClr val="FFFFFF"/>
                </a:solidFill>
                <a:latin typeface="Arial" pitchFamily="34" charset="0"/>
                <a:ea typeface="Arial" pitchFamily="34" charset="-122"/>
                <a:cs typeface="Arial" pitchFamily="34" charset="-120"/>
              </a:rPr>
              <a:t>Внутри лёгких воздух доходит до альвеол — крошечных пузырьков с тонкими стенками. Здесь кислород быстро переходит в кровь, а углекислый газ уходит наружу при выдохе. Именно этот обмен делает дыхание жизненно важным. Миллионы альвеол работают без остановки каждую секунду, обеспечивая организм энергией для движения и учёбы.
</a:t>
            </a:r>
            <a:endParaRPr lang="en-US" sz="1031" dirty="0"/>
          </a:p>
        </p:txBody>
      </p:sp>
      <p:sp>
        <p:nvSpPr>
          <p:cNvPr id="15" name="Text 7"/>
          <p:cNvSpPr txBox="1"/>
          <p:nvPr/>
        </p:nvSpPr>
        <p:spPr>
          <a:xfrm>
            <a:off x="3266235" y="3155900"/>
            <a:ext cx="2601900" cy="511500"/>
          </a:xfrm>
          <a:prstGeom prst="rect">
            <a:avLst/>
          </a:prstGeom>
          <a:noFill/>
          <a:ln/>
        </p:spPr>
        <p:txBody>
          <a:bodyPr wrap="square" lIns="0" tIns="0" rIns="0" bIns="0" rtlCol="0" anchor="ctr"/>
          <a:lstStyle/>
          <a:p>
            <a:pPr algn="l" indent="0" marL="0">
              <a:lnSpc>
                <a:spcPct val="90000"/>
              </a:lnSpc>
              <a:buNone/>
            </a:pPr>
            <a:r>
              <a:rPr lang="en-US" sz="1200" b="1" dirty="0">
                <a:solidFill>
                  <a:srgbClr val="DBFE01"/>
                </a:solidFill>
                <a:latin typeface="Arial" pitchFamily="34" charset="0"/>
                <a:ea typeface="Arial" pitchFamily="34" charset="-122"/>
                <a:cs typeface="Arial" pitchFamily="34" charset="-120"/>
              </a:rPr>
              <a:t>Альвеолы в действии
</a:t>
            </a:r>
            <a:endParaRPr lang="en-US" sz="1200"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name="Slide 14">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5517441" y="1587650"/>
            <a:ext cx="3038668" cy="30747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sp>
        <p:nvSpPr>
          <p:cNvPr id="7" name="Text 0"/>
          <p:cNvSpPr txBox="1"/>
          <p:nvPr/>
        </p:nvSpPr>
        <p:spPr>
          <a:xfrm>
            <a:off x="8786050" y="4781050"/>
            <a:ext cx="358200" cy="362400"/>
          </a:xfrm>
          <a:prstGeom prst="rect">
            <a:avLst/>
          </a:prstGeom>
          <a:noFill/>
          <a:ln/>
        </p:spPr>
        <p:txBody>
          <a:bodyPr wrap="square" lIns="0" tIns="0" rIns="0" bIns="0" rtlCol="0" anchor="ctr"/>
          <a:lstStyle/>
          <a:p>
            <a:pPr algn="ctr" indent="0" marL="0">
              <a:lnSpc>
                <a:spcPct val="100000"/>
              </a:lnSpc>
              <a:buNone/>
            </a:pPr>
            <a:r>
              <a:rPr lang="en-US" sz="1000" b="1" dirty="0">
                <a:solidFill>
                  <a:srgbClr val="FFFFFF"/>
                </a:solidFill>
                <a:latin typeface="Arial" pitchFamily="34" charset="0"/>
                <a:ea typeface="Arial" pitchFamily="34" charset="-122"/>
                <a:cs typeface="Arial" pitchFamily="34" charset="-120"/>
              </a:rPr>
              <a:t>14</a:t>
            </a:r>
            <a:endParaRPr lang="en-US" sz="1000" dirty="0"/>
          </a:p>
        </p:txBody>
      </p:sp>
      <p:sp>
        <p:nvSpPr>
          <p:cNvPr id="8" name="Text 1"/>
          <p:cNvSpPr txBox="1"/>
          <p:nvPr/>
        </p:nvSpPr>
        <p:spPr>
          <a:xfrm>
            <a:off x="359100" y="361806"/>
            <a:ext cx="8425800" cy="1117500"/>
          </a:xfrm>
          <a:prstGeom prst="rect">
            <a:avLst/>
          </a:prstGeom>
          <a:noFill/>
          <a:ln/>
        </p:spPr>
        <p:txBody>
          <a:bodyPr wrap="square" lIns="0" tIns="0" rIns="0" bIns="0" rtlCol="0" anchor="ctr"/>
          <a:lstStyle/>
          <a:p>
            <a:pPr algn="l" indent="0" marL="0">
              <a:lnSpc>
                <a:spcPct val="80000"/>
              </a:lnSpc>
              <a:buNone/>
            </a:pPr>
            <a:r>
              <a:rPr lang="en-US" sz="3800" b="1" dirty="0">
                <a:solidFill>
                  <a:srgbClr val="FFFFFF"/>
                </a:solidFill>
                <a:latin typeface="Arial" pitchFamily="34" charset="0"/>
                <a:ea typeface="Arial" pitchFamily="34" charset="-122"/>
                <a:cs typeface="Arial" pitchFamily="34" charset="-120"/>
              </a:rPr>
              <a:t>Выделительная система и её работа
</a:t>
            </a:r>
            <a:endParaRPr lang="en-US" sz="3800" dirty="0"/>
          </a:p>
        </p:txBody>
      </p:sp>
      <p:sp>
        <p:nvSpPr>
          <p:cNvPr id="9" name="Text 2"/>
          <p:cNvSpPr txBox="1"/>
          <p:nvPr/>
        </p:nvSpPr>
        <p:spPr>
          <a:xfrm>
            <a:off x="1076400" y="2249467"/>
            <a:ext cx="4116600" cy="952200"/>
          </a:xfrm>
          <a:prstGeom prst="rect">
            <a:avLst/>
          </a:prstGeom>
          <a:noFill/>
          <a:ln/>
        </p:spPr>
        <p:txBody>
          <a:bodyPr wrap="square" lIns="0" tIns="0" rIns="0" bIns="0" rtlCol="0" anchor="t"/>
          <a:lstStyle/>
          <a:p>
            <a:pPr algn="l" indent="0" marL="0">
              <a:lnSpc>
                <a:spcPct val="100000"/>
              </a:lnSpc>
              <a:buNone/>
            </a:pPr>
            <a:r>
              <a:rPr lang="en-US" sz="1200" dirty="0">
                <a:solidFill>
                  <a:srgbClr val="FFFFFF"/>
                </a:solidFill>
                <a:latin typeface="Arial" pitchFamily="34" charset="0"/>
                <a:ea typeface="Arial" pitchFamily="34" charset="-122"/>
                <a:cs typeface="Arial" pitchFamily="34" charset="-120"/>
              </a:rPr>
              <a:t>Почки непрерывно очищают кровь от лишней воды, солей и ненужных веществ. За сутки через них проходит очень большой объём жидкости, поэтому организм сохраняет внутреннее равновесие.
</a:t>
            </a:r>
            <a:endParaRPr lang="en-US" sz="1200" dirty="0"/>
          </a:p>
        </p:txBody>
      </p:sp>
      <p:sp>
        <p:nvSpPr>
          <p:cNvPr id="10" name="Text 3"/>
          <p:cNvSpPr txBox="1"/>
          <p:nvPr/>
        </p:nvSpPr>
        <p:spPr>
          <a:xfrm>
            <a:off x="1076400" y="1703867"/>
            <a:ext cx="3586200" cy="532200"/>
          </a:xfrm>
          <a:prstGeom prst="rect">
            <a:avLst/>
          </a:prstGeom>
          <a:noFill/>
          <a:ln/>
        </p:spPr>
        <p:txBody>
          <a:bodyPr wrap="square" lIns="0" tIns="0" rIns="0" bIns="0" rtlCol="0" anchor="ctr"/>
          <a:lstStyle/>
          <a:p>
            <a:pPr algn="l" indent="0" marL="0">
              <a:lnSpc>
                <a:spcPct val="90000"/>
              </a:lnSpc>
              <a:buNone/>
            </a:pPr>
            <a:r>
              <a:rPr lang="en-US" sz="1800" b="1" dirty="0">
                <a:solidFill>
                  <a:srgbClr val="FF00B6"/>
                </a:solidFill>
                <a:latin typeface="Arial" pitchFamily="34" charset="0"/>
                <a:ea typeface="Arial" pitchFamily="34" charset="-122"/>
                <a:cs typeface="Arial" pitchFamily="34" charset="-120"/>
              </a:rPr>
              <a:t>Фильтр для крови
</a:t>
            </a:r>
            <a:endParaRPr lang="en-US" sz="1800" dirty="0"/>
          </a:p>
        </p:txBody>
      </p:sp>
      <p:sp>
        <p:nvSpPr>
          <p:cNvPr id="11" name="Text 4"/>
          <p:cNvSpPr txBox="1"/>
          <p:nvPr/>
        </p:nvSpPr>
        <p:spPr>
          <a:xfrm>
            <a:off x="1076400" y="3827452"/>
            <a:ext cx="4116600" cy="950400"/>
          </a:xfrm>
          <a:prstGeom prst="rect">
            <a:avLst/>
          </a:prstGeom>
          <a:noFill/>
          <a:ln/>
        </p:spPr>
        <p:txBody>
          <a:bodyPr wrap="square" lIns="0" tIns="0" rIns="0" bIns="0" rtlCol="0" anchor="t"/>
          <a:lstStyle/>
          <a:p>
            <a:pPr algn="l" indent="0" marL="0">
              <a:lnSpc>
                <a:spcPct val="100000"/>
              </a:lnSpc>
              <a:buNone/>
            </a:pPr>
            <a:r>
              <a:rPr lang="en-US" sz="1200" dirty="0">
                <a:solidFill>
                  <a:srgbClr val="FFFFFF"/>
                </a:solidFill>
                <a:latin typeface="Arial" pitchFamily="34" charset="0"/>
                <a:ea typeface="Arial" pitchFamily="34" charset="-122"/>
                <a:cs typeface="Arial" pitchFamily="34" charset="-120"/>
              </a:rPr>
              <a:t>Образованная моча по мочеточникам поступает в мочевой пузырь, а затем выводится через уретру. Такой путь помогает удалять продукты обмена и поддерживать нормальную работу органов ежедневно.
</a:t>
            </a:r>
            <a:endParaRPr lang="en-US" sz="1200" dirty="0"/>
          </a:p>
        </p:txBody>
      </p:sp>
      <p:sp>
        <p:nvSpPr>
          <p:cNvPr id="12" name="Text 5"/>
          <p:cNvSpPr txBox="1"/>
          <p:nvPr/>
        </p:nvSpPr>
        <p:spPr>
          <a:xfrm>
            <a:off x="1076400" y="3281853"/>
            <a:ext cx="3586200" cy="532200"/>
          </a:xfrm>
          <a:prstGeom prst="rect">
            <a:avLst/>
          </a:prstGeom>
          <a:noFill/>
          <a:ln/>
        </p:spPr>
        <p:txBody>
          <a:bodyPr wrap="square" lIns="0" tIns="0" rIns="0" bIns="0" rtlCol="0" anchor="ctr"/>
          <a:lstStyle/>
          <a:p>
            <a:pPr algn="l" indent="0" marL="0">
              <a:lnSpc>
                <a:spcPct val="90000"/>
              </a:lnSpc>
              <a:buNone/>
            </a:pPr>
            <a:r>
              <a:rPr lang="en-US" sz="1800" b="1" dirty="0">
                <a:solidFill>
                  <a:srgbClr val="FF00B6"/>
                </a:solidFill>
                <a:latin typeface="Arial" pitchFamily="34" charset="0"/>
                <a:ea typeface="Arial" pitchFamily="34" charset="-122"/>
                <a:cs typeface="Arial" pitchFamily="34" charset="-120"/>
              </a:rPr>
              <a:t>От почек к выведению
</a:t>
            </a:r>
            <a:endParaRPr lang="en-US" sz="1800"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name="Slide 15">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360325" y="1507881"/>
            <a:ext cx="2601600" cy="1371938"/>
          </a:xfrm>
          <a:prstGeom prst="rect">
            <a:avLst/>
          </a:prstGeom>
        </p:spPr>
      </p:pic>
      <p:pic>
        <p:nvPicPr>
          <p:cNvPr id="5" name="Image 3" descr="preencoded.png">    </p:cNvPr>
          <p:cNvPicPr>
            <a:picLocks noChangeAspect="1"/>
          </p:cNvPicPr>
          <p:nvPr/>
        </p:nvPicPr>
        <p:blipFill>
          <a:blip r:embed="rId4"/>
          <a:stretch>
            <a:fillRect/>
          </a:stretch>
        </p:blipFill>
        <p:spPr>
          <a:xfrm>
            <a:off x="3225850" y="1507881"/>
            <a:ext cx="2601600" cy="1371938"/>
          </a:xfrm>
          <a:prstGeom prst="rect">
            <a:avLst/>
          </a:prstGeom>
        </p:spPr>
      </p:pic>
      <p:pic>
        <p:nvPicPr>
          <p:cNvPr id="6" name="Image 4" descr="preencoded.png">    </p:cNvPr>
          <p:cNvPicPr>
            <a:picLocks noChangeAspect="1"/>
          </p:cNvPicPr>
          <p:nvPr/>
        </p:nvPicPr>
        <p:blipFill>
          <a:blip r:embed="rId5"/>
          <a:stretch>
            <a:fillRect/>
          </a:stretch>
        </p:blipFill>
        <p:spPr>
          <a:xfrm>
            <a:off x="6091375" y="1507881"/>
            <a:ext cx="2601600" cy="1371938"/>
          </a:xfrm>
          <a:prstGeom prst="rect">
            <a:avLst/>
          </a:prstGeom>
        </p:spPr>
      </p:pic>
      <p:pic>
        <p:nvPicPr>
          <p:cNvPr id="7" name="Image 5" descr="preencoded.png">    </p:cNvPr>
          <p:cNvPicPr>
            <a:picLocks noChangeAspect="1"/>
          </p:cNvPicPr>
          <p:nvPr/>
        </p:nvPicPr>
        <p:blipFill>
          <a:blip r:embed="rId6"/>
          <a:stretch>
            <a:fillRect/>
          </a:stretch>
        </p:blipFill>
        <p:spPr>
          <a:xfrm>
            <a:off x="0" y="0"/>
            <a:ext cx="9144000" cy="5143500"/>
          </a:xfrm>
          <a:prstGeom prst="rect">
            <a:avLst/>
          </a:prstGeom>
        </p:spPr>
      </p:pic>
      <p:sp>
        <p:nvSpPr>
          <p:cNvPr id="8" name="Text 0"/>
          <p:cNvSpPr txBox="1"/>
          <p:nvPr/>
        </p:nvSpPr>
        <p:spPr>
          <a:xfrm>
            <a:off x="8786050" y="4781050"/>
            <a:ext cx="358200" cy="362400"/>
          </a:xfrm>
          <a:prstGeom prst="rect">
            <a:avLst/>
          </a:prstGeom>
          <a:noFill/>
          <a:ln/>
        </p:spPr>
        <p:txBody>
          <a:bodyPr wrap="square" lIns="0" tIns="0" rIns="0" bIns="0" rtlCol="0" anchor="ctr"/>
          <a:lstStyle/>
          <a:p>
            <a:pPr algn="ctr" indent="0" marL="0">
              <a:lnSpc>
                <a:spcPct val="100000"/>
              </a:lnSpc>
              <a:buNone/>
            </a:pPr>
            <a:r>
              <a:rPr lang="en-US" sz="1000" b="1" dirty="0">
                <a:solidFill>
                  <a:srgbClr val="FFFFFF"/>
                </a:solidFill>
                <a:latin typeface="Arial" pitchFamily="34" charset="0"/>
                <a:ea typeface="Arial" pitchFamily="34" charset="-122"/>
                <a:cs typeface="Arial" pitchFamily="34" charset="-120"/>
              </a:rPr>
              <a:t>15</a:t>
            </a:r>
            <a:endParaRPr lang="en-US" sz="1000" dirty="0"/>
          </a:p>
        </p:txBody>
      </p:sp>
      <p:sp>
        <p:nvSpPr>
          <p:cNvPr id="9" name="Text 1"/>
          <p:cNvSpPr txBox="1"/>
          <p:nvPr/>
        </p:nvSpPr>
        <p:spPr>
          <a:xfrm>
            <a:off x="360325" y="360000"/>
            <a:ext cx="8425800" cy="1117500"/>
          </a:xfrm>
          <a:prstGeom prst="rect">
            <a:avLst/>
          </a:prstGeom>
          <a:noFill/>
          <a:ln/>
        </p:spPr>
        <p:txBody>
          <a:bodyPr wrap="square" lIns="0" tIns="0" rIns="0" bIns="0" rtlCol="0" anchor="ctr"/>
          <a:lstStyle/>
          <a:p>
            <a:pPr algn="l" indent="0" marL="0">
              <a:lnSpc>
                <a:spcPct val="80000"/>
              </a:lnSpc>
              <a:buNone/>
            </a:pPr>
            <a:r>
              <a:rPr lang="en-US" sz="3800" b="1" dirty="0">
                <a:solidFill>
                  <a:srgbClr val="FF00B6"/>
                </a:solidFill>
                <a:latin typeface="Arial" pitchFamily="34" charset="0"/>
                <a:ea typeface="Arial" pitchFamily="34" charset="-122"/>
                <a:cs typeface="Arial" pitchFamily="34" charset="-120"/>
              </a:rPr>
              <a:t>Кости: прочный каркас тела
</a:t>
            </a:r>
            <a:endParaRPr lang="en-US" sz="3800" dirty="0"/>
          </a:p>
        </p:txBody>
      </p:sp>
      <p:sp>
        <p:nvSpPr>
          <p:cNvPr id="10" name="Text 2"/>
          <p:cNvSpPr txBox="1"/>
          <p:nvPr/>
        </p:nvSpPr>
        <p:spPr>
          <a:xfrm>
            <a:off x="360325" y="3515375"/>
            <a:ext cx="2601600" cy="1266000"/>
          </a:xfrm>
          <a:prstGeom prst="rect">
            <a:avLst/>
          </a:prstGeom>
          <a:noFill/>
          <a:ln/>
        </p:spPr>
        <p:txBody>
          <a:bodyPr wrap="square" lIns="0" tIns="0" rIns="0" bIns="0" rtlCol="0" anchor="t"/>
          <a:lstStyle/>
          <a:p>
            <a:pPr algn="l" indent="0" marL="0">
              <a:lnSpc>
                <a:spcPct val="90000"/>
              </a:lnSpc>
              <a:buNone/>
            </a:pPr>
            <a:r>
              <a:rPr lang="en-US" sz="1107" dirty="0">
                <a:solidFill>
                  <a:srgbClr val="FFFFFF"/>
                </a:solidFill>
                <a:latin typeface="Arial" pitchFamily="34" charset="0"/>
                <a:ea typeface="Arial" pitchFamily="34" charset="-122"/>
                <a:cs typeface="Arial" pitchFamily="34" charset="-120"/>
              </a:rPr>
              <a:t>Кости образуют прочный каркас, который удерживает тело в нужной форме. Они защищают мозг, сердце и лёгкие от повреждений, словно надёжный природный панцирь. Без этого каркаса человек не смог бы сохранять позу и двигаться уверенно. Даже простое стояние стало бы невозможным, поэтому скелет важен с первых минут жизни.
</a:t>
            </a:r>
            <a:endParaRPr lang="en-US" sz="1107" dirty="0"/>
          </a:p>
        </p:txBody>
      </p:sp>
      <p:sp>
        <p:nvSpPr>
          <p:cNvPr id="11" name="Text 3"/>
          <p:cNvSpPr txBox="1"/>
          <p:nvPr/>
        </p:nvSpPr>
        <p:spPr>
          <a:xfrm>
            <a:off x="360325" y="2921676"/>
            <a:ext cx="2601600" cy="513000"/>
          </a:xfrm>
          <a:prstGeom prst="rect">
            <a:avLst/>
          </a:prstGeom>
          <a:noFill/>
          <a:ln/>
        </p:spPr>
        <p:txBody>
          <a:bodyPr wrap="square" lIns="0" tIns="0" rIns="0" bIns="0" rtlCol="0" anchor="ctr"/>
          <a:lstStyle/>
          <a:p>
            <a:pPr algn="l" indent="0" marL="0">
              <a:lnSpc>
                <a:spcPct val="90000"/>
              </a:lnSpc>
              <a:buNone/>
            </a:pPr>
            <a:r>
              <a:rPr lang="en-US" sz="1400" b="1" dirty="0">
                <a:solidFill>
                  <a:srgbClr val="FF00B6"/>
                </a:solidFill>
                <a:latin typeface="Arial" pitchFamily="34" charset="0"/>
                <a:ea typeface="Arial" pitchFamily="34" charset="-122"/>
                <a:cs typeface="Arial" pitchFamily="34" charset="-120"/>
              </a:rPr>
              <a:t>Опора и защита
</a:t>
            </a:r>
            <a:endParaRPr lang="en-US" sz="1400" dirty="0"/>
          </a:p>
        </p:txBody>
      </p:sp>
      <p:sp>
        <p:nvSpPr>
          <p:cNvPr id="12" name="Text 4"/>
          <p:cNvSpPr txBox="1"/>
          <p:nvPr/>
        </p:nvSpPr>
        <p:spPr>
          <a:xfrm>
            <a:off x="3225850" y="3515375"/>
            <a:ext cx="2601600" cy="1266000"/>
          </a:xfrm>
          <a:prstGeom prst="rect">
            <a:avLst/>
          </a:prstGeom>
          <a:noFill/>
          <a:ln/>
        </p:spPr>
        <p:txBody>
          <a:bodyPr wrap="square" lIns="0" tIns="0" rIns="0" bIns="0" rtlCol="0" anchor="t"/>
          <a:lstStyle/>
          <a:p>
            <a:pPr algn="l" indent="0" marL="0">
              <a:lnSpc>
                <a:spcPct val="90000"/>
              </a:lnSpc>
              <a:buNone/>
            </a:pPr>
            <a:r>
              <a:rPr lang="en-US" sz="1174" dirty="0">
                <a:solidFill>
                  <a:srgbClr val="FFFFFF"/>
                </a:solidFill>
                <a:latin typeface="Arial" pitchFamily="34" charset="0"/>
                <a:ea typeface="Arial" pitchFamily="34" charset="-122"/>
                <a:cs typeface="Arial" pitchFamily="34" charset="-120"/>
              </a:rPr>
              <a:t>Скелетные кости соединены суставами и работают как рычаги. Когда мышцы сокращаются, они тянут кости, и человек может бежать, прыгать или писать ручкой. Именно поэтому движение всегда связано не с одной костью, а с целой системой. Её работа заметна в каждом шаге, повороте и подъёме по лестнице.
</a:t>
            </a:r>
            <a:endParaRPr lang="en-US" sz="1174" dirty="0"/>
          </a:p>
        </p:txBody>
      </p:sp>
      <p:sp>
        <p:nvSpPr>
          <p:cNvPr id="13" name="Text 5"/>
          <p:cNvSpPr txBox="1"/>
          <p:nvPr/>
        </p:nvSpPr>
        <p:spPr>
          <a:xfrm>
            <a:off x="3225850" y="2921676"/>
            <a:ext cx="2601600" cy="513000"/>
          </a:xfrm>
          <a:prstGeom prst="rect">
            <a:avLst/>
          </a:prstGeom>
          <a:noFill/>
          <a:ln/>
        </p:spPr>
        <p:txBody>
          <a:bodyPr wrap="square" lIns="0" tIns="0" rIns="0" bIns="0" rtlCol="0" anchor="ctr"/>
          <a:lstStyle/>
          <a:p>
            <a:pPr algn="l" indent="0" marL="0">
              <a:lnSpc>
                <a:spcPct val="90000"/>
              </a:lnSpc>
              <a:buNone/>
            </a:pPr>
            <a:r>
              <a:rPr lang="en-US" sz="1400" b="1" dirty="0">
                <a:solidFill>
                  <a:srgbClr val="FF00B6"/>
                </a:solidFill>
                <a:latin typeface="Arial" pitchFamily="34" charset="0"/>
                <a:ea typeface="Arial" pitchFamily="34" charset="-122"/>
                <a:cs typeface="Arial" pitchFamily="34" charset="-120"/>
              </a:rPr>
              <a:t>Сила движения
</a:t>
            </a:r>
            <a:endParaRPr lang="en-US" sz="1400" dirty="0"/>
          </a:p>
        </p:txBody>
      </p:sp>
      <p:sp>
        <p:nvSpPr>
          <p:cNvPr id="14" name="Text 6"/>
          <p:cNvSpPr txBox="1"/>
          <p:nvPr/>
        </p:nvSpPr>
        <p:spPr>
          <a:xfrm>
            <a:off x="6091375" y="3515375"/>
            <a:ext cx="2601600" cy="1266000"/>
          </a:xfrm>
          <a:prstGeom prst="rect">
            <a:avLst/>
          </a:prstGeom>
          <a:noFill/>
          <a:ln/>
        </p:spPr>
        <p:txBody>
          <a:bodyPr wrap="square" lIns="0" tIns="0" rIns="0" bIns="0" rtlCol="0" anchor="t"/>
          <a:lstStyle/>
          <a:p>
            <a:pPr algn="l" indent="0" marL="0">
              <a:lnSpc>
                <a:spcPct val="90000"/>
              </a:lnSpc>
              <a:buNone/>
            </a:pPr>
            <a:r>
              <a:rPr lang="en-US" sz="1141" dirty="0">
                <a:solidFill>
                  <a:srgbClr val="FFFFFF"/>
                </a:solidFill>
                <a:latin typeface="Arial" pitchFamily="34" charset="0"/>
                <a:ea typeface="Arial" pitchFamily="34" charset="-122"/>
                <a:cs typeface="Arial" pitchFamily="34" charset="-120"/>
              </a:rPr>
              <a:t>Некоторые кости служат хранилищем кальция и фосфора, необходимых организму. В теле человека более 200 костей, и каждая из них имеет своё место и значение. Самая длинная из них — бедренная, а самая маленькая — стремечко в среднем ухе. Разные размеры помогают костям выполнять разные задачи особенно эффективно.
</a:t>
            </a:r>
            <a:endParaRPr lang="en-US" sz="1141" dirty="0"/>
          </a:p>
        </p:txBody>
      </p:sp>
      <p:sp>
        <p:nvSpPr>
          <p:cNvPr id="15" name="Text 7"/>
          <p:cNvSpPr txBox="1"/>
          <p:nvPr/>
        </p:nvSpPr>
        <p:spPr>
          <a:xfrm>
            <a:off x="6091375" y="2921676"/>
            <a:ext cx="2601600" cy="513000"/>
          </a:xfrm>
          <a:prstGeom prst="rect">
            <a:avLst/>
          </a:prstGeom>
          <a:noFill/>
          <a:ln/>
        </p:spPr>
        <p:txBody>
          <a:bodyPr wrap="square" lIns="0" tIns="0" rIns="0" bIns="0" rtlCol="0" anchor="ctr"/>
          <a:lstStyle/>
          <a:p>
            <a:pPr algn="l" indent="0" marL="0">
              <a:lnSpc>
                <a:spcPct val="90000"/>
              </a:lnSpc>
              <a:buNone/>
            </a:pPr>
            <a:r>
              <a:rPr lang="en-US" sz="1400" b="1" dirty="0">
                <a:solidFill>
                  <a:srgbClr val="FF00B6"/>
                </a:solidFill>
                <a:latin typeface="Arial" pitchFamily="34" charset="0"/>
                <a:ea typeface="Arial" pitchFamily="34" charset="-122"/>
                <a:cs typeface="Arial" pitchFamily="34" charset="-120"/>
              </a:rPr>
              <a:t>Минеральный запас
</a:t>
            </a:r>
            <a:endParaRPr lang="en-US" sz="1400" dirty="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name="Slide 16">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3272533" y="1737950"/>
            <a:ext cx="2600134" cy="30429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sp>
        <p:nvSpPr>
          <p:cNvPr id="5" name="Text 0"/>
          <p:cNvSpPr txBox="1"/>
          <p:nvPr/>
        </p:nvSpPr>
        <p:spPr>
          <a:xfrm>
            <a:off x="360325" y="360000"/>
            <a:ext cx="8425800" cy="1117500"/>
          </a:xfrm>
          <a:prstGeom prst="rect">
            <a:avLst/>
          </a:prstGeom>
          <a:noFill/>
          <a:ln/>
        </p:spPr>
        <p:txBody>
          <a:bodyPr wrap="square" lIns="0" tIns="0" rIns="0" bIns="0" rtlCol="0" anchor="ctr"/>
          <a:lstStyle/>
          <a:p>
            <a:pPr algn="l" indent="0" marL="0">
              <a:lnSpc>
                <a:spcPct val="80000"/>
              </a:lnSpc>
              <a:buNone/>
            </a:pPr>
            <a:r>
              <a:rPr lang="en-US" sz="3800" b="1" dirty="0">
                <a:solidFill>
                  <a:srgbClr val="DBFE01"/>
                </a:solidFill>
                <a:latin typeface="Arial" pitchFamily="34" charset="0"/>
                <a:ea typeface="Arial" pitchFamily="34" charset="-122"/>
                <a:cs typeface="Arial" pitchFamily="34" charset="-120"/>
              </a:rPr>
              <a:t>Опора и движение
</a:t>
            </a:r>
            <a:endParaRPr lang="en-US" sz="3800" dirty="0"/>
          </a:p>
        </p:txBody>
      </p:sp>
      <p:sp>
        <p:nvSpPr>
          <p:cNvPr id="6" name="Text 1"/>
          <p:cNvSpPr txBox="1"/>
          <p:nvPr/>
        </p:nvSpPr>
        <p:spPr>
          <a:xfrm>
            <a:off x="8786050" y="4781050"/>
            <a:ext cx="358200" cy="362400"/>
          </a:xfrm>
          <a:prstGeom prst="rect">
            <a:avLst/>
          </a:prstGeom>
          <a:noFill/>
          <a:ln/>
        </p:spPr>
        <p:txBody>
          <a:bodyPr wrap="square" lIns="0" tIns="0" rIns="0" bIns="0" rtlCol="0" anchor="ctr"/>
          <a:lstStyle/>
          <a:p>
            <a:pPr algn="ctr" indent="0" marL="0">
              <a:lnSpc>
                <a:spcPct val="100000"/>
              </a:lnSpc>
              <a:buNone/>
            </a:pPr>
            <a:r>
              <a:rPr lang="en-US" sz="1000" b="1" dirty="0">
                <a:solidFill>
                  <a:srgbClr val="FFFFFF"/>
                </a:solidFill>
                <a:latin typeface="Arial" pitchFamily="34" charset="0"/>
                <a:ea typeface="Arial" pitchFamily="34" charset="-122"/>
                <a:cs typeface="Arial" pitchFamily="34" charset="-120"/>
              </a:rPr>
              <a:t>16</a:t>
            </a:r>
            <a:endParaRPr lang="en-US" sz="1000" dirty="0"/>
          </a:p>
        </p:txBody>
      </p:sp>
      <p:sp>
        <p:nvSpPr>
          <p:cNvPr id="7" name="Text 2"/>
          <p:cNvSpPr txBox="1"/>
          <p:nvPr/>
        </p:nvSpPr>
        <p:spPr>
          <a:xfrm>
            <a:off x="360325" y="2326450"/>
            <a:ext cx="2601600" cy="2454300"/>
          </a:xfrm>
          <a:prstGeom prst="rect">
            <a:avLst/>
          </a:prstGeom>
          <a:noFill/>
          <a:ln/>
        </p:spPr>
        <p:txBody>
          <a:bodyPr wrap="square" lIns="0" tIns="0" rIns="0" bIns="0" rtlCol="0" anchor="t"/>
          <a:lstStyle/>
          <a:p>
            <a:pPr algn="l" indent="0" marL="0">
              <a:lnSpc>
                <a:spcPct val="90000"/>
              </a:lnSpc>
              <a:buNone/>
            </a:pPr>
            <a:r>
              <a:rPr lang="en-US" sz="1400" dirty="0">
                <a:solidFill>
                  <a:srgbClr val="FFFFFF"/>
                </a:solidFill>
                <a:latin typeface="Arial" pitchFamily="34" charset="0"/>
                <a:ea typeface="Arial" pitchFamily="34" charset="-122"/>
                <a:cs typeface="Arial" pitchFamily="34" charset="-120"/>
              </a:rPr>
              <a:t>Кости образуют твёрдый фундамент тела, а суставы делают его подвижным. Благодаря им руки сгибаются, ноги шагают, а позвоночник сохраняет гибкость и устойчивость при любых движениях.
</a:t>
            </a:r>
            <a:endParaRPr lang="en-US" sz="1400" dirty="0"/>
          </a:p>
        </p:txBody>
      </p:sp>
      <p:sp>
        <p:nvSpPr>
          <p:cNvPr id="8" name="Text 3"/>
          <p:cNvSpPr txBox="1"/>
          <p:nvPr/>
        </p:nvSpPr>
        <p:spPr>
          <a:xfrm>
            <a:off x="360325" y="1737950"/>
            <a:ext cx="2601600" cy="513000"/>
          </a:xfrm>
          <a:prstGeom prst="rect">
            <a:avLst/>
          </a:prstGeom>
          <a:noFill/>
          <a:ln/>
        </p:spPr>
        <p:txBody>
          <a:bodyPr wrap="square" lIns="0" tIns="0" rIns="0" bIns="0" rtlCol="0" anchor="ctr"/>
          <a:lstStyle/>
          <a:p>
            <a:pPr algn="l" indent="0" marL="0">
              <a:lnSpc>
                <a:spcPct val="90000"/>
              </a:lnSpc>
              <a:buNone/>
            </a:pPr>
            <a:r>
              <a:rPr lang="en-US" sz="1600" b="1" dirty="0">
                <a:solidFill>
                  <a:srgbClr val="FF00B6"/>
                </a:solidFill>
                <a:latin typeface="Arial" pitchFamily="34" charset="0"/>
                <a:ea typeface="Arial" pitchFamily="34" charset="-122"/>
                <a:cs typeface="Arial" pitchFamily="34" charset="-120"/>
              </a:rPr>
              <a:t>Кости и суставы
</a:t>
            </a:r>
            <a:endParaRPr lang="en-US" sz="1600" dirty="0"/>
          </a:p>
        </p:txBody>
      </p:sp>
      <p:sp>
        <p:nvSpPr>
          <p:cNvPr id="9" name="Text 4"/>
          <p:cNvSpPr txBox="1"/>
          <p:nvPr/>
        </p:nvSpPr>
        <p:spPr>
          <a:xfrm>
            <a:off x="6183250" y="2326450"/>
            <a:ext cx="2601600" cy="2454300"/>
          </a:xfrm>
          <a:prstGeom prst="rect">
            <a:avLst/>
          </a:prstGeom>
          <a:noFill/>
          <a:ln/>
        </p:spPr>
        <p:txBody>
          <a:bodyPr wrap="square" lIns="0" tIns="0" rIns="0" bIns="0" rtlCol="0" anchor="t"/>
          <a:lstStyle/>
          <a:p>
            <a:pPr algn="l" indent="0" marL="0">
              <a:lnSpc>
                <a:spcPct val="90000"/>
              </a:lnSpc>
              <a:buNone/>
            </a:pPr>
            <a:r>
              <a:rPr lang="en-US" sz="1400" dirty="0">
                <a:solidFill>
                  <a:srgbClr val="FFFFFF"/>
                </a:solidFill>
                <a:latin typeface="Arial" pitchFamily="34" charset="0"/>
                <a:ea typeface="Arial" pitchFamily="34" charset="-122"/>
                <a:cs typeface="Arial" pitchFamily="34" charset="-120"/>
              </a:rPr>
              <a:t>Скелетные мышцы помогают выполнять движения по нашей воле, гладкие мышцы работают внутри органов, а сердечная мышца ритмично сокращается всю жизнь. Вместе они делают каждое движение точным и согласованным.
</a:t>
            </a:r>
            <a:endParaRPr lang="en-US" sz="1400" dirty="0"/>
          </a:p>
        </p:txBody>
      </p:sp>
      <p:sp>
        <p:nvSpPr>
          <p:cNvPr id="10" name="Text 5"/>
          <p:cNvSpPr txBox="1"/>
          <p:nvPr/>
        </p:nvSpPr>
        <p:spPr>
          <a:xfrm>
            <a:off x="6183250" y="1737950"/>
            <a:ext cx="2601600" cy="513000"/>
          </a:xfrm>
          <a:prstGeom prst="rect">
            <a:avLst/>
          </a:prstGeom>
          <a:noFill/>
          <a:ln/>
        </p:spPr>
        <p:txBody>
          <a:bodyPr wrap="square" lIns="0" tIns="0" rIns="0" bIns="0" rtlCol="0" anchor="ctr"/>
          <a:lstStyle/>
          <a:p>
            <a:pPr algn="l" indent="0" marL="0">
              <a:lnSpc>
                <a:spcPct val="90000"/>
              </a:lnSpc>
              <a:buNone/>
            </a:pPr>
            <a:r>
              <a:rPr lang="en-US" sz="1600" b="1" dirty="0">
                <a:solidFill>
                  <a:srgbClr val="FF00B6"/>
                </a:solidFill>
                <a:latin typeface="Arial" pitchFamily="34" charset="0"/>
                <a:ea typeface="Arial" pitchFamily="34" charset="-122"/>
                <a:cs typeface="Arial" pitchFamily="34" charset="-120"/>
              </a:rPr>
              <a:t>Какие мышцы работают
</a:t>
            </a:r>
            <a:endParaRPr lang="en-US" sz="1600" dirty="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name="Slide 17">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360125" y="1478270"/>
            <a:ext cx="2601900" cy="1605860"/>
          </a:xfrm>
          <a:prstGeom prst="rect">
            <a:avLst/>
          </a:prstGeom>
        </p:spPr>
      </p:pic>
      <p:pic>
        <p:nvPicPr>
          <p:cNvPr id="5" name="Image 3" descr="preencoded.png">    </p:cNvPr>
          <p:cNvPicPr>
            <a:picLocks noChangeAspect="1"/>
          </p:cNvPicPr>
          <p:nvPr/>
        </p:nvPicPr>
        <p:blipFill>
          <a:blip r:embed="rId4"/>
          <a:stretch>
            <a:fillRect/>
          </a:stretch>
        </p:blipFill>
        <p:spPr>
          <a:xfrm>
            <a:off x="6172347" y="1478270"/>
            <a:ext cx="2601900" cy="1605860"/>
          </a:xfrm>
          <a:prstGeom prst="rect">
            <a:avLst/>
          </a:prstGeom>
        </p:spPr>
      </p:pic>
      <p:pic>
        <p:nvPicPr>
          <p:cNvPr id="6" name="Image 4" descr="preencoded.png">    </p:cNvPr>
          <p:cNvPicPr>
            <a:picLocks noChangeAspect="1"/>
          </p:cNvPicPr>
          <p:nvPr/>
        </p:nvPicPr>
        <p:blipFill>
          <a:blip r:embed="rId5"/>
          <a:stretch>
            <a:fillRect/>
          </a:stretch>
        </p:blipFill>
        <p:spPr>
          <a:xfrm>
            <a:off x="3266235" y="1478270"/>
            <a:ext cx="2601900" cy="1605860"/>
          </a:xfrm>
          <a:prstGeom prst="rect">
            <a:avLst/>
          </a:prstGeom>
        </p:spPr>
      </p:pic>
      <p:pic>
        <p:nvPicPr>
          <p:cNvPr id="7" name="Image 5" descr="preencoded.png">    </p:cNvPr>
          <p:cNvPicPr>
            <a:picLocks noChangeAspect="1"/>
          </p:cNvPicPr>
          <p:nvPr/>
        </p:nvPicPr>
        <p:blipFill>
          <a:blip r:embed="rId6"/>
          <a:stretch>
            <a:fillRect/>
          </a:stretch>
        </p:blipFill>
        <p:spPr>
          <a:xfrm>
            <a:off x="0" y="0"/>
            <a:ext cx="9144000" cy="5143500"/>
          </a:xfrm>
          <a:prstGeom prst="rect">
            <a:avLst/>
          </a:prstGeom>
        </p:spPr>
      </p:pic>
      <p:sp>
        <p:nvSpPr>
          <p:cNvPr id="8" name="Text 0"/>
          <p:cNvSpPr txBox="1"/>
          <p:nvPr/>
        </p:nvSpPr>
        <p:spPr>
          <a:xfrm>
            <a:off x="8786050" y="4781050"/>
            <a:ext cx="358200" cy="362400"/>
          </a:xfrm>
          <a:prstGeom prst="rect">
            <a:avLst/>
          </a:prstGeom>
          <a:noFill/>
          <a:ln/>
        </p:spPr>
        <p:txBody>
          <a:bodyPr wrap="square" lIns="0" tIns="0" rIns="0" bIns="0" rtlCol="0" anchor="ctr"/>
          <a:lstStyle/>
          <a:p>
            <a:pPr algn="ctr" indent="0" marL="0">
              <a:lnSpc>
                <a:spcPct val="100000"/>
              </a:lnSpc>
              <a:buNone/>
            </a:pPr>
            <a:r>
              <a:rPr lang="en-US" sz="1000" b="1" dirty="0">
                <a:solidFill>
                  <a:srgbClr val="FFFFFF"/>
                </a:solidFill>
                <a:latin typeface="Arial" pitchFamily="34" charset="0"/>
                <a:ea typeface="Arial" pitchFamily="34" charset="-122"/>
                <a:cs typeface="Arial" pitchFamily="34" charset="-120"/>
              </a:rPr>
              <a:t>17</a:t>
            </a:r>
            <a:endParaRPr lang="en-US" sz="1000" dirty="0"/>
          </a:p>
        </p:txBody>
      </p:sp>
      <p:sp>
        <p:nvSpPr>
          <p:cNvPr id="9" name="Text 1"/>
          <p:cNvSpPr txBox="1"/>
          <p:nvPr/>
        </p:nvSpPr>
        <p:spPr>
          <a:xfrm>
            <a:off x="360325" y="360000"/>
            <a:ext cx="8425800" cy="1046400"/>
          </a:xfrm>
          <a:prstGeom prst="rect">
            <a:avLst/>
          </a:prstGeom>
          <a:noFill/>
          <a:ln/>
        </p:spPr>
        <p:txBody>
          <a:bodyPr wrap="square" lIns="0" tIns="0" rIns="0" bIns="0" rtlCol="0" anchor="ctr"/>
          <a:lstStyle/>
          <a:p>
            <a:pPr algn="l" indent="0" marL="0">
              <a:lnSpc>
                <a:spcPct val="80000"/>
              </a:lnSpc>
              <a:buNone/>
            </a:pPr>
            <a:r>
              <a:rPr lang="en-US" sz="3800" b="1" dirty="0">
                <a:solidFill>
                  <a:srgbClr val="FFFFFF"/>
                </a:solidFill>
                <a:latin typeface="Arial" pitchFamily="34" charset="0"/>
                <a:ea typeface="Arial" pitchFamily="34" charset="-122"/>
                <a:cs typeface="Arial" pitchFamily="34" charset="-120"/>
              </a:rPr>
              <a:t>Гормоны: скрытые помощники
</a:t>
            </a:r>
            <a:endParaRPr lang="en-US" sz="3800" dirty="0"/>
          </a:p>
        </p:txBody>
      </p:sp>
      <p:sp>
        <p:nvSpPr>
          <p:cNvPr id="10" name="Text 2"/>
          <p:cNvSpPr txBox="1"/>
          <p:nvPr/>
        </p:nvSpPr>
        <p:spPr>
          <a:xfrm>
            <a:off x="360125" y="3706625"/>
            <a:ext cx="2601900" cy="1074300"/>
          </a:xfrm>
          <a:prstGeom prst="rect">
            <a:avLst/>
          </a:prstGeom>
          <a:noFill/>
          <a:ln/>
        </p:spPr>
        <p:txBody>
          <a:bodyPr wrap="square" lIns="0" tIns="0" rIns="0" bIns="0" rtlCol="0" anchor="t"/>
          <a:lstStyle/>
          <a:p>
            <a:pPr algn="l" indent="0" marL="0">
              <a:lnSpc>
                <a:spcPct val="90000"/>
              </a:lnSpc>
              <a:buNone/>
            </a:pPr>
            <a:r>
              <a:rPr lang="en-US" sz="1044" dirty="0">
                <a:solidFill>
                  <a:srgbClr val="FFFFFF"/>
                </a:solidFill>
                <a:latin typeface="Arial" pitchFamily="34" charset="0"/>
                <a:ea typeface="Arial" pitchFamily="34" charset="-122"/>
                <a:cs typeface="Arial" pitchFamily="34" charset="-120"/>
              </a:rPr>
              <a:t>Железы внутренней секреции не имеют выводных протоков и выделяют гормоны прямо в кровь. Так сигнал быстро достигает нужных органов и меняет их работу. Это похоже на короткое письмо, которое получает только адресат, поэтому действие всегда точное и своевременное. Организм реагирует именно тогда, когда это необходимо.
</a:t>
            </a:r>
            <a:endParaRPr lang="en-US" sz="1044" dirty="0"/>
          </a:p>
        </p:txBody>
      </p:sp>
      <p:sp>
        <p:nvSpPr>
          <p:cNvPr id="11" name="Text 3"/>
          <p:cNvSpPr txBox="1"/>
          <p:nvPr/>
        </p:nvSpPr>
        <p:spPr>
          <a:xfrm>
            <a:off x="360125" y="3155900"/>
            <a:ext cx="2601900" cy="511500"/>
          </a:xfrm>
          <a:prstGeom prst="rect">
            <a:avLst/>
          </a:prstGeom>
          <a:noFill/>
          <a:ln/>
        </p:spPr>
        <p:txBody>
          <a:bodyPr wrap="square" lIns="0" tIns="0" rIns="0" bIns="0" rtlCol="0" anchor="ctr"/>
          <a:lstStyle/>
          <a:p>
            <a:pPr algn="l" indent="0" marL="0">
              <a:lnSpc>
                <a:spcPct val="90000"/>
              </a:lnSpc>
              <a:buNone/>
            </a:pPr>
            <a:r>
              <a:rPr lang="en-US" sz="1200" b="1" dirty="0">
                <a:solidFill>
                  <a:srgbClr val="DBFE01"/>
                </a:solidFill>
                <a:latin typeface="Arial" pitchFamily="34" charset="0"/>
                <a:ea typeface="Arial" pitchFamily="34" charset="-122"/>
                <a:cs typeface="Arial" pitchFamily="34" charset="-120"/>
              </a:rPr>
              <a:t>Сообщение от желез
</a:t>
            </a:r>
            <a:endParaRPr lang="en-US" sz="1200" dirty="0"/>
          </a:p>
        </p:txBody>
      </p:sp>
      <p:sp>
        <p:nvSpPr>
          <p:cNvPr id="12" name="Text 4"/>
          <p:cNvSpPr txBox="1"/>
          <p:nvPr/>
        </p:nvSpPr>
        <p:spPr>
          <a:xfrm>
            <a:off x="6172347" y="3706625"/>
            <a:ext cx="2601900" cy="1074300"/>
          </a:xfrm>
          <a:prstGeom prst="rect">
            <a:avLst/>
          </a:prstGeom>
          <a:noFill/>
          <a:ln/>
        </p:spPr>
        <p:txBody>
          <a:bodyPr wrap="square" lIns="0" tIns="0" rIns="0" bIns="0" rtlCol="0" anchor="t"/>
          <a:lstStyle/>
          <a:p>
            <a:pPr algn="l" indent="0" marL="0">
              <a:lnSpc>
                <a:spcPct val="90000"/>
              </a:lnSpc>
              <a:buNone/>
            </a:pPr>
            <a:r>
              <a:rPr lang="en-US" sz="999" dirty="0">
                <a:solidFill>
                  <a:srgbClr val="FFFFFF"/>
                </a:solidFill>
                <a:latin typeface="Arial" pitchFamily="34" charset="0"/>
                <a:ea typeface="Arial" pitchFamily="34" charset="-122"/>
                <a:cs typeface="Arial" pitchFamily="34" charset="-120"/>
              </a:rPr>
              <a:t>Щитовидная железа, гипофиз и надпочечники помогают организму расти, развиваться и справляться со стрессом. Их сигналы действуют в нужное время и в нужном количестве. Именно поэтому гормональная система работает как точный внутренний регулятор всего тела. Она незаметно управляет многими процессами каждый день у детей и взрослых.
</a:t>
            </a:r>
            <a:endParaRPr lang="en-US" sz="999" dirty="0"/>
          </a:p>
        </p:txBody>
      </p:sp>
      <p:sp>
        <p:nvSpPr>
          <p:cNvPr id="13" name="Text 5"/>
          <p:cNvSpPr txBox="1"/>
          <p:nvPr/>
        </p:nvSpPr>
        <p:spPr>
          <a:xfrm>
            <a:off x="6172347" y="3155900"/>
            <a:ext cx="2601900" cy="511500"/>
          </a:xfrm>
          <a:prstGeom prst="rect">
            <a:avLst/>
          </a:prstGeom>
          <a:noFill/>
          <a:ln/>
        </p:spPr>
        <p:txBody>
          <a:bodyPr wrap="square" lIns="0" tIns="0" rIns="0" bIns="0" rtlCol="0" anchor="ctr"/>
          <a:lstStyle/>
          <a:p>
            <a:pPr algn="l" indent="0" marL="0">
              <a:lnSpc>
                <a:spcPct val="90000"/>
              </a:lnSpc>
              <a:buNone/>
            </a:pPr>
            <a:r>
              <a:rPr lang="en-US" sz="1200" b="1" dirty="0">
                <a:solidFill>
                  <a:srgbClr val="DBFE01"/>
                </a:solidFill>
                <a:latin typeface="Arial" pitchFamily="34" charset="0"/>
                <a:ea typeface="Arial" pitchFamily="34" charset="-122"/>
                <a:cs typeface="Arial" pitchFamily="34" charset="-120"/>
              </a:rPr>
              <a:t>Щитовидная железа и рост
</a:t>
            </a:r>
            <a:endParaRPr lang="en-US" sz="1200" dirty="0"/>
          </a:p>
        </p:txBody>
      </p:sp>
      <p:sp>
        <p:nvSpPr>
          <p:cNvPr id="14" name="Text 6"/>
          <p:cNvSpPr txBox="1"/>
          <p:nvPr/>
        </p:nvSpPr>
        <p:spPr>
          <a:xfrm>
            <a:off x="3266235" y="3706625"/>
            <a:ext cx="2601900" cy="1074300"/>
          </a:xfrm>
          <a:prstGeom prst="rect">
            <a:avLst/>
          </a:prstGeom>
          <a:noFill/>
          <a:ln/>
        </p:spPr>
        <p:txBody>
          <a:bodyPr wrap="square" lIns="0" tIns="0" rIns="0" bIns="0" rtlCol="0" anchor="t"/>
          <a:lstStyle/>
          <a:p>
            <a:pPr algn="l" indent="0" marL="0">
              <a:lnSpc>
                <a:spcPct val="90000"/>
              </a:lnSpc>
              <a:buNone/>
            </a:pPr>
            <a:r>
              <a:rPr lang="en-US" sz="1044" dirty="0">
                <a:solidFill>
                  <a:srgbClr val="FFFFFF"/>
                </a:solidFill>
                <a:latin typeface="Arial" pitchFamily="34" charset="0"/>
                <a:ea typeface="Arial" pitchFamily="34" charset="-122"/>
                <a:cs typeface="Arial" pitchFamily="34" charset="-120"/>
              </a:rPr>
              <a:t>Поджелудочная железа вырабатывает инсулин, который помогает клеткам использовать сахар из крови. Без такой помощи уровень глюкозы быстро стал бы слишком высоким. Поэтому гормоны поддерживают внутренний порядок так же важно, как питание, сон и движение. Их работа заметна не сразу, но очень точно каждый день постоянно.
</a:t>
            </a:r>
            <a:endParaRPr lang="en-US" sz="1044" dirty="0"/>
          </a:p>
        </p:txBody>
      </p:sp>
      <p:sp>
        <p:nvSpPr>
          <p:cNvPr id="15" name="Text 7"/>
          <p:cNvSpPr txBox="1"/>
          <p:nvPr/>
        </p:nvSpPr>
        <p:spPr>
          <a:xfrm>
            <a:off x="3266235" y="3155900"/>
            <a:ext cx="2601900" cy="511500"/>
          </a:xfrm>
          <a:prstGeom prst="rect">
            <a:avLst/>
          </a:prstGeom>
          <a:noFill/>
          <a:ln/>
        </p:spPr>
        <p:txBody>
          <a:bodyPr wrap="square" lIns="0" tIns="0" rIns="0" bIns="0" rtlCol="0" anchor="ctr"/>
          <a:lstStyle/>
          <a:p>
            <a:pPr algn="l" indent="0" marL="0">
              <a:lnSpc>
                <a:spcPct val="90000"/>
              </a:lnSpc>
              <a:buNone/>
            </a:pPr>
            <a:r>
              <a:rPr lang="en-US" sz="1200" b="1" dirty="0">
                <a:solidFill>
                  <a:srgbClr val="DBFE01"/>
                </a:solidFill>
                <a:latin typeface="Arial" pitchFamily="34" charset="0"/>
                <a:ea typeface="Arial" pitchFamily="34" charset="-122"/>
                <a:cs typeface="Arial" pitchFamily="34" charset="-120"/>
              </a:rPr>
              <a:t>Инсулин и сахар
</a:t>
            </a:r>
            <a:endParaRPr lang="en-US" sz="1200" dirty="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name="Slide 18">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5517441" y="1587650"/>
            <a:ext cx="3038668" cy="30747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sp>
        <p:nvSpPr>
          <p:cNvPr id="7" name="Text 0"/>
          <p:cNvSpPr txBox="1"/>
          <p:nvPr/>
        </p:nvSpPr>
        <p:spPr>
          <a:xfrm>
            <a:off x="8786050" y="4781050"/>
            <a:ext cx="358200" cy="362400"/>
          </a:xfrm>
          <a:prstGeom prst="rect">
            <a:avLst/>
          </a:prstGeom>
          <a:noFill/>
          <a:ln/>
        </p:spPr>
        <p:txBody>
          <a:bodyPr wrap="square" lIns="0" tIns="0" rIns="0" bIns="0" rtlCol="0" anchor="ctr"/>
          <a:lstStyle/>
          <a:p>
            <a:pPr algn="ctr" indent="0" marL="0">
              <a:lnSpc>
                <a:spcPct val="100000"/>
              </a:lnSpc>
              <a:buNone/>
            </a:pPr>
            <a:r>
              <a:rPr lang="en-US" sz="1000" b="1" dirty="0">
                <a:solidFill>
                  <a:srgbClr val="FFFFFF"/>
                </a:solidFill>
                <a:latin typeface="Arial" pitchFamily="34" charset="0"/>
                <a:ea typeface="Arial" pitchFamily="34" charset="-122"/>
                <a:cs typeface="Arial" pitchFamily="34" charset="-120"/>
              </a:rPr>
              <a:t>18</a:t>
            </a:r>
            <a:endParaRPr lang="en-US" sz="1000" dirty="0"/>
          </a:p>
        </p:txBody>
      </p:sp>
      <p:sp>
        <p:nvSpPr>
          <p:cNvPr id="8" name="Text 1"/>
          <p:cNvSpPr txBox="1"/>
          <p:nvPr/>
        </p:nvSpPr>
        <p:spPr>
          <a:xfrm>
            <a:off x="359100" y="361806"/>
            <a:ext cx="8425800" cy="1117500"/>
          </a:xfrm>
          <a:prstGeom prst="rect">
            <a:avLst/>
          </a:prstGeom>
          <a:noFill/>
          <a:ln/>
        </p:spPr>
        <p:txBody>
          <a:bodyPr wrap="square" lIns="0" tIns="0" rIns="0" bIns="0" rtlCol="0" anchor="ctr"/>
          <a:lstStyle/>
          <a:p>
            <a:pPr algn="l" indent="0" marL="0">
              <a:lnSpc>
                <a:spcPct val="80000"/>
              </a:lnSpc>
              <a:buNone/>
            </a:pPr>
            <a:r>
              <a:rPr lang="en-US" sz="3800" b="1" dirty="0">
                <a:solidFill>
                  <a:srgbClr val="FFFFFF"/>
                </a:solidFill>
                <a:latin typeface="Arial" pitchFamily="34" charset="0"/>
                <a:ea typeface="Arial" pitchFamily="34" charset="-122"/>
                <a:cs typeface="Arial" pitchFamily="34" charset="-120"/>
              </a:rPr>
              <a:t>Иммунная защита организма
</a:t>
            </a:r>
            <a:endParaRPr lang="en-US" sz="3800" dirty="0"/>
          </a:p>
        </p:txBody>
      </p:sp>
      <p:sp>
        <p:nvSpPr>
          <p:cNvPr id="9" name="Text 2"/>
          <p:cNvSpPr txBox="1"/>
          <p:nvPr/>
        </p:nvSpPr>
        <p:spPr>
          <a:xfrm>
            <a:off x="1076400" y="2249467"/>
            <a:ext cx="4116600" cy="952200"/>
          </a:xfrm>
          <a:prstGeom prst="rect">
            <a:avLst/>
          </a:prstGeom>
          <a:noFill/>
          <a:ln/>
        </p:spPr>
        <p:txBody>
          <a:bodyPr wrap="square" lIns="0" tIns="0" rIns="0" bIns="0" rtlCol="0" anchor="t"/>
          <a:lstStyle/>
          <a:p>
            <a:pPr algn="l" indent="0" marL="0">
              <a:lnSpc>
                <a:spcPct val="100000"/>
              </a:lnSpc>
              <a:buNone/>
            </a:pPr>
            <a:r>
              <a:rPr lang="en-US" sz="1200" dirty="0">
                <a:solidFill>
                  <a:srgbClr val="FFFFFF"/>
                </a:solidFill>
                <a:latin typeface="Arial" pitchFamily="34" charset="0"/>
                <a:ea typeface="Arial" pitchFamily="34" charset="-122"/>
                <a:cs typeface="Arial" pitchFamily="34" charset="-120"/>
              </a:rPr>
              <a:t>Лимфатические узлы, селезёнка, тимус и костный мозг помогают формировать и поддерживать иммунную защиту. Они создают условия для появления клеток, которые распознают угрозы в организме быстро и точно.
</a:t>
            </a:r>
            <a:endParaRPr lang="en-US" sz="1200" dirty="0"/>
          </a:p>
        </p:txBody>
      </p:sp>
      <p:sp>
        <p:nvSpPr>
          <p:cNvPr id="10" name="Text 3"/>
          <p:cNvSpPr txBox="1"/>
          <p:nvPr/>
        </p:nvSpPr>
        <p:spPr>
          <a:xfrm>
            <a:off x="1076400" y="1703867"/>
            <a:ext cx="3586200" cy="532200"/>
          </a:xfrm>
          <a:prstGeom prst="rect">
            <a:avLst/>
          </a:prstGeom>
          <a:noFill/>
          <a:ln/>
        </p:spPr>
        <p:txBody>
          <a:bodyPr wrap="square" lIns="0" tIns="0" rIns="0" bIns="0" rtlCol="0" anchor="ctr"/>
          <a:lstStyle/>
          <a:p>
            <a:pPr algn="l" indent="0" marL="0">
              <a:lnSpc>
                <a:spcPct val="90000"/>
              </a:lnSpc>
              <a:buNone/>
            </a:pPr>
            <a:r>
              <a:rPr lang="en-US" sz="1800" b="1" dirty="0">
                <a:solidFill>
                  <a:srgbClr val="FF00B6"/>
                </a:solidFill>
                <a:latin typeface="Arial" pitchFamily="34" charset="0"/>
                <a:ea typeface="Arial" pitchFamily="34" charset="-122"/>
                <a:cs typeface="Arial" pitchFamily="34" charset="-120"/>
              </a:rPr>
              <a:t>Органы защиты
</a:t>
            </a:r>
            <a:endParaRPr lang="en-US" sz="1800" dirty="0"/>
          </a:p>
        </p:txBody>
      </p:sp>
      <p:sp>
        <p:nvSpPr>
          <p:cNvPr id="11" name="Text 4"/>
          <p:cNvSpPr txBox="1"/>
          <p:nvPr/>
        </p:nvSpPr>
        <p:spPr>
          <a:xfrm>
            <a:off x="1076400" y="3827452"/>
            <a:ext cx="4116600" cy="950400"/>
          </a:xfrm>
          <a:prstGeom prst="rect">
            <a:avLst/>
          </a:prstGeom>
          <a:noFill/>
          <a:ln/>
        </p:spPr>
        <p:txBody>
          <a:bodyPr wrap="square" lIns="0" tIns="0" rIns="0" bIns="0" rtlCol="0" anchor="t"/>
          <a:lstStyle/>
          <a:p>
            <a:pPr algn="l" indent="0" marL="0">
              <a:lnSpc>
                <a:spcPct val="100000"/>
              </a:lnSpc>
              <a:buNone/>
            </a:pPr>
            <a:r>
              <a:rPr lang="en-US" sz="1200" dirty="0">
                <a:solidFill>
                  <a:srgbClr val="FFFFFF"/>
                </a:solidFill>
                <a:latin typeface="Arial" pitchFamily="34" charset="0"/>
                <a:ea typeface="Arial" pitchFamily="34" charset="-122"/>
                <a:cs typeface="Arial" pitchFamily="34" charset="-120"/>
              </a:rPr>
              <a:t>Лейкоциты — это белые кровяные клетки, которые находят бактерии и вирусы, а затем уничтожают их. Когда организм сталкивается с инфекцией, их становится больше, и защита усиливается.
</a:t>
            </a:r>
            <a:endParaRPr lang="en-US" sz="1200" dirty="0"/>
          </a:p>
        </p:txBody>
      </p:sp>
      <p:sp>
        <p:nvSpPr>
          <p:cNvPr id="12" name="Text 5"/>
          <p:cNvSpPr txBox="1"/>
          <p:nvPr/>
        </p:nvSpPr>
        <p:spPr>
          <a:xfrm>
            <a:off x="1076400" y="3281853"/>
            <a:ext cx="3586200" cy="532200"/>
          </a:xfrm>
          <a:prstGeom prst="rect">
            <a:avLst/>
          </a:prstGeom>
          <a:noFill/>
          <a:ln/>
        </p:spPr>
        <p:txBody>
          <a:bodyPr wrap="square" lIns="0" tIns="0" rIns="0" bIns="0" rtlCol="0" anchor="ctr"/>
          <a:lstStyle/>
          <a:p>
            <a:pPr algn="l" indent="0" marL="0">
              <a:lnSpc>
                <a:spcPct val="90000"/>
              </a:lnSpc>
              <a:buNone/>
            </a:pPr>
            <a:r>
              <a:rPr lang="en-US" sz="1800" b="1" dirty="0">
                <a:solidFill>
                  <a:srgbClr val="FF00B6"/>
                </a:solidFill>
                <a:latin typeface="Arial" pitchFamily="34" charset="0"/>
                <a:ea typeface="Arial" pitchFamily="34" charset="-122"/>
                <a:cs typeface="Arial" pitchFamily="34" charset="-120"/>
              </a:rPr>
              <a:t>Лейкоциты в деле
</a:t>
            </a:r>
            <a:endParaRPr lang="en-US" sz="1800" dirty="0"/>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name="Slide 19">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696600" y="1589105"/>
            <a:ext cx="7750800" cy="1914993"/>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sp>
        <p:nvSpPr>
          <p:cNvPr id="6" name="Text 0"/>
          <p:cNvSpPr txBox="1"/>
          <p:nvPr/>
        </p:nvSpPr>
        <p:spPr>
          <a:xfrm>
            <a:off x="8786050" y="4781050"/>
            <a:ext cx="358200" cy="362400"/>
          </a:xfrm>
          <a:prstGeom prst="rect">
            <a:avLst/>
          </a:prstGeom>
          <a:noFill/>
          <a:ln/>
        </p:spPr>
        <p:txBody>
          <a:bodyPr wrap="square" lIns="0" tIns="0" rIns="0" bIns="0" rtlCol="0" anchor="ctr"/>
          <a:lstStyle/>
          <a:p>
            <a:pPr algn="ctr" indent="0" marL="0">
              <a:lnSpc>
                <a:spcPct val="100000"/>
              </a:lnSpc>
              <a:buNone/>
            </a:pPr>
            <a:r>
              <a:rPr lang="en-US" sz="1000" b="1" dirty="0">
                <a:solidFill>
                  <a:srgbClr val="FFFFFF"/>
                </a:solidFill>
                <a:latin typeface="Arial" pitchFamily="34" charset="0"/>
                <a:ea typeface="Arial" pitchFamily="34" charset="-122"/>
                <a:cs typeface="Arial" pitchFamily="34" charset="-120"/>
              </a:rPr>
              <a:t>19</a:t>
            </a:r>
            <a:endParaRPr lang="en-US" sz="1000" dirty="0"/>
          </a:p>
        </p:txBody>
      </p:sp>
      <p:sp>
        <p:nvSpPr>
          <p:cNvPr id="7" name="Text 1"/>
          <p:cNvSpPr txBox="1"/>
          <p:nvPr/>
        </p:nvSpPr>
        <p:spPr>
          <a:xfrm>
            <a:off x="852875" y="3566725"/>
            <a:ext cx="3586200" cy="1117500"/>
          </a:xfrm>
          <a:prstGeom prst="rect">
            <a:avLst/>
          </a:prstGeom>
          <a:noFill/>
          <a:ln/>
        </p:spPr>
        <p:txBody>
          <a:bodyPr wrap="square" lIns="0" tIns="0" rIns="0" bIns="0" rtlCol="0" anchor="ctr"/>
          <a:lstStyle/>
          <a:p>
            <a:pPr algn="l" indent="0" marL="0">
              <a:lnSpc>
                <a:spcPct val="90000"/>
              </a:lnSpc>
              <a:buNone/>
            </a:pPr>
            <a:r>
              <a:rPr lang="en-US" sz="1400" dirty="0">
                <a:solidFill>
                  <a:srgbClr val="FFFFFF"/>
                </a:solidFill>
                <a:latin typeface="Arial" pitchFamily="34" charset="0"/>
                <a:ea typeface="Arial" pitchFamily="34" charset="-122"/>
                <a:cs typeface="Arial" pitchFamily="34" charset="-120"/>
              </a:rPr>
              <a:t>Здоровье начинается с привычек, которые повторяются каждый день. Полезная еда, движение, достаточный сон и чистота помогают организму расти, укрепляться и лучше справляться с нагрузками. Это особенно важно в школе и дома.
</a:t>
            </a:r>
            <a:endParaRPr lang="en-US" sz="1400" dirty="0"/>
          </a:p>
        </p:txBody>
      </p:sp>
      <p:sp>
        <p:nvSpPr>
          <p:cNvPr id="8" name="Text 2"/>
          <p:cNvSpPr txBox="1"/>
          <p:nvPr/>
        </p:nvSpPr>
        <p:spPr>
          <a:xfrm>
            <a:off x="4705525" y="3566725"/>
            <a:ext cx="3585600" cy="1117500"/>
          </a:xfrm>
          <a:prstGeom prst="rect">
            <a:avLst/>
          </a:prstGeom>
          <a:noFill/>
          <a:ln/>
        </p:spPr>
        <p:txBody>
          <a:bodyPr wrap="square" lIns="0" tIns="0" rIns="0" bIns="0" rtlCol="0" anchor="ctr"/>
          <a:lstStyle/>
          <a:p>
            <a:pPr algn="l" indent="0" marL="0">
              <a:lnSpc>
                <a:spcPct val="90000"/>
              </a:lnSpc>
              <a:buNone/>
            </a:pPr>
            <a:r>
              <a:rPr lang="en-US" sz="1400" dirty="0">
                <a:solidFill>
                  <a:srgbClr val="FFFFFF"/>
                </a:solidFill>
                <a:latin typeface="Arial" pitchFamily="34" charset="0"/>
                <a:ea typeface="Arial" pitchFamily="34" charset="-122"/>
                <a:cs typeface="Arial" pitchFamily="34" charset="-120"/>
              </a:rPr>
              <a:t>Профилактика тоже играет большую роль. Осмотры у врача и прививки помогают вовремя заметить проблему или защититься от опасных инфекций. Так легче сохранить силы и не пропускать важные дела.
</a:t>
            </a:r>
            <a:endParaRPr lang="en-US" sz="1400" dirty="0"/>
          </a:p>
        </p:txBody>
      </p:sp>
      <p:sp>
        <p:nvSpPr>
          <p:cNvPr id="9" name="Text 3"/>
          <p:cNvSpPr txBox="1"/>
          <p:nvPr/>
        </p:nvSpPr>
        <p:spPr>
          <a:xfrm>
            <a:off x="359100" y="361806"/>
            <a:ext cx="8425800" cy="1117500"/>
          </a:xfrm>
          <a:prstGeom prst="rect">
            <a:avLst/>
          </a:prstGeom>
          <a:noFill/>
          <a:ln/>
        </p:spPr>
        <p:txBody>
          <a:bodyPr wrap="square" lIns="0" tIns="0" rIns="0" bIns="0" rtlCol="0" anchor="ctr"/>
          <a:lstStyle/>
          <a:p>
            <a:pPr algn="l" indent="0" marL="0">
              <a:lnSpc>
                <a:spcPct val="80000"/>
              </a:lnSpc>
              <a:buNone/>
            </a:pPr>
            <a:r>
              <a:rPr lang="en-US" sz="3800" b="1" dirty="0">
                <a:solidFill>
                  <a:srgbClr val="FFFFFF"/>
                </a:solidFill>
                <a:latin typeface="Arial" pitchFamily="34" charset="0"/>
                <a:ea typeface="Arial" pitchFamily="34" charset="-122"/>
                <a:cs typeface="Arial" pitchFamily="34" charset="-120"/>
              </a:rPr>
              <a:t>Здоровье и профилактика: основы ЗОЖ
</a:t>
            </a:r>
            <a:endParaRPr lang="en-US" sz="3800" dirty="0"/>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name="Slide 20">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sp>
        <p:nvSpPr>
          <p:cNvPr id="3" name="Text 0"/>
          <p:cNvSpPr txBox="1"/>
          <p:nvPr/>
        </p:nvSpPr>
        <p:spPr>
          <a:xfrm>
            <a:off x="4106225" y="2495700"/>
            <a:ext cx="3886200" cy="1855800"/>
          </a:xfrm>
          <a:prstGeom prst="rect">
            <a:avLst/>
          </a:prstGeom>
          <a:noFill/>
          <a:ln/>
        </p:spPr>
        <p:txBody>
          <a:bodyPr wrap="square" lIns="0" tIns="0" rIns="0" bIns="0" rtlCol="0" anchor="t"/>
          <a:lstStyle/>
          <a:p>
            <a:pPr algn="l" indent="0" marL="0">
              <a:lnSpc>
                <a:spcPct val="90000"/>
              </a:lnSpc>
              <a:buNone/>
            </a:pPr>
            <a:r>
              <a:rPr lang="en-US" sz="1700" dirty="0">
                <a:solidFill>
                  <a:srgbClr val="FFFFFF"/>
                </a:solidFill>
                <a:latin typeface="Arial" pitchFamily="34" charset="0"/>
                <a:ea typeface="Arial" pitchFamily="34" charset="-122"/>
                <a:cs typeface="Arial" pitchFamily="34" charset="-120"/>
              </a:rPr>
              <a:t>Органы и системы человека действуют согласованно, как единый механизм. Чем лучше мы понимаем работу своего тела, тем легче беречь здоровье, развиваться и чувствовать себя уверенно каждый день.
</a:t>
            </a:r>
            <a:endParaRPr lang="en-US" sz="1700" dirty="0"/>
          </a:p>
        </p:txBody>
      </p:sp>
      <p:sp>
        <p:nvSpPr>
          <p:cNvPr id="4" name="Text 1"/>
          <p:cNvSpPr txBox="1"/>
          <p:nvPr/>
        </p:nvSpPr>
        <p:spPr>
          <a:xfrm>
            <a:off x="4106225" y="736475"/>
            <a:ext cx="4678800" cy="1722300"/>
          </a:xfrm>
          <a:prstGeom prst="rect">
            <a:avLst/>
          </a:prstGeom>
          <a:noFill/>
          <a:ln/>
        </p:spPr>
        <p:txBody>
          <a:bodyPr wrap="square" lIns="0" tIns="0" rIns="0" bIns="0" rtlCol="0" anchor="ctr"/>
          <a:lstStyle/>
          <a:p>
            <a:pPr algn="l" indent="0" marL="0">
              <a:lnSpc>
                <a:spcPct val="80000"/>
              </a:lnSpc>
              <a:buNone/>
            </a:pPr>
            <a:r>
              <a:rPr lang="en-US" sz="3800" b="1" dirty="0">
                <a:solidFill>
                  <a:srgbClr val="FFFFFF"/>
                </a:solidFill>
                <a:latin typeface="Arial" pitchFamily="34" charset="0"/>
                <a:ea typeface="Arial" pitchFamily="34" charset="-122"/>
                <a:cs typeface="Arial" pitchFamily="34" charset="-120"/>
              </a:rPr>
              <a:t>Знание о теле — шаг к здоровью
</a:t>
            </a:r>
            <a:endParaRPr lang="en-US" sz="3800" dirty="0"/>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0</Words>
  <Application>Microsoft Office PowerPoint</Application>
  <PresentationFormat>On-screen Show (16:9)</PresentationFormat>
  <Paragraphs>0</Paragraphs>
  <Slides>20</Slides>
  <Notes>20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20</vt:i4>
      </vt:variant>
    </vt:vector>
  </HeadingPairs>
  <TitlesOfParts>
    <vt:vector size="23" baseType="lpstr">
      <vt:lpstr>Arial</vt:lpstr>
      <vt:lpstr>Calibri</vt:lpstr>
      <vt:lpstr>Office Theme</vt:lpstr>
      <vt:lpstr>Slide 1</vt:lpstr>
      <vt:lpstr>Slide 2</vt:lpstr>
      <vt:lpstr>Slide 3</vt:lpstr>
      <vt:lpstr>Slide 4</vt:lpstr>
      <vt:lpstr>Slide 5</vt:lpstr>
      <vt:lpstr>Slide 6</vt:lpstr>
      <vt:lpstr>Slide 7</vt:lpstr>
      <vt:lpstr>Slide 8</vt:lpstr>
      <vt:lpstr>Slide 9</vt:lpstr>
      <vt:lpstr>Slide 10</vt:lpstr>
      <vt:lpstr>Slide 11</vt:lpstr>
      <vt:lpstr>Slide 12</vt:lpstr>
      <vt:lpstr>Slide 13</vt:lpstr>
      <vt:lpstr>Slide 14</vt:lpstr>
      <vt:lpstr>Slide 15</vt:lpstr>
      <vt:lpstr>Slide 16</vt:lpstr>
      <vt:lpstr>Slide 17</vt:lpstr>
      <vt:lpstr>Slide 18</vt:lpstr>
      <vt:lpstr>Slide 19</vt:lpstr>
      <vt:lpstr>Slide 20</vt:lpstr>
    </vt:vector>
  </TitlesOfParts>
  <Company>PptxGenJS</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PptxGenJS Presentation</dc:title>
  <dc:subject>PptxGenJS Presentation</dc:subject>
  <dc:creator>PptxGenJS</dc:creator>
  <cp:lastModifiedBy>PptxGenJS</cp:lastModifiedBy>
  <cp:revision>1</cp:revision>
  <dcterms:created xsi:type="dcterms:W3CDTF">2026-05-09T16:53:23Z</dcterms:created>
  <dcterms:modified xsi:type="dcterms:W3CDTF">2026-05-09T16:53:23Z</dcterms:modified>
</cp:coreProperties>
</file>