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jpeg"/><Relationship Id="rId3" Type="http://schemas.openxmlformats.org/officeDocument/2006/relationships/image" Target="../media/image-4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2684218"/>
            <a:ext cx="9144000" cy="2455664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578625"/>
            <a:ext cx="6468300" cy="81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Мастерская музыканта: где рождается музыка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1789455"/>
            <a:ext cx="4638600" cy="53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Здесь звук становится мелодией и песней.
</a:t>
            </a:r>
            <a:endParaRPr lang="en-US" sz="886" dirty="0"/>
          </a:p>
        </p:txBody>
      </p:sp>
      <p:sp>
        <p:nvSpPr>
          <p:cNvPr id="5" name="Text 2"/>
          <p:cNvSpPr txBox="1"/>
          <p:nvPr/>
        </p:nvSpPr>
        <p:spPr>
          <a:xfrm>
            <a:off x="261600" y="258888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78091" y="75"/>
            <a:ext cx="4063566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258900"/>
            <a:ext cx="45624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Музыкальная мастерская: место для звука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1824550"/>
            <a:ext cx="3509100" cy="196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Музыкальная мастерская бывает дома, в школе, студии или концертном зале. Здесь слушают, пробуют, исправляют и снова пробуют. Нужны тишина, аккуратность и внимание — тогда инструмент звучит лучше, а музыка растёт, как маленькое зернышко.
</a:t>
            </a:r>
            <a:endParaRPr lang="en-US" sz="986" dirty="0"/>
          </a:p>
        </p:txBody>
      </p:sp>
      <p:sp>
        <p:nvSpPr>
          <p:cNvPr id="5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6725" y="1789450"/>
            <a:ext cx="239400" cy="239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37773" y="1789450"/>
            <a:ext cx="179550" cy="239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43870" y="1809310"/>
            <a:ext cx="249600" cy="19968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90093" y="1789450"/>
            <a:ext cx="239400" cy="239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231218" y="1789450"/>
            <a:ext cx="239400" cy="2394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  <p:sp>
        <p:nvSpPr>
          <p:cNvPr id="8" name="Text 1"/>
          <p:cNvSpPr txBox="1"/>
          <p:nvPr/>
        </p:nvSpPr>
        <p:spPr>
          <a:xfrm>
            <a:off x="261625" y="258900"/>
            <a:ext cx="8620800" cy="54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помогает музыке звучать
</a:t>
            </a:r>
            <a:endParaRPr lang="en-US" sz="2012" dirty="0"/>
          </a:p>
        </p:txBody>
      </p:sp>
      <p:sp>
        <p:nvSpPr>
          <p:cNvPr id="9" name="Text 2"/>
          <p:cNvSpPr txBox="1"/>
          <p:nvPr/>
        </p:nvSpPr>
        <p:spPr>
          <a:xfrm>
            <a:off x="261625" y="2348150"/>
            <a:ext cx="16563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Композитор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Композитор придумывает мелодию и подбирает ноты так, чтобы музыка передавала настроение. Его работа похожа на создание яркого рисунка из звуков.
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2002750" y="2348150"/>
            <a:ext cx="16563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Исполнитель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Исполнитель играет на инструменте или поёт. Он оживляет сочинённую музыку, старается звучать точно, выразительно и понятно для слушателей.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3743875" y="2348150"/>
            <a:ext cx="16563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Учитель музыки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Учитель помогает учиться: показывает, как читать ноты, держать ритм и исправлять ошибки. Благодаря ему сложные шаги становятся понятными и посильными.
</a:t>
            </a:r>
            <a:endParaRPr lang="en-US" sz="900" dirty="0"/>
          </a:p>
        </p:txBody>
      </p:sp>
      <p:sp>
        <p:nvSpPr>
          <p:cNvPr id="12" name="Text 5"/>
          <p:cNvSpPr txBox="1"/>
          <p:nvPr/>
        </p:nvSpPr>
        <p:spPr>
          <a:xfrm>
            <a:off x="5484999" y="2348150"/>
            <a:ext cx="16563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Настройщик инструментов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Настройщик делает звук точным и ровным. Он проверяет, чтобы инструмент не «капризничал» и помогал музыканту играть чисто и красиво.
</a:t>
            </a:r>
            <a:endParaRPr lang="en-US" sz="900" dirty="0"/>
          </a:p>
        </p:txBody>
      </p:sp>
      <p:sp>
        <p:nvSpPr>
          <p:cNvPr id="13" name="Text 6"/>
          <p:cNvSpPr txBox="1"/>
          <p:nvPr/>
        </p:nvSpPr>
        <p:spPr>
          <a:xfrm>
            <a:off x="7226134" y="2348150"/>
            <a:ext cx="16563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Звукорежиссёр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Звукорежиссёр записывает музыку и следит за её чистым звучанием. Он помогает убрать лишний шум и сделать запись приятной для слуха.
</a:t>
            </a:r>
            <a:endParaRPr lang="en-US" sz="9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901160" y="1097437"/>
            <a:ext cx="4981200" cy="118692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01198" y="2396601"/>
            <a:ext cx="4981200" cy="118692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01173" y="3695752"/>
            <a:ext cx="4981200" cy="118692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1600" y="258900"/>
            <a:ext cx="8620800" cy="52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Инструменты в музыкальной мастерской
</a:t>
            </a:r>
            <a:endParaRPr lang="en-US" sz="2012" dirty="0"/>
          </a:p>
        </p:txBody>
      </p:sp>
      <p:sp>
        <p:nvSpPr>
          <p:cNvPr id="6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261600" y="1095400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Струнные и клавиши рядом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полке стоят скрипка и гитара, а рядом — пианино с открытой нотной тетрадью. У каждого инструмента свой голос, но вместе они легко складываются в красивую мелодию. В такой мастерской всё выглядит как маленький оркестр, который только ждёт начала игры.
</a:t>
            </a:r>
            <a:endParaRPr lang="en-US" sz="1002" dirty="0"/>
          </a:p>
        </p:txBody>
      </p:sp>
      <p:sp>
        <p:nvSpPr>
          <p:cNvPr id="8" name="Text 3"/>
          <p:cNvSpPr txBox="1"/>
          <p:nvPr/>
        </p:nvSpPr>
        <p:spPr>
          <a:xfrm>
            <a:off x="261638" y="2394564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Духовые инструменты любят порядок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Флейта лежит в чистом футляре, рядом аккуратно стоит микрофон и лежит салфетка для ухода. Эти предметы напоминают, что инструментам нужна забота и чистота. Тогда они звучат ясно, звонко и без лишних «кашляющих» звуков.
</a:t>
            </a:r>
            <a:endParaRPr lang="en-US" sz="1002" dirty="0"/>
          </a:p>
        </p:txBody>
      </p:sp>
      <p:sp>
        <p:nvSpPr>
          <p:cNvPr id="9" name="Text 4"/>
          <p:cNvSpPr txBox="1"/>
          <p:nvPr/>
        </p:nvSpPr>
        <p:spPr>
          <a:xfrm>
            <a:off x="261613" y="3693715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Ритм задают ударные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Барабаны и бубен выглядят особенно празднично, потому что помогают держать ритм. Рядом удобно поставить стойку для хранения и ноты, чтобы всё было под рукой. Такая часть мастерской похожа на маленький музыкальный центр движения и энергии.
</a:t>
            </a:r>
            <a:endParaRPr lang="en-US" sz="1002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1600" y="1414670"/>
            <a:ext cx="233700" cy="18696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2856" y="3057275"/>
            <a:ext cx="231188" cy="205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85906" y="1405400"/>
            <a:ext cx="231188" cy="205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85906" y="3057275"/>
            <a:ext cx="231188" cy="205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7" name="Text 1"/>
          <p:cNvSpPr txBox="1"/>
          <p:nvPr/>
        </p:nvSpPr>
        <p:spPr>
          <a:xfrm>
            <a:off x="261600" y="258900"/>
            <a:ext cx="8620800" cy="52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беречь инструменты
</a:t>
            </a:r>
            <a:endParaRPr lang="en-US" sz="2012" dirty="0"/>
          </a:p>
        </p:txBody>
      </p:sp>
      <p:sp>
        <p:nvSpPr>
          <p:cNvPr id="8" name="Text 2"/>
          <p:cNvSpPr txBox="1"/>
          <p:nvPr/>
        </p:nvSpPr>
        <p:spPr>
          <a:xfrm>
            <a:off x="660800" y="1405250"/>
            <a:ext cx="3452100" cy="147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Хранить в чехле
</a:t>
            </a:r>
            <a:pPr algn="l" indent="0" marL="0">
              <a:lnSpc>
                <a:spcPct val="115000"/>
              </a:lnSpc>
              <a:buNone/>
            </a:pPr>
            <a:r>
              <a:rPr lang="en-US" sz="46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Чехол и футляр защищают инструмент от пыли, ударов и царапин. Когда у вещи есть свой дом, она дольше остаётся красивой и исправной.
</a:t>
            </a:r>
            <a:endParaRPr lang="en-US" sz="1137" dirty="0"/>
          </a:p>
        </p:txBody>
      </p:sp>
      <p:sp>
        <p:nvSpPr>
          <p:cNvPr id="9" name="Text 3"/>
          <p:cNvSpPr txBox="1"/>
          <p:nvPr/>
        </p:nvSpPr>
        <p:spPr>
          <a:xfrm>
            <a:off x="660800" y="3057125"/>
            <a:ext cx="3452100" cy="147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Держать детали отдельно
</a:t>
            </a:r>
            <a:pPr algn="l" indent="0" marL="0">
              <a:lnSpc>
                <a:spcPct val="115000"/>
              </a:lnSpc>
              <a:buNone/>
            </a:pPr>
            <a:r>
              <a:rPr lang="en-US" sz="56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Струны, палочки, трости и батарейки лучше хранить отдельно. Тогда всё легко найти, ничего не теряется, а рабочее место остаётся аккуратным.
</a:t>
            </a:r>
            <a:endParaRPr lang="en-US" sz="1137" dirty="0"/>
          </a:p>
        </p:txBody>
      </p:sp>
      <p:sp>
        <p:nvSpPr>
          <p:cNvPr id="10" name="Text 4"/>
          <p:cNvSpPr txBox="1"/>
          <p:nvPr/>
        </p:nvSpPr>
        <p:spPr>
          <a:xfrm>
            <a:off x="4783850" y="1405250"/>
            <a:ext cx="3452100" cy="147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Протирать после игры
</a:t>
            </a:r>
            <a:pPr algn="l" indent="0" marL="0">
              <a:lnSpc>
                <a:spcPct val="115000"/>
              </a:lnSpc>
              <a:buNone/>
            </a:pPr>
            <a:r>
              <a:rPr lang="en-US" sz="46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занятия поверхность аккуратно протирают мягкой тканью. Так убираются следы рук, а инструмент выглядит ухоженным и готовым к следующей игре.
</a:t>
            </a:r>
            <a:endParaRPr lang="en-US" sz="1137" dirty="0"/>
          </a:p>
        </p:txBody>
      </p:sp>
      <p:sp>
        <p:nvSpPr>
          <p:cNvPr id="11" name="Text 5"/>
          <p:cNvSpPr txBox="1"/>
          <p:nvPr/>
        </p:nvSpPr>
        <p:spPr>
          <a:xfrm>
            <a:off x="4783850" y="3057125"/>
            <a:ext cx="3452100" cy="147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Обращаться осторожно
</a:t>
            </a:r>
            <a:pPr algn="l" indent="0" marL="0">
              <a:lnSpc>
                <a:spcPct val="115000"/>
              </a:lnSpc>
              <a:buNone/>
            </a:pPr>
            <a:r>
              <a:rPr lang="en-US" sz="56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Инструмент нельзя бросать, резко ставить или стучать по нему без нужды. Бережное обращение помогает ему звучать долго и радовать музыканта каждый день.
</a:t>
            </a:r>
            <a:endParaRPr lang="en-US" sz="1137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261600" y="258900"/>
            <a:ext cx="7316700" cy="90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рождается мелодия
</a:t>
            </a:r>
            <a:endParaRPr lang="en-US" sz="2212" dirty="0"/>
          </a:p>
        </p:txBody>
      </p:sp>
      <p:sp>
        <p:nvSpPr>
          <p:cNvPr id="3" name="Text 1"/>
          <p:cNvSpPr txBox="1"/>
          <p:nvPr/>
        </p:nvSpPr>
        <p:spPr>
          <a:xfrm>
            <a:off x="261600" y="1903038"/>
            <a:ext cx="27042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появляются отдельные звуки, как маленькие шаги. Музыкант выбирает их осторожно, чтобы они подходили друг к другу и не спорили между собой.
</a:t>
            </a:r>
            <a:endParaRPr lang="en-US" sz="1000" dirty="0"/>
          </a:p>
        </p:txBody>
      </p:sp>
      <p:sp>
        <p:nvSpPr>
          <p:cNvPr id="4" name="Text 2"/>
          <p:cNvSpPr txBox="1"/>
          <p:nvPr/>
        </p:nvSpPr>
        <p:spPr>
          <a:xfrm>
            <a:off x="3225588" y="1903038"/>
            <a:ext cx="27042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звуки выстраиваются в порядок: один идёт за другим, и возникает линия мелодии. Она может быть весёлой, спокойной или торжественной — всё зависит от выбранных нот.
</a:t>
            </a:r>
            <a:endParaRPr lang="en-US" sz="1000" dirty="0"/>
          </a:p>
        </p:txBody>
      </p:sp>
      <p:sp>
        <p:nvSpPr>
          <p:cNvPr id="5" name="Text 3"/>
          <p:cNvSpPr txBox="1"/>
          <p:nvPr/>
        </p:nvSpPr>
        <p:spPr>
          <a:xfrm>
            <a:off x="6189600" y="1903038"/>
            <a:ext cx="27042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поменять несколько звуков, изменится и настроение музыки. Из простой идеи постепенно вырастает красивая мелодия, которую уже хочется напевать.
</a:t>
            </a:r>
            <a:endParaRPr lang="en-US" sz="1000" dirty="0"/>
          </a:p>
        </p:txBody>
      </p:sp>
      <p:sp>
        <p:nvSpPr>
          <p:cNvPr id="6" name="Text 4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65813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Ноты, ритм и паузы
</a:t>
            </a:r>
            <a:endParaRPr lang="en-US" sz="2212" dirty="0"/>
          </a:p>
        </p:txBody>
      </p:sp>
      <p:sp>
        <p:nvSpPr>
          <p:cNvPr id="7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8" name="Text 2"/>
          <p:cNvSpPr txBox="1"/>
          <p:nvPr/>
        </p:nvSpPr>
        <p:spPr>
          <a:xfrm>
            <a:off x="265851" y="1491950"/>
            <a:ext cx="2781300" cy="1573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— ноты
</a:t>
            </a:r>
            <a:pPr algn="ctr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Ноты показывают, какие звуки нужно сыграть или спеть. Они помогают музыканту не запутаться и точно прочитать мелодию.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6097175" y="1491950"/>
            <a:ext cx="2781300" cy="1573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— метроном
</a:t>
            </a:r>
            <a:pPr algn="ctr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Метроном помогает держать ровный счёт. Он подсказывает темп и не даёт музыканту слишком спешить, даже если очень хочется.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3181513" y="1491950"/>
            <a:ext cx="2781300" cy="1573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— ритм и паузы
</a:t>
            </a:r>
            <a:pPr algn="ctr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Ритм говорит, как долго звучит каждый звук. Паузы нужны не меньше: без них музыка не умеет делать вдох и выдох.
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89920" y="75"/>
            <a:ext cx="365168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258900"/>
            <a:ext cx="4956000" cy="89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происходит на репетиции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497925" y="2078775"/>
            <a:ext cx="3940200" cy="114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репетиции музыкант сначала разбирает трудные места: играет их медленно, внимательно и без спешки. Ошибки тут не страшны — они просто подсказывают, что ещё нужно потренировать.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497925" y="3334675"/>
            <a:ext cx="3940200" cy="114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пьеса звучит целиком, уже увереннее и спокойнее. Репетиция помогает собрать все части вместе, чтобы на выступлении музыка получилась точной и красивой.
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261600" y="528950"/>
            <a:ext cx="8620800" cy="85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Секреты точного звука
</a:t>
            </a:r>
            <a:endParaRPr lang="en-US" sz="2212" dirty="0"/>
          </a:p>
        </p:txBody>
      </p:sp>
      <p:sp>
        <p:nvSpPr>
          <p:cNvPr id="3" name="Text 1"/>
          <p:cNvSpPr txBox="1"/>
          <p:nvPr/>
        </p:nvSpPr>
        <p:spPr>
          <a:xfrm>
            <a:off x="261600" y="1884856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Правильная посадка помогает играть удобно и не уставать. Если сидеть или стоять ровно, руки двигаются свободнее, а звук получается увереннее.
</a:t>
            </a:r>
            <a:endParaRPr lang="en-US" sz="986" dirty="0"/>
          </a:p>
        </p:txBody>
      </p:sp>
      <p:sp>
        <p:nvSpPr>
          <p:cNvPr id="4" name="Text 2"/>
          <p:cNvSpPr txBox="1"/>
          <p:nvPr/>
        </p:nvSpPr>
        <p:spPr>
          <a:xfrm>
            <a:off x="2463596" y="1884856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Положение рук очень важно: пальцы должны нажимать аккуратно, а смычок или клавиши — слушаться без лишнего напряжения. Маленькое движение меняет звучание.
</a:t>
            </a:r>
            <a:endParaRPr lang="en-US" sz="986" dirty="0"/>
          </a:p>
        </p:txBody>
      </p:sp>
      <p:sp>
        <p:nvSpPr>
          <p:cNvPr id="5" name="Text 3"/>
          <p:cNvSpPr txBox="1"/>
          <p:nvPr/>
        </p:nvSpPr>
        <p:spPr>
          <a:xfrm>
            <a:off x="4665597" y="1884856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Дыхание особенно важно у духовых инструментов. Спокойный выдох помогает звуку быть ровным, чистым и длинным, как плавная дорожка.
</a:t>
            </a:r>
            <a:endParaRPr lang="en-US" sz="986" dirty="0"/>
          </a:p>
        </p:txBody>
      </p:sp>
      <p:sp>
        <p:nvSpPr>
          <p:cNvPr id="6" name="Text 4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7" name="Text 5"/>
          <p:cNvSpPr txBox="1"/>
          <p:nvPr/>
        </p:nvSpPr>
        <p:spPr>
          <a:xfrm>
            <a:off x="6867599" y="1884856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каждого инструмента свой способ извлекать звук, поэтому музыкант внимательно следит за каждым действием. Точность рождается из привычки работать аккуратно и без суеты.
</a:t>
            </a:r>
            <a:endParaRPr lang="en-US" sz="986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65813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записывают музыку
</a:t>
            </a:r>
            <a:endParaRPr lang="en-US" sz="2212" dirty="0"/>
          </a:p>
        </p:txBody>
      </p:sp>
      <p:sp>
        <p:nvSpPr>
          <p:cNvPr id="7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8" name="Text 2"/>
          <p:cNvSpPr txBox="1"/>
          <p:nvPr/>
        </p:nvSpPr>
        <p:spPr>
          <a:xfrm>
            <a:off x="1283375" y="1227176"/>
            <a:ext cx="2784600" cy="108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Подготовка студии
</a:t>
            </a:r>
            <a:pPr algn="r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записью ставят микрофон, подключают компьютер и надевают наушники. Всё должно быть готово, чтобы звук не потерялся и не исказился.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5076075" y="2091476"/>
            <a:ext cx="2784600" cy="108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Сама запись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Музыкант исполняет песню, играет на инструменте или читает голосом текст. Запись сохраняет исполнение, чтобы его можно было переслушать позже.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1283375" y="2977901"/>
            <a:ext cx="2784600" cy="108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Обработка звука
</a:t>
            </a:r>
            <a:pPr algn="r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записи убирают лишний шум и выбирают лучший вариант. Так музыка становится чище, а школьное выступление или песня звучат особенно приятно.
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69910" y="75"/>
            <a:ext cx="5073179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1600" y="258900"/>
            <a:ext cx="3529200" cy="126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нужно для звукозаписи
</a:t>
            </a:r>
            <a:endParaRPr lang="en-US" sz="2012" dirty="0"/>
          </a:p>
        </p:txBody>
      </p:sp>
      <p:sp>
        <p:nvSpPr>
          <p:cNvPr id="6" name="Text 1"/>
          <p:cNvSpPr txBox="1"/>
          <p:nvPr/>
        </p:nvSpPr>
        <p:spPr>
          <a:xfrm>
            <a:off x="497925" y="2295825"/>
            <a:ext cx="3054600" cy="114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Для записи музыки нужен микрофон, стойка, наушники и компьютер с программой для звука. Они помогают точно услышать голос, инструмент и каждую деталь исполнения.
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8" name="Text 3"/>
          <p:cNvSpPr txBox="1"/>
          <p:nvPr/>
        </p:nvSpPr>
        <p:spPr>
          <a:xfrm>
            <a:off x="497925" y="3738600"/>
            <a:ext cx="3054600" cy="114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В студии часто используют мягкие панели или стены, чтобы звук не отражался слишком сильно. Тогда запись получается чище, а лишний шум почти не мешает.
</a:t>
            </a:r>
            <a:endParaRPr lang="en-US" sz="9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3" name="Text 1"/>
          <p:cNvSpPr txBox="1"/>
          <p:nvPr/>
        </p:nvSpPr>
        <p:spPr>
          <a:xfrm>
            <a:off x="261600" y="258900"/>
            <a:ext cx="86208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создаётся вместе
</a:t>
            </a:r>
            <a:endParaRPr lang="en-US" sz="2212" dirty="0"/>
          </a:p>
        </p:txBody>
      </p:sp>
      <p:sp>
        <p:nvSpPr>
          <p:cNvPr id="4" name="Text 2"/>
          <p:cNvSpPr txBox="1"/>
          <p:nvPr/>
        </p:nvSpPr>
        <p:spPr>
          <a:xfrm>
            <a:off x="261600" y="1525150"/>
            <a:ext cx="5514900" cy="84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Композитор придумывает мелодию и задаёт ей характер. Его замысел становится понятным только тогда, когда другие участники начинают помогать музыке звучать.
</a:t>
            </a:r>
            <a:endParaRPr lang="en-US" sz="986" dirty="0"/>
          </a:p>
        </p:txBody>
      </p:sp>
      <p:sp>
        <p:nvSpPr>
          <p:cNvPr id="5" name="Text 3"/>
          <p:cNvSpPr txBox="1"/>
          <p:nvPr/>
        </p:nvSpPr>
        <p:spPr>
          <a:xfrm>
            <a:off x="261600" y="2481075"/>
            <a:ext cx="5514900" cy="84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Исполнитель, учитель и звукорежиссёр делают свою часть работы. Один играет, другой подсказывает, третий настраивает звучание, чтобы всё получилось аккуратно и выразительно.
</a:t>
            </a:r>
            <a:endParaRPr lang="en-US" sz="986" dirty="0"/>
          </a:p>
        </p:txBody>
      </p:sp>
      <p:sp>
        <p:nvSpPr>
          <p:cNvPr id="6" name="Text 4"/>
          <p:cNvSpPr txBox="1"/>
          <p:nvPr/>
        </p:nvSpPr>
        <p:spPr>
          <a:xfrm>
            <a:off x="261600" y="3437000"/>
            <a:ext cx="5514900" cy="84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В школе такую команду может составить целый класс. Когда каждый старается, даже простая песня звучит дружно, ярко и очень по-музыкальному.
</a:t>
            </a:r>
            <a:endParaRPr lang="en-US" sz="986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65813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готовятся к выступлению
</a:t>
            </a:r>
            <a:endParaRPr lang="en-US" sz="2212" dirty="0"/>
          </a:p>
        </p:txBody>
      </p:sp>
      <p:sp>
        <p:nvSpPr>
          <p:cNvPr id="8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9" name="Text 2"/>
          <p:cNvSpPr txBox="1"/>
          <p:nvPr/>
        </p:nvSpPr>
        <p:spPr>
          <a:xfrm>
            <a:off x="265825" y="989055"/>
            <a:ext cx="2784600" cy="1407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Проверка инструментов
</a:t>
            </a:r>
            <a:pPr algn="ctr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музыкант осматривает инструмент, убеждается, что он исправен, и подготавливает всё нужное для игры. Это помогает избежать неприятных сюрпризов перед выходом.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2166912" y="3396875"/>
            <a:ext cx="2784600" cy="140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Повторение сложных мест
</a:t>
            </a:r>
            <a:pPr algn="ctr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трудные фрагменты играют медленно и несколько раз подряд. Так пальцы, дыхание и память работают увереннее, а ошибки становятся заметно реже.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4067975" y="992155"/>
            <a:ext cx="2784600" cy="1407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Сборы перед сценой
</a:t>
            </a:r>
            <a:pPr algn="ctr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проверяют ноты, одежду и время выхода. Музыкант старается успокоиться, чтобы на сцене не торопиться и не забыть важные детали.
</a:t>
            </a:r>
            <a:endParaRPr lang="en-US" sz="1100" dirty="0"/>
          </a:p>
        </p:txBody>
      </p:sp>
      <p:sp>
        <p:nvSpPr>
          <p:cNvPr id="12" name="Text 5"/>
          <p:cNvSpPr txBox="1"/>
          <p:nvPr/>
        </p:nvSpPr>
        <p:spPr>
          <a:xfrm>
            <a:off x="5933787" y="3396875"/>
            <a:ext cx="2784600" cy="140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Выступление
</a:t>
            </a:r>
            <a:pPr algn="ctr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всё готово, остаётся выйти на сцену и играть внимательно. Хорошая подготовка помогает начать смело и закончить выступление красиво.
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329547" y="75"/>
            <a:ext cx="4811985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258900"/>
            <a:ext cx="38004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Мастерская музыканта дома и в школе
</a:t>
            </a:r>
            <a:endParaRPr lang="en-US" sz="1812" dirty="0"/>
          </a:p>
        </p:txBody>
      </p:sp>
      <p:sp>
        <p:nvSpPr>
          <p:cNvPr id="4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261600" y="1927648"/>
            <a:ext cx="3800400" cy="117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школе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школьном классе музыки есть место для занятий, слушания и совместной игры. Здесь удобно ставить пюпитр, разбирать ноты и работать вместе с учителем.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261600" y="3481426"/>
            <a:ext cx="3800400" cy="117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 музыкальный уголок может быть совсем маленьким: стол, стул, лампа и инструмент. Главное, чтобы рядом было тихо, а вещи лежали аккуратно.
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3" name="Text 1"/>
          <p:cNvSpPr txBox="1"/>
          <p:nvPr/>
        </p:nvSpPr>
        <p:spPr>
          <a:xfrm>
            <a:off x="5204650" y="1710750"/>
            <a:ext cx="3677700" cy="172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простой, но полезный факт: по числу струн легко узнать скрипку среди других инструментов. Благодаря им она может звучать нежно, звонко и очень выразительно.
</a:t>
            </a:r>
            <a:endParaRPr lang="en-US" sz="1022" dirty="0"/>
          </a:p>
        </p:txBody>
      </p:sp>
      <p:sp>
        <p:nvSpPr>
          <p:cNvPr id="4" name="Text 2"/>
          <p:cNvSpPr txBox="1"/>
          <p:nvPr/>
        </p:nvSpPr>
        <p:spPr>
          <a:xfrm>
            <a:off x="5204650" y="3751475"/>
            <a:ext cx="3677700" cy="18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Общеизвестный факт из школьного курса музыки
</a:t>
            </a:r>
            <a:endParaRPr lang="en-US" sz="722" dirty="0"/>
          </a:p>
        </p:txBody>
      </p:sp>
      <p:sp>
        <p:nvSpPr>
          <p:cNvPr id="5" name="Text 3"/>
          <p:cNvSpPr txBox="1"/>
          <p:nvPr/>
        </p:nvSpPr>
        <p:spPr>
          <a:xfrm>
            <a:off x="261600" y="1208427"/>
            <a:ext cx="4372200" cy="130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7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
</a:t>
            </a:r>
            <a:endParaRPr lang="en-US" sz="7200" dirty="0"/>
          </a:p>
        </p:txBody>
      </p:sp>
      <p:sp>
        <p:nvSpPr>
          <p:cNvPr id="6" name="Text 4"/>
          <p:cNvSpPr txBox="1"/>
          <p:nvPr/>
        </p:nvSpPr>
        <p:spPr>
          <a:xfrm>
            <a:off x="261600" y="2669675"/>
            <a:ext cx="4372200" cy="126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2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струны обычно есть у скрипки, и каждая из них помогает создать узнаваемый, живой голос инструмента.
</a:t>
            </a:r>
            <a:endParaRPr lang="en-US" sz="2229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3" name="Text 1"/>
          <p:cNvSpPr txBox="1"/>
          <p:nvPr/>
        </p:nvSpPr>
        <p:spPr>
          <a:xfrm>
            <a:off x="261600" y="258900"/>
            <a:ext cx="86208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безопасности в музыкальной комнате
</a:t>
            </a:r>
            <a:endParaRPr lang="en-US" sz="2212" dirty="0"/>
          </a:p>
        </p:txBody>
      </p:sp>
      <p:sp>
        <p:nvSpPr>
          <p:cNvPr id="4" name="Text 2"/>
          <p:cNvSpPr txBox="1"/>
          <p:nvPr/>
        </p:nvSpPr>
        <p:spPr>
          <a:xfrm>
            <a:off x="261700" y="2688700"/>
            <a:ext cx="30060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Тяжёлые предметы ставят только на устойчивую поверхность. Инструменты берут двумя руками и без резких движений, чтобы не повредить их и не пораниться.
</a:t>
            </a:r>
            <a:endParaRPr lang="en-US" sz="1000" dirty="0"/>
          </a:p>
        </p:txBody>
      </p:sp>
      <p:sp>
        <p:nvSpPr>
          <p:cNvPr id="5" name="Text 3"/>
          <p:cNvSpPr txBox="1"/>
          <p:nvPr/>
        </p:nvSpPr>
        <p:spPr>
          <a:xfrm>
            <a:off x="3766805" y="2688700"/>
            <a:ext cx="30060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Громкий звук лучше не слушать слишком близко. Уши нужно беречь, особенно рядом с барабанами, колонками и другой мощной техникой.
</a:t>
            </a:r>
            <a:endParaRPr lang="en-US" sz="1000" dirty="0"/>
          </a:p>
        </p:txBody>
      </p:sp>
      <p:sp>
        <p:nvSpPr>
          <p:cNvPr id="6" name="Text 4"/>
          <p:cNvSpPr txBox="1"/>
          <p:nvPr/>
        </p:nvSpPr>
        <p:spPr>
          <a:xfrm>
            <a:off x="261600" y="1382460"/>
            <a:ext cx="6511200" cy="84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Между стойками, проводами и инструментами не бегают. Если двигаться осторожно, ничего не упадёт и не сломается, а занятие пройдёт спокойно.
</a:t>
            </a:r>
            <a:endParaRPr lang="en-US" sz="986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6875" y="1789450"/>
            <a:ext cx="239400" cy="239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48025" y="1789450"/>
            <a:ext cx="179550" cy="239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64100" y="1809190"/>
            <a:ext cx="249900" cy="19992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15325" y="1798083"/>
            <a:ext cx="249900" cy="222133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7" name="Text 1"/>
          <p:cNvSpPr txBox="1"/>
          <p:nvPr/>
        </p:nvSpPr>
        <p:spPr>
          <a:xfrm>
            <a:off x="261625" y="258900"/>
            <a:ext cx="8620800" cy="54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музыка меняет настроение
</a:t>
            </a:r>
            <a:endParaRPr lang="en-US" sz="2012" dirty="0"/>
          </a:p>
        </p:txBody>
      </p:sp>
      <p:sp>
        <p:nvSpPr>
          <p:cNvPr id="8" name="Text 2"/>
          <p:cNvSpPr txBox="1"/>
          <p:nvPr/>
        </p:nvSpPr>
        <p:spPr>
          <a:xfrm>
            <a:off x="261625" y="2348150"/>
            <a:ext cx="18672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Весёлый темп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Быстрая музыка часто поднимает настроение и помогает двигаться бодрее. Она звучит живо, словно приглашает хлопать в ладоши и улыбаться.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2512862" y="2348150"/>
            <a:ext cx="18672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Спокойное звучание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Медленная и мягкая мелодия успокаивает после насыщенного дня. Она словно говорит: можно остановиться, послушать и немного отдохнуть.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764095" y="2348150"/>
            <a:ext cx="18672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Сила громкости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Громкая музыка нередко создаёт ощущение праздника и большой сцены. Но слишком сильный звук утомляет, поэтому его важно слушать внимательно.
</a:t>
            </a:r>
            <a:endParaRPr lang="en-US" sz="1000" dirty="0"/>
          </a:p>
        </p:txBody>
      </p:sp>
      <p:sp>
        <p:nvSpPr>
          <p:cNvPr id="11" name="Text 5"/>
          <p:cNvSpPr txBox="1"/>
          <p:nvPr/>
        </p:nvSpPr>
        <p:spPr>
          <a:xfrm>
            <a:off x="7015330" y="2348150"/>
            <a:ext cx="18672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Волшебство мелодии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короткая мелодия вызывает улыбку с первых нот. Всё дело в сочетании звуков, которое может напомнить о радости, мечте или добром событии.
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89920" y="75"/>
            <a:ext cx="365168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258900"/>
            <a:ext cx="4956000" cy="89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лежит на столе музыканта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497925" y="2078775"/>
            <a:ext cx="3940200" cy="114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столе музыканта обычно лежат ноты, карандаш, ластик и блокнот для идей. Здесь же могут стоять тюнер и метроном, чтобы удобно проверять звук и ритм.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497925" y="3334675"/>
            <a:ext cx="3940200" cy="114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Рядом нередко хранят запасные струны, камертон и мягкую ткань для ухода. Когда всё разложено по местам, подготовка к занятию идёт быстро и без лишней суеты.
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261600" y="258900"/>
            <a:ext cx="7316700" cy="90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музыка становится праздником
</a:t>
            </a:r>
            <a:endParaRPr lang="en-US" sz="2212" dirty="0"/>
          </a:p>
        </p:txBody>
      </p:sp>
      <p:sp>
        <p:nvSpPr>
          <p:cNvPr id="3" name="Text 1"/>
          <p:cNvSpPr txBox="1"/>
          <p:nvPr/>
        </p:nvSpPr>
        <p:spPr>
          <a:xfrm>
            <a:off x="261600" y="1903038"/>
            <a:ext cx="27042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Когда песня или пьеса хорошо разучена, она уверенно звучит на концерте и радует слушателей. Тогда музыка становится частью настоящего события.
</a:t>
            </a:r>
            <a:endParaRPr lang="en-US" sz="1000" dirty="0"/>
          </a:p>
        </p:txBody>
      </p:sp>
      <p:sp>
        <p:nvSpPr>
          <p:cNvPr id="4" name="Text 2"/>
          <p:cNvSpPr txBox="1"/>
          <p:nvPr/>
        </p:nvSpPr>
        <p:spPr>
          <a:xfrm>
            <a:off x="3225588" y="1903038"/>
            <a:ext cx="27042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Одна и та же мелодия может объединить людей на утреннике, в классе или в мультфильме. Она запоминается и долго живёт в памяти.
</a:t>
            </a:r>
            <a:endParaRPr lang="en-US" sz="1000" dirty="0"/>
          </a:p>
        </p:txBody>
      </p:sp>
      <p:sp>
        <p:nvSpPr>
          <p:cNvPr id="5" name="Text 3"/>
          <p:cNvSpPr txBox="1"/>
          <p:nvPr/>
        </p:nvSpPr>
        <p:spPr>
          <a:xfrm>
            <a:off x="6189600" y="1903038"/>
            <a:ext cx="27042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За красивым выступлением стоят терпение, ежедневные упражнения и любовь к делу. Даже короткая тренировка каждый день помогает сделать большой шаг вперёд.
</a:t>
            </a:r>
            <a:endParaRPr lang="en-US" sz="1000" dirty="0"/>
          </a:p>
        </p:txBody>
      </p:sp>
      <p:sp>
        <p:nvSpPr>
          <p:cNvPr id="6" name="Text 4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261600" y="1100350"/>
            <a:ext cx="61554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мастерская музыканта так важна
</a:t>
            </a:r>
            <a:endParaRPr lang="en-US" sz="2412" dirty="0"/>
          </a:p>
        </p:txBody>
      </p:sp>
      <p:sp>
        <p:nvSpPr>
          <p:cNvPr id="3" name="Text 1"/>
          <p:cNvSpPr txBox="1"/>
          <p:nvPr/>
        </p:nvSpPr>
        <p:spPr>
          <a:xfrm>
            <a:off x="261600" y="2615925"/>
            <a:ext cx="4551300" cy="11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мастерской музыканта всё помогает музыке расти: инструменты, порядок, репетиции и внимание к каждому звуку. Чем бережнее работа, тем красивее получается выступление.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2026-05-24T22:26:30Z</dcterms:created>
  <dcterms:modified xsi:type="dcterms:W3CDTF">2026-05-24T22:26:30Z</dcterms:modified>
</cp:coreProperties>
</file>