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jpe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image" Target="../media/image-15-8.jpe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2900" y="771255"/>
            <a:ext cx="3602700" cy="35815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600" y="769550"/>
            <a:ext cx="29520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11600" y="3285900"/>
            <a:ext cx="45039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Исследуем международные отношения, промышленность и колониальную политику ведущих держав.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11600" y="1583875"/>
            <a:ext cx="4503900" cy="14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Ведущие страны мира в середине XIX – начале XX века: ключевые темы урока
</a:t>
            </a:r>
            <a:endParaRPr lang="en-US" sz="280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4600" y="1018157"/>
            <a:ext cx="3198000" cy="31417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902875" y="1038350"/>
            <a:ext cx="3973500" cy="8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на переломе эпох: вызовы и перемены
</a:t>
            </a:r>
            <a:endParaRPr lang="en-US" sz="2710" dirty="0"/>
          </a:p>
        </p:txBody>
      </p:sp>
      <p:sp>
        <p:nvSpPr>
          <p:cNvPr id="6" name="Text 2"/>
          <p:cNvSpPr txBox="1"/>
          <p:nvPr/>
        </p:nvSpPr>
        <p:spPr>
          <a:xfrm>
            <a:off x="902875" y="2041075"/>
            <a:ext cx="3973500" cy="209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половина XIX века отмечена бурным промышленным ростом, масштабной урбанизацией и научными открытиями. Страны укрепляют позиции, борясь за колонии и рынки, определяя будущее мировой политики и экономики.
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980892"/>
            <a:ext cx="2660400" cy="18420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975" y="980892"/>
            <a:ext cx="2660400" cy="18420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9450" y="992617"/>
            <a:ext cx="2660400" cy="18420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025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Промышленная мощь и производство
</a:t>
            </a:r>
            <a:pPr algn="l" indent="0" marL="0">
              <a:lnSpc>
                <a:spcPct val="100000"/>
              </a:lnSpc>
              <a:buNone/>
            </a:pPr>
            <a:r>
              <a:rPr lang="en-US" sz="12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середине XIX века Британия производила больше половины текстиля и железа в мире, что делало её лидером промышленной революции. Эти отрасли поддерживали экономическое превосходство страны.
</a:t>
            </a:r>
            <a:endParaRPr lang="en-US" sz="1236" dirty="0"/>
          </a:p>
        </p:txBody>
      </p:sp>
      <p:sp>
        <p:nvSpPr>
          <p:cNvPr id="8" name="Text 1"/>
          <p:cNvSpPr txBox="1"/>
          <p:nvPr/>
        </p:nvSpPr>
        <p:spPr>
          <a:xfrm>
            <a:off x="3264150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сила и торговля
</a:t>
            </a:r>
            <a:pPr algn="l" indent="0" marL="0">
              <a:lnSpc>
                <a:spcPct val="100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Британский флот контролировал главные морские пути, обеспечивая доминирование в мировой торговле и безопасность колониальных владений. Это позволило Великобритании стать морской сверхдержавой.
</a:t>
            </a:r>
            <a:endParaRPr lang="en-US" sz="1322" dirty="0"/>
          </a:p>
        </p:txBody>
      </p:sp>
      <p:sp>
        <p:nvSpPr>
          <p:cNvPr id="9" name="Text 2"/>
          <p:cNvSpPr txBox="1"/>
          <p:nvPr/>
        </p:nvSpPr>
        <p:spPr>
          <a:xfrm>
            <a:off x="6155275" y="2924288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Финансовый центр планеты
</a:t>
            </a:r>
            <a:pPr algn="l" indent="0" marL="0">
              <a:lnSpc>
                <a:spcPct val="100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 стал крупнейшим мировым финансовым узлом, привлекая капитал для инвестиций и поддержания колониальной экономики. Банковская система играла ключевую роль в глобальной экономике.
</a:t>
            </a:r>
            <a:endParaRPr lang="en-US" sz="1322" dirty="0"/>
          </a:p>
        </p:txBody>
      </p:sp>
      <p:sp>
        <p:nvSpPr>
          <p:cNvPr id="10" name="Text 3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Великобритания — центр мирового влияния
</a:t>
            </a:r>
            <a:endParaRPr lang="en-US" sz="246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973868"/>
            <a:ext cx="2684700" cy="18798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9025" y="973868"/>
            <a:ext cx="2684700" cy="187981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23050" y="986104"/>
            <a:ext cx="2672700" cy="187924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76250" y="3059300"/>
            <a:ext cx="24069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Отстроенная промышленность и железные дороги
</a:t>
            </a:r>
            <a:pPr algn="ctr" indent="0" marL="0">
              <a:lnSpc>
                <a:spcPct val="100000"/>
              </a:lnSpc>
              <a:buNone/>
            </a:pPr>
            <a:r>
              <a:rPr lang="en-US" sz="11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наполеоновских войн Франция возвращает влияние, активно развивая промышленный сектор и протяжённость железнодорожных линий, что содействовало экономическому росту и интеграции регионов.
</a:t>
            </a:r>
            <a:endParaRPr lang="en-US" sz="1192" dirty="0"/>
          </a:p>
        </p:txBody>
      </p:sp>
      <p:sp>
        <p:nvSpPr>
          <p:cNvPr id="10" name="Text 1"/>
          <p:cNvSpPr txBox="1"/>
          <p:nvPr/>
        </p:nvSpPr>
        <p:spPr>
          <a:xfrm>
            <a:off x="3373600" y="3064275"/>
            <a:ext cx="24069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Париж — культурная столица Европы
</a:t>
            </a:r>
            <a:pPr algn="ctr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становится центром моды, искусства и архитектуры, формируя уникальную культурную среду, которая привлекала творцов и интеллектуалов со всего континента.
</a:t>
            </a:r>
            <a:endParaRPr lang="en-US" sz="1267" dirty="0"/>
          </a:p>
        </p:txBody>
      </p:sp>
      <p:sp>
        <p:nvSpPr>
          <p:cNvPr id="11" name="Text 2"/>
          <p:cNvSpPr txBox="1"/>
          <p:nvPr/>
        </p:nvSpPr>
        <p:spPr>
          <a:xfrm>
            <a:off x="6246700" y="3064275"/>
            <a:ext cx="24069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Военное и колониальное усиление
</a:t>
            </a:r>
            <a:pPr algn="ctr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восстанавливает военную мощь, укрепляя армию и расширяя колониальные территории во Французской Африке и Индокитае, активно влияя на международные отношения.
</a:t>
            </a:r>
            <a:endParaRPr lang="en-US" sz="1267" dirty="0"/>
          </a:p>
        </p:txBody>
      </p:sp>
      <p:sp>
        <p:nvSpPr>
          <p:cNvPr id="12" name="Text 3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13" name="Text 4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Франция: возрождение индустрии и культуры
</a:t>
            </a:r>
            <a:endParaRPr lang="en-US" sz="238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980892"/>
            <a:ext cx="2660400" cy="18420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975" y="980892"/>
            <a:ext cx="2660400" cy="18420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9450" y="992617"/>
            <a:ext cx="2660400" cy="18420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025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сталелитейной и химической промышленности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2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объединения в 1871 году Германия быстро становится мировым лидером в производстве стали и химической продукции, поддерживая технологический прогресс и военно-промышленный потенциал.
</a:t>
            </a:r>
            <a:endParaRPr lang="en-US" sz="1266" dirty="0"/>
          </a:p>
        </p:txBody>
      </p:sp>
      <p:sp>
        <p:nvSpPr>
          <p:cNvPr id="8" name="Text 1"/>
          <p:cNvSpPr txBox="1"/>
          <p:nvPr/>
        </p:nvSpPr>
        <p:spPr>
          <a:xfrm>
            <a:off x="3264150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преобразования и рынок
</a:t>
            </a:r>
            <a:pPr algn="l" indent="0" marL="0">
              <a:lnSpc>
                <a:spcPct val="100000"/>
              </a:lnSpc>
              <a:buNone/>
            </a:pPr>
            <a:r>
              <a:rPr lang="en-US" sz="13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Проводятся масштабные армейские реформы, создаётся единый внутренний рынок, что повышает эффективность экономики и укрепляет обороноспособность страны.
</a:t>
            </a:r>
            <a:endParaRPr lang="en-US" sz="1377" dirty="0"/>
          </a:p>
        </p:txBody>
      </p:sp>
      <p:sp>
        <p:nvSpPr>
          <p:cNvPr id="9" name="Text 2"/>
          <p:cNvSpPr txBox="1"/>
          <p:nvPr/>
        </p:nvSpPr>
        <p:spPr>
          <a:xfrm>
            <a:off x="6155275" y="2924288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 связь
</a:t>
            </a:r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железных дорог и телеграфных линий способствует быстрому перемещению товаров и информации, связывая регионы и поддерживая экономический рост.
</a:t>
            </a:r>
            <a:endParaRPr lang="en-US" sz="1469" dirty="0"/>
          </a:p>
        </p:txBody>
      </p:sp>
      <p:sp>
        <p:nvSpPr>
          <p:cNvPr id="10" name="Text 3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Германия: индустриальный прорыв и реформы
</a:t>
            </a:r>
            <a:endParaRPr lang="en-US" sz="228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726584"/>
            <a:ext cx="4106400" cy="20894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показатели ведущих держав (около 1900 г.)
</a:t>
            </a:r>
            <a:endParaRPr lang="en-US" sz="2194" dirty="0"/>
          </a:p>
        </p:txBody>
      </p:sp>
      <p:sp>
        <p:nvSpPr>
          <p:cNvPr id="6" name="Text 2"/>
          <p:cNvSpPr txBox="1"/>
          <p:nvPr/>
        </p:nvSpPr>
        <p:spPr>
          <a:xfrm>
            <a:off x="4601025" y="10587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Сравнительные данные по населению, сталепроизводству, площади колоний и экономическому росту.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601025" y="29355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и Германия лидировали в сталепроизводстве, Британия имела крупнейшую колониальную империю, Россия — самое численное население.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791025" y="4693900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статистические справочники, 2022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973868"/>
            <a:ext cx="2684700" cy="18798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9025" y="973868"/>
            <a:ext cx="2684700" cy="187981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23050" y="986104"/>
            <a:ext cx="2672700" cy="187924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76250" y="3059300"/>
            <a:ext cx="24069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Британская Империя — владычица морей
</a:t>
            </a:r>
            <a:pPr algn="ctr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Контролируя Индию, Австралию, Канаду и африканские территории, Британия стала крупнейшей колониальной державой, обеспечив глобальное влияние и ресурсы.
</a:t>
            </a:r>
            <a:endParaRPr lang="en-US" sz="1267" dirty="0"/>
          </a:p>
        </p:txBody>
      </p:sp>
      <p:sp>
        <p:nvSpPr>
          <p:cNvPr id="10" name="Text 1"/>
          <p:cNvSpPr txBox="1"/>
          <p:nvPr/>
        </p:nvSpPr>
        <p:spPr>
          <a:xfrm>
            <a:off x="3373600" y="3064275"/>
            <a:ext cx="24069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Французские владения в Африке и Азии
</a:t>
            </a:r>
            <a:pPr algn="ctr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управляла обширными землями в Северной и Центральной Африке, а также в Индокитае, расширяя своё присутствие в глобальной политике и торговле.
</a:t>
            </a:r>
            <a:endParaRPr lang="en-US" sz="1267" dirty="0"/>
          </a:p>
        </p:txBody>
      </p:sp>
      <p:sp>
        <p:nvSpPr>
          <p:cNvPr id="11" name="Text 2"/>
          <p:cNvSpPr txBox="1"/>
          <p:nvPr/>
        </p:nvSpPr>
        <p:spPr>
          <a:xfrm>
            <a:off x="6246700" y="3064275"/>
            <a:ext cx="24069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игроки — Германия и Япония
</a:t>
            </a:r>
            <a:pPr algn="ctr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получила колонии в Африке и Южной Тихоокеании, а Япония расширяла горизонты за счёт Кореи и Тайваня, отражая растущую конкуренцию за сферы влияния.
</a:t>
            </a:r>
            <a:endParaRPr lang="en-US" sz="1267" dirty="0"/>
          </a:p>
        </p:txBody>
      </p:sp>
      <p:sp>
        <p:nvSpPr>
          <p:cNvPr id="12" name="Text 3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13" name="Text 4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и колониальные империи в 1900 году
</a:t>
            </a:r>
            <a:endParaRPr lang="en-US" sz="261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912825" y="113992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Торговые войны между Англией и Германией обострили экономическое соперничество в конце XIX века, влияя на международные рынки и политические отношения.
</a:t>
            </a:r>
            <a:endParaRPr lang="en-US" sz="1517" dirty="0"/>
          </a:p>
        </p:txBody>
      </p:sp>
      <p:sp>
        <p:nvSpPr>
          <p:cNvPr id="5" name="Text 2"/>
          <p:cNvSpPr txBox="1"/>
          <p:nvPr/>
        </p:nvSpPr>
        <p:spPr>
          <a:xfrm>
            <a:off x="912825" y="208355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Дипломатические кризисы, как Фашодский в 1898 году, демонстрировали напряжённость в колониальных притязаниях и ставили под угрозу мировую стабильность.
</a:t>
            </a:r>
            <a:endParaRPr lang="en-US" sz="1517" dirty="0"/>
          </a:p>
        </p:txBody>
      </p:sp>
      <p:sp>
        <p:nvSpPr>
          <p:cNvPr id="6" name="Text 3"/>
          <p:cNvSpPr txBox="1"/>
          <p:nvPr/>
        </p:nvSpPr>
        <p:spPr>
          <a:xfrm>
            <a:off x="912825" y="304157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гонка нарастала: страны активно расширяли армии и флоты, что подготавливало почву для будущих конфликтов на глобальном уровне.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912825" y="399960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Соперничество стимулировало создание альянсов, усиливая политическую поляризацию и складывая условия к Первой мировой войне.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354500" y="320675"/>
            <a:ext cx="842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между ведущими мировыми державами
</a:t>
            </a:r>
            <a:endParaRPr lang="en-US" sz="246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980892"/>
            <a:ext cx="2660400" cy="18420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975" y="980892"/>
            <a:ext cx="2660400" cy="18420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9450" y="992617"/>
            <a:ext cx="2660400" cy="18420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025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нового оружия
</a:t>
            </a:r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Изобретение пулемёта Хирама Максима в 1884 году ознаменовало переход к автоматическому вооружению, повышая огневую мощь армий и меняя тактику ведения боя.
</a:t>
            </a:r>
            <a:endParaRPr lang="en-US" sz="1469" dirty="0"/>
          </a:p>
        </p:txBody>
      </p:sp>
      <p:sp>
        <p:nvSpPr>
          <p:cNvPr id="8" name="Text 1"/>
          <p:cNvSpPr txBox="1"/>
          <p:nvPr/>
        </p:nvSpPr>
        <p:spPr>
          <a:xfrm>
            <a:off x="3264150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Броненосные корабли и флот
</a:t>
            </a:r>
            <a:pPr algn="l" indent="0" marL="0">
              <a:lnSpc>
                <a:spcPct val="100000"/>
              </a:lnSpc>
              <a:buNone/>
            </a:pPr>
            <a:r>
              <a:rPr lang="en-US" sz="13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Запуск HMS Dreadnought в 1906 году революционизировал военно-морское дело, делая остальной флот устаревшим и стимулируя гонку морских вооружений между державами.
</a:t>
            </a:r>
            <a:endParaRPr lang="en-US" sz="1388" dirty="0"/>
          </a:p>
        </p:txBody>
      </p:sp>
      <p:sp>
        <p:nvSpPr>
          <p:cNvPr id="9" name="Text 2"/>
          <p:cNvSpPr txBox="1"/>
          <p:nvPr/>
        </p:nvSpPr>
        <p:spPr>
          <a:xfrm>
            <a:off x="6155275" y="2924288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Всеобщая военная служба и артиллерия
</a:t>
            </a:r>
            <a:pPr algn="l" indent="0" marL="0">
              <a:lnSpc>
                <a:spcPct val="100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большинстве европейских стран была введена всеобщая воинская обязанность, а армии осваивали новые виды артиллерии, что усиливало боеспособность и готовность к масштабным конфликтам.
</a:t>
            </a:r>
            <a:endParaRPr lang="en-US" sz="1322" dirty="0"/>
          </a:p>
        </p:txBody>
      </p:sp>
      <p:sp>
        <p:nvSpPr>
          <p:cNvPr id="10" name="Text 3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реформы и технологические инновации
</a:t>
            </a:r>
            <a:endParaRPr lang="en-US" sz="221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973868"/>
            <a:ext cx="2684700" cy="18798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9025" y="973868"/>
            <a:ext cx="2684700" cy="187981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23050" y="986104"/>
            <a:ext cx="2672700" cy="187924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76250" y="3059300"/>
            <a:ext cx="24069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Отмена крепостного права и реформы 1860-х
</a:t>
            </a:r>
            <a:pPr algn="ctr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Отмена крепостного права в 1861 году начала социальные изменения, а создание земств усилило местное самоуправление, стимулируя развитие общества и экономики.
</a:t>
            </a:r>
            <a:endParaRPr lang="en-US" sz="1267" dirty="0"/>
          </a:p>
        </p:txBody>
      </p:sp>
      <p:sp>
        <p:nvSpPr>
          <p:cNvPr id="10" name="Text 1"/>
          <p:cNvSpPr txBox="1"/>
          <p:nvPr/>
        </p:nvSpPr>
        <p:spPr>
          <a:xfrm>
            <a:off x="3373600" y="3064275"/>
            <a:ext cx="24069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преобразования
</a:t>
            </a:r>
            <a:pPr algn="ctr" indent="0" marL="0">
              <a:lnSpc>
                <a:spcPct val="100000"/>
              </a:lnSpc>
              <a:buNone/>
            </a:pPr>
            <a:r>
              <a:rPr lang="en-US" sz="13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в армии усовершенствовали структуру вооружённых сил, повысив эффективность подготовки и оснащения, что было особенно важно после поражения в Крымской войне.
</a:t>
            </a:r>
            <a:endParaRPr lang="en-US" sz="1344" dirty="0"/>
          </a:p>
        </p:txBody>
      </p:sp>
      <p:sp>
        <p:nvSpPr>
          <p:cNvPr id="11" name="Text 2"/>
          <p:cNvSpPr txBox="1"/>
          <p:nvPr/>
        </p:nvSpPr>
        <p:spPr>
          <a:xfrm>
            <a:off x="6246700" y="3064275"/>
            <a:ext cx="24069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 международной политике
</a:t>
            </a:r>
            <a:pPr algn="ctr" indent="0" marL="0">
              <a:lnSpc>
                <a:spcPct val="100000"/>
              </a:lnSpc>
              <a:buNone/>
            </a:pPr>
            <a:r>
              <a:rPr lang="en-US" sz="13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активно участвовала в событиях Балкан и Востока, укрепляя своё влияние, однако темпы индустриализации отставали от западноевропейских стран.
</a:t>
            </a:r>
            <a:endParaRPr lang="en-US" sz="1342" dirty="0"/>
          </a:p>
        </p:txBody>
      </p:sp>
      <p:sp>
        <p:nvSpPr>
          <p:cNvPr id="12" name="Text 3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  <p:sp>
        <p:nvSpPr>
          <p:cNvPr id="13" name="Text 4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Россия: реформы и международное положение
</a:t>
            </a:r>
            <a:endParaRPr lang="en-US" sz="231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980892"/>
            <a:ext cx="2660400" cy="18420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975" y="980892"/>
            <a:ext cx="2660400" cy="18420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9450" y="992617"/>
            <a:ext cx="2660400" cy="18420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025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подъем после Гражданской войны
</a:t>
            </a:r>
            <a:pPr algn="l" indent="0" marL="0">
              <a:lnSpc>
                <a:spcPct val="100000"/>
              </a:lnSpc>
              <a:buNone/>
            </a:pPr>
            <a:r>
              <a:rPr lang="en-US" sz="11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окончания Гражданской войны США начали стремительно развиваться: промышленность расширялась, а железнодорожная сеть соединяла восточные и западные регионы страны, что способствовало ускоренному экономическому росту и миграции населения.
</a:t>
            </a:r>
            <a:endParaRPr lang="en-US" sz="1138" dirty="0"/>
          </a:p>
        </p:txBody>
      </p:sp>
      <p:sp>
        <p:nvSpPr>
          <p:cNvPr id="8" name="Text 1"/>
          <p:cNvSpPr txBox="1"/>
          <p:nvPr/>
        </p:nvSpPr>
        <p:spPr>
          <a:xfrm>
            <a:off x="3264150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 и смена образа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концу XIX века крупные города, такие как Нью-Йорк и Чикаго, стали центрами промышленности и финансов. В этих мегаполисах создавались новые рабочие места, увеличивалось число иммигрантов, что изменяло социальную структуру общества.
</a:t>
            </a:r>
            <a:endParaRPr lang="en-US" sz="1202" dirty="0"/>
          </a:p>
        </p:txBody>
      </p:sp>
      <p:sp>
        <p:nvSpPr>
          <p:cNvPr id="9" name="Text 2"/>
          <p:cNvSpPr txBox="1"/>
          <p:nvPr/>
        </p:nvSpPr>
        <p:spPr>
          <a:xfrm>
            <a:off x="6155275" y="2924288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Лидеры в производстве стали и нефти
</a:t>
            </a:r>
            <a:pPr algn="l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стали мировым лидером в производстве стали и нефти, что обеспечивало индустриальный прогресс. Крупные компании и заводы способствовали формированию мощной экономики, способной конкурировать с ведущими странами Европы.
</a:t>
            </a:r>
            <a:endParaRPr lang="en-US" sz="1202" dirty="0"/>
          </a:p>
        </p:txBody>
      </p:sp>
      <p:sp>
        <p:nvSpPr>
          <p:cNvPr id="10" name="Text 3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9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90" dirty="0"/>
          </a:p>
        </p:txBody>
      </p:sp>
      <p:sp>
        <p:nvSpPr>
          <p:cNvPr id="11" name="Text 4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США: индустриализация и формирование сверхдержавы
</a:t>
            </a:r>
            <a:endParaRPr lang="en-US" sz="191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973868"/>
            <a:ext cx="2684700" cy="18798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9025" y="973868"/>
            <a:ext cx="2684700" cy="187981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23050" y="986104"/>
            <a:ext cx="2672700" cy="187924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76250" y="3059300"/>
            <a:ext cx="24069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Мэйдзи — начало преобразований
</a:t>
            </a:r>
            <a:pPr algn="ctr" indent="0" marL="0">
              <a:lnSpc>
                <a:spcPct val="100000"/>
              </a:lnSpc>
              <a:buNone/>
            </a:pPr>
            <a:r>
              <a:rPr lang="en-US" sz="11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1868 году начались широкомасштабные реформы Мэйдзи, которые упразднили феодальную систему и обеспечили активное внедрение западных технологий и образцов управления, что стало основой для модернизации страны.
</a:t>
            </a:r>
            <a:endParaRPr lang="en-US" sz="1152" dirty="0"/>
          </a:p>
        </p:txBody>
      </p:sp>
      <p:sp>
        <p:nvSpPr>
          <p:cNvPr id="10" name="Text 1"/>
          <p:cNvSpPr txBox="1"/>
          <p:nvPr/>
        </p:nvSpPr>
        <p:spPr>
          <a:xfrm>
            <a:off x="3373600" y="3064275"/>
            <a:ext cx="24069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современной армии и флота
</a:t>
            </a:r>
            <a:pPr algn="ctr" indent="0" marL="0">
              <a:lnSpc>
                <a:spcPct val="100000"/>
              </a:lnSpc>
              <a:buNone/>
            </a:pPr>
            <a:r>
              <a:rPr lang="en-US" sz="11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 создала современные вооружённые силы, что позволило ей успешно вести войны с Китаем и Россией. Победы в этих конфликтах укрепили позиции Японии на международной арене и подтвердили статус растущей державы.
</a:t>
            </a:r>
            <a:endParaRPr lang="en-US" sz="1152" dirty="0"/>
          </a:p>
        </p:txBody>
      </p:sp>
      <p:sp>
        <p:nvSpPr>
          <p:cNvPr id="11" name="Text 2"/>
          <p:cNvSpPr txBox="1"/>
          <p:nvPr/>
        </p:nvSpPr>
        <p:spPr>
          <a:xfrm>
            <a:off x="6246700" y="3064275"/>
            <a:ext cx="24069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Индустриальное развитие и открытость миру
</a:t>
            </a:r>
            <a:pPr algn="ctr" indent="0" marL="0">
              <a:lnSpc>
                <a:spcPct val="100000"/>
              </a:lnSpc>
              <a:buNone/>
            </a:pPr>
            <a:r>
              <a:rPr lang="en-US" sz="12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началу XX века Япония стала первой индустриальной страной Азии благодаря активному развитию промышленности, строительству железных дорог и привлечению иностранных технологий и инвестиций.
</a:t>
            </a:r>
            <a:endParaRPr lang="en-US" sz="1247" dirty="0"/>
          </a:p>
        </p:txBody>
      </p:sp>
      <p:sp>
        <p:nvSpPr>
          <p:cNvPr id="12" name="Text 3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  <p:sp>
        <p:nvSpPr>
          <p:cNvPr id="13" name="Text 4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Япония: модернизация и путь к мировой державе
</a:t>
            </a:r>
            <a:endParaRPr lang="en-US" sz="220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Колониальная экспансия держав по сравнению
</a:t>
            </a:r>
            <a:endParaRPr lang="en-US" sz="2669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 была крупнейшей колонией Великобритании, ключевым ресурсом и рынком сбыта. Французские владения включали Вьетнам — важнейший центр Индокитая.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Великобритания значительно превосходила другие империи по размеру колоний, что отражало её глобальное влияние и экономическую мощь.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статистические данные, 1914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125" y="907076"/>
            <a:ext cx="2032500" cy="19213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7625" y="906716"/>
            <a:ext cx="2063100" cy="19220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04875" y="906716"/>
            <a:ext cx="2063100" cy="192206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40150" y="906716"/>
            <a:ext cx="2063100" cy="192206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025" y="2923400"/>
            <a:ext cx="19938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Изобретение электрической лампы
</a:t>
            </a:r>
            <a:pPr algn="l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1879 году Томас Эдисон создал первую коммерчески успешную электрическую лампу накаливания, что кардинально изменило освещение в городах и на производстве.
</a:t>
            </a:r>
            <a:endParaRPr lang="en-US" sz="1202" dirty="0"/>
          </a:p>
        </p:txBody>
      </p:sp>
      <p:sp>
        <p:nvSpPr>
          <p:cNvPr id="9" name="Text 1"/>
          <p:cNvSpPr txBox="1"/>
          <p:nvPr/>
        </p:nvSpPr>
        <p:spPr>
          <a:xfrm>
            <a:off x="2508300" y="2923400"/>
            <a:ext cx="19938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телефона
</a:t>
            </a:r>
            <a:pPr algn="l" indent="0" marL="0">
              <a:lnSpc>
                <a:spcPct val="100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1876 году Александр Белл запатентовал телефон, открыв новый способ мгновенной связи на расстоянии, что повлияло на развитие бизнеса и коммуникаций во всем мире.
</a:t>
            </a:r>
            <a:endParaRPr lang="en-US" sz="1322" dirty="0"/>
          </a:p>
        </p:txBody>
      </p:sp>
      <p:sp>
        <p:nvSpPr>
          <p:cNvPr id="10" name="Text 2"/>
          <p:cNvSpPr txBox="1"/>
          <p:nvPr/>
        </p:nvSpPr>
        <p:spPr>
          <a:xfrm>
            <a:off x="4643575" y="2923400"/>
            <a:ext cx="19938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автомобиль с двигателем внутреннего сгорания
</a:t>
            </a:r>
            <a:pPr algn="l" indent="0" marL="0">
              <a:lnSpc>
                <a:spcPct val="100000"/>
              </a:lnSpc>
              <a:buNone/>
            </a:pPr>
            <a:r>
              <a:rPr lang="en-US" sz="11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1886 году Готлиб Даймлер разработал первый автомобиль с двигателем внутреннего сгорания, положив начало новой эре транспорта и промышленного производства автомашин.
</a:t>
            </a:r>
            <a:endParaRPr lang="en-US" sz="1125" dirty="0"/>
          </a:p>
        </p:txBody>
      </p:sp>
      <p:sp>
        <p:nvSpPr>
          <p:cNvPr id="11" name="Text 3"/>
          <p:cNvSpPr txBox="1"/>
          <p:nvPr/>
        </p:nvSpPr>
        <p:spPr>
          <a:xfrm>
            <a:off x="6778850" y="2918587"/>
            <a:ext cx="19938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полет братьев Райт
</a:t>
            </a:r>
            <a:pPr algn="l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1903 году братья Райт совершили первый управляемый полёт на самолёте, открыв новые возможности в авиации, которые изменят военные и гражданские перевозки в будущем.
</a:t>
            </a:r>
            <a:endParaRPr lang="en-US" sz="1202" dirty="0"/>
          </a:p>
        </p:txBody>
      </p:sp>
      <p:sp>
        <p:nvSpPr>
          <p:cNvPr id="12" name="Text 4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  <p:sp>
        <p:nvSpPr>
          <p:cNvPr id="13" name="Text 5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Научно‑технические достижения XIX — начала XX века
</a:t>
            </a:r>
            <a:endParaRPr lang="en-US" sz="198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425" y="987781"/>
            <a:ext cx="2046900" cy="18829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9700" y="987781"/>
            <a:ext cx="2046900" cy="188298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28950" y="988413"/>
            <a:ext cx="2028300" cy="188172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46875" y="987781"/>
            <a:ext cx="2046900" cy="1882988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95800" y="3096975"/>
            <a:ext cx="1719900" cy="15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 — крупнейший город мира
</a:t>
            </a:r>
            <a:pPr algn="ctr" indent="0" marL="0">
              <a:lnSpc>
                <a:spcPct val="100000"/>
              </a:lnSpc>
              <a:buNone/>
            </a:pPr>
            <a:r>
              <a:rPr lang="en-US" sz="10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1900 году в Лондоне проживало около 6,5 миллионов человек. Город стал не только промышленным, но и культурным центром, привлекая сельских жителей для работы на заводах.
</a:t>
            </a:r>
            <a:endParaRPr lang="en-US" sz="1013" dirty="0"/>
          </a:p>
        </p:txBody>
      </p:sp>
      <p:sp>
        <p:nvSpPr>
          <p:cNvPr id="12" name="Text 1"/>
          <p:cNvSpPr txBox="1"/>
          <p:nvPr/>
        </p:nvSpPr>
        <p:spPr>
          <a:xfrm>
            <a:off x="2638163" y="3096975"/>
            <a:ext cx="1719900" cy="15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Париж — индустриальный и культурный центр
</a:t>
            </a:r>
            <a:pPr algn="ctr" indent="0" marL="0">
              <a:lnSpc>
                <a:spcPct val="100000"/>
              </a:lnSpc>
              <a:buNone/>
            </a:pPr>
            <a:r>
              <a:rPr lang="en-US" sz="10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Париж активно развивался как центр технологий и искусства. Развившаяся транспортная сеть и культурные инициативы сделали его одним из ведущих европейских мегаполисов.
</a:t>
            </a:r>
            <a:endParaRPr lang="en-US" sz="1016" dirty="0"/>
          </a:p>
        </p:txBody>
      </p:sp>
      <p:sp>
        <p:nvSpPr>
          <p:cNvPr id="13" name="Text 2"/>
          <p:cNvSpPr txBox="1"/>
          <p:nvPr/>
        </p:nvSpPr>
        <p:spPr>
          <a:xfrm>
            <a:off x="4780525" y="3096975"/>
            <a:ext cx="1719900" cy="15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рабочих кварталов и социальных проблем
</a:t>
            </a:r>
            <a:pPr algn="ctr" indent="0" marL="0">
              <a:lnSpc>
                <a:spcPct val="100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Быстрино растущие города столкнулись с проблемами перенаселённости, плохими санитарными условиями и необходимостью улучшения жилищных и бытовых условий жителей.
</a:t>
            </a:r>
            <a:endParaRPr lang="en-US" sz="1059" dirty="0"/>
          </a:p>
        </p:txBody>
      </p:sp>
      <p:sp>
        <p:nvSpPr>
          <p:cNvPr id="14" name="Text 3"/>
          <p:cNvSpPr txBox="1"/>
          <p:nvPr/>
        </p:nvSpPr>
        <p:spPr>
          <a:xfrm>
            <a:off x="6922875" y="3096975"/>
            <a:ext cx="1719900" cy="15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общественного транспорта и образования
</a:t>
            </a:r>
            <a:pPr algn="ctr" indent="0" marL="0">
              <a:lnSpc>
                <a:spcPct val="100000"/>
              </a:lnSpc>
              <a:buNone/>
            </a:pPr>
            <a:r>
              <a:rPr lang="en-US" sz="10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решения проблем урбанизации развивался общественный транспорт, создавались школы и учебные заведения, что способствовало повышению уровня жизни и грамотности населения.
</a:t>
            </a:r>
            <a:endParaRPr lang="en-US" sz="1016" dirty="0"/>
          </a:p>
        </p:txBody>
      </p:sp>
      <p:sp>
        <p:nvSpPr>
          <p:cNvPr id="15" name="Text 4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  <p:sp>
        <p:nvSpPr>
          <p:cNvPr id="16" name="Text 5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Урбанизация: рост городов и перемены в жизни общества
</a:t>
            </a:r>
            <a:endParaRPr lang="en-US" sz="190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  <p:sp>
        <p:nvSpPr>
          <p:cNvPr id="8" name="Text 1"/>
          <p:cNvSpPr txBox="1"/>
          <p:nvPr/>
        </p:nvSpPr>
        <p:spPr>
          <a:xfrm>
            <a:off x="354500" y="320675"/>
            <a:ext cx="8448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изменения и новые общественные движения
</a:t>
            </a:r>
            <a:endParaRPr lang="en-US" sz="2268" dirty="0"/>
          </a:p>
        </p:txBody>
      </p:sp>
      <p:sp>
        <p:nvSpPr>
          <p:cNvPr id="9" name="Text 2"/>
          <p:cNvSpPr txBox="1"/>
          <p:nvPr/>
        </p:nvSpPr>
        <p:spPr>
          <a:xfrm>
            <a:off x="914425" y="2227250"/>
            <a:ext cx="1693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1860-е годы — создание первых профсоюзов
</a:t>
            </a:r>
            <a:pPr algn="l" indent="0" marL="0">
              <a:lnSpc>
                <a:spcPct val="100000"/>
              </a:lnSpc>
              <a:buNone/>
            </a:pPr>
            <a:r>
              <a:rPr lang="en-US" sz="13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Великобритании формируются первые рабочие союзы, которые защищают интересы трудящихся, добиваются улучшения условий и сокращения рабочего времени.
</a:t>
            </a:r>
            <a:endParaRPr lang="en-US" sz="1336" dirty="0"/>
          </a:p>
        </p:txBody>
      </p:sp>
      <p:sp>
        <p:nvSpPr>
          <p:cNvPr id="10" name="Text 3"/>
          <p:cNvSpPr txBox="1"/>
          <p:nvPr/>
        </p:nvSpPr>
        <p:spPr>
          <a:xfrm>
            <a:off x="2843225" y="2227250"/>
            <a:ext cx="1693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1900 — законы о детском труде
</a:t>
            </a:r>
            <a:pPr algn="l" indent="0" marL="0">
              <a:lnSpc>
                <a:spcPct val="100000"/>
              </a:lnSpc>
              <a:buNone/>
            </a:pPr>
            <a:r>
              <a:rPr lang="en-US" sz="13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Вводятся законодательные ограничения на детский труд, что положительно отражается на здоровье и обучении детей, меняя социальную структуру общества.
</a:t>
            </a:r>
            <a:endParaRPr lang="en-US" sz="1394" dirty="0"/>
          </a:p>
        </p:txBody>
      </p:sp>
      <p:sp>
        <p:nvSpPr>
          <p:cNvPr id="11" name="Text 4"/>
          <p:cNvSpPr txBox="1"/>
          <p:nvPr/>
        </p:nvSpPr>
        <p:spPr>
          <a:xfrm>
            <a:off x="4772025" y="2227250"/>
            <a:ext cx="1693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продолжительности рабочего дня
</a:t>
            </a:r>
            <a:pPr algn="l" indent="0" marL="0">
              <a:lnSpc>
                <a:spcPct val="100000"/>
              </a:lnSpc>
              <a:buNone/>
            </a:pPr>
            <a:r>
              <a:rPr lang="en-US" sz="13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первые законодательные инициативы по уменьшению рабочего времени, направленные на улучшение условий труда и повышение производительности.
</a:t>
            </a:r>
            <a:endParaRPr lang="en-US" sz="1352" dirty="0"/>
          </a:p>
        </p:txBody>
      </p:sp>
      <p:sp>
        <p:nvSpPr>
          <p:cNvPr id="12" name="Text 5"/>
          <p:cNvSpPr txBox="1"/>
          <p:nvPr/>
        </p:nvSpPr>
        <p:spPr>
          <a:xfrm>
            <a:off x="6734213" y="2227250"/>
            <a:ext cx="1693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образовательных программ
</a:t>
            </a:r>
            <a:pPr algn="l" indent="0" marL="0">
              <a:lnSpc>
                <a:spcPct val="100000"/>
              </a:lnSpc>
              <a:buNone/>
            </a:pPr>
            <a:r>
              <a:rPr lang="en-US" sz="13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Расширяется доступ к образованию для различных слоев населения, формируется городская интеллигенция и повышается уровень грамотности в обществе.
</a:t>
            </a:r>
            <a:endParaRPr lang="en-US" sz="133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военных союзов накануне Первой мировой войны
</a:t>
            </a:r>
            <a:endParaRPr lang="en-US" sz="2215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Дипломатические связи и блоки 1880–1914 годов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980892"/>
            <a:ext cx="2660400" cy="18420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975" y="980892"/>
            <a:ext cx="2660400" cy="18420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9450" y="992617"/>
            <a:ext cx="2660400" cy="18420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025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Standard Oil — американский нефтяной гигант
</a:t>
            </a:r>
            <a:pPr algn="l" indent="0" marL="0">
              <a:lnSpc>
                <a:spcPct val="100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Компания Standard Oil контролировала большую часть нефтяного рынка США, регулируя цены и производство, что породило необходимость введения антимонопольного законодательства.
</a:t>
            </a:r>
            <a:endParaRPr lang="en-US" sz="1322" dirty="0"/>
          </a:p>
        </p:txBody>
      </p:sp>
      <p:sp>
        <p:nvSpPr>
          <p:cNvPr id="8" name="Text 1"/>
          <p:cNvSpPr txBox="1"/>
          <p:nvPr/>
        </p:nvSpPr>
        <p:spPr>
          <a:xfrm>
            <a:off x="3264150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Картели и синдикаты в Европе
</a:t>
            </a:r>
            <a:pPr algn="l" indent="0" marL="0">
              <a:lnSpc>
                <a:spcPct val="100000"/>
              </a:lnSpc>
              <a:buNone/>
            </a:pPr>
            <a:r>
              <a:rPr lang="en-US" sz="13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Германии и других странах появились картели, объединяющие предприятия для совместного контроля над рынками и координации производства, что укрепляло позиции крупных корпораций.
</a:t>
            </a:r>
            <a:endParaRPr lang="en-US" sz="1327" dirty="0"/>
          </a:p>
        </p:txBody>
      </p:sp>
      <p:sp>
        <p:nvSpPr>
          <p:cNvPr id="9" name="Text 2"/>
          <p:cNvSpPr txBox="1"/>
          <p:nvPr/>
        </p:nvSpPr>
        <p:spPr>
          <a:xfrm>
            <a:off x="6155275" y="2924288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Антимонопольное законодательство и банковская роль
</a:t>
            </a:r>
            <a:pPr algn="l" indent="0" marL="0">
              <a:lnSpc>
                <a:spcPct val="100000"/>
              </a:lnSpc>
              <a:buNone/>
            </a:pPr>
            <a:r>
              <a:rPr lang="en-US" sz="12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США был принят Закон Шермана (1890), направленный против монополий, в то время как в Европе банки активно поддерживали промышленный капитал и расширяли влияние на экономику.
</a:t>
            </a:r>
            <a:endParaRPr lang="en-US" sz="1219" dirty="0"/>
          </a:p>
        </p:txBody>
      </p:sp>
      <p:sp>
        <p:nvSpPr>
          <p:cNvPr id="10" name="Text 3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  <p:sp>
        <p:nvSpPr>
          <p:cNvPr id="11" name="Text 4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Монополии и крупный бизнес в экономике держав
</a:t>
            </a:r>
            <a:endParaRPr lang="en-US" sz="217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  <p:sp>
        <p:nvSpPr>
          <p:cNvPr id="4" name="Text 1"/>
          <p:cNvSpPr txBox="1"/>
          <p:nvPr/>
        </p:nvSpPr>
        <p:spPr>
          <a:xfrm>
            <a:off x="354500" y="320675"/>
            <a:ext cx="6962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Глобальное соперничество и распределение сфер влияния
</a:t>
            </a:r>
            <a:endParaRPr lang="en-US" sz="1901" dirty="0"/>
          </a:p>
        </p:txBody>
      </p:sp>
      <p:sp>
        <p:nvSpPr>
          <p:cNvPr id="5" name="Text 2"/>
          <p:cNvSpPr txBox="1"/>
          <p:nvPr/>
        </p:nvSpPr>
        <p:spPr>
          <a:xfrm>
            <a:off x="846200" y="1152300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Великобритания и Франция удерживали контроль над морскими путями и обширными колониями, обеспечивая экономическое и политическое доминирование в мире.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846200" y="2500093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и Германия стремились расширить влияние в Европе и Азии, активизируя военные реформы и дипломатические усилия для укрепления своих позиций.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846200" y="3836799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 быстро усилилась как ведущая держава в Азии, контролируя территориальные интересы на Дальнем Востоке и активно участвуя в международной политике.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850" y="1338950"/>
            <a:ext cx="6791700" cy="25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эпохи для формирования современного мира
</a:t>
            </a:r>
            <a:pPr algn="l" indent="0" marL="0">
              <a:lnSpc>
                <a:spcPct val="100000"/>
              </a:lnSpc>
              <a:buNone/>
            </a:pPr>
            <a:r>
              <a:rPr lang="en-US" sz="22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середины XIX — начала XX века заложил основы глобальных изменений в политике, экономике и культуре, подготовив почву для масштабных конфликтов и развития современного общества.
</a:t>
            </a:r>
            <a:endParaRPr lang="en-US" sz="443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2026-05-11T01:54:31Z</dcterms:created>
  <dcterms:modified xsi:type="dcterms:W3CDTF">2026-05-11T01:54:31Z</dcterms:modified>
</cp:coreProperties>
</file>