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jpeg"/><Relationship Id="rId4" Type="http://schemas.openxmlformats.org/officeDocument/2006/relationships/image" Target="../media/image-3-4.jpeg"/><Relationship Id="rId5" Type="http://schemas.openxmlformats.org/officeDocument/2006/relationships/image" Target="../media/image-3-5.jpeg"/><Relationship Id="rId6" Type="http://schemas.openxmlformats.org/officeDocument/2006/relationships/image" Target="../media/image-3-6.jpeg"/><Relationship Id="rId7" Type="http://schemas.openxmlformats.org/officeDocument/2006/relationships/image" Target="../media/image-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jpeg"/><Relationship Id="rId3" Type="http://schemas.openxmlformats.org/officeDocument/2006/relationships/image" Target="../media/image-7-3.jpeg"/><Relationship Id="rId4" Type="http://schemas.openxmlformats.org/officeDocument/2006/relationships/image" Target="../media/image-7-4.jpe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jpe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jpeg"/><Relationship Id="rId3" Type="http://schemas.openxmlformats.org/officeDocument/2006/relationships/image" Target="../media/image-18-3.jpeg"/><Relationship Id="rId4" Type="http://schemas.openxmlformats.org/officeDocument/2006/relationships/image" Target="../media/image-18-4.jpe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jpeg"/><Relationship Id="rId2" Type="http://schemas.openxmlformats.org/officeDocument/2006/relationships/image" Target="../media/image-20-2.pn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2500" y="2725406"/>
            <a:ext cx="8486700" cy="211338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5800" y="288475"/>
            <a:ext cx="5329500" cy="32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355800" y="1559507"/>
            <a:ext cx="5591700" cy="9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Морские животные с развитым мозгом и быстрой реактивной тягой.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355800" y="763925"/>
            <a:ext cx="55917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4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Обзор: Класс Головоногие моллюски
</a:t>
            </a:r>
            <a:endParaRPr lang="en-US" sz="2649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27125" y="720488"/>
            <a:ext cx="3609600" cy="359902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5800" y="1612750"/>
            <a:ext cx="44142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5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Происхождение и эволюция головоногих моллюсков
</a:t>
            </a:r>
            <a:endParaRPr lang="en-US" sz="2459" dirty="0"/>
          </a:p>
        </p:txBody>
      </p:sp>
      <p:sp>
        <p:nvSpPr>
          <p:cNvPr id="6" name="Text 1"/>
          <p:cNvSpPr txBox="1"/>
          <p:nvPr/>
        </p:nvSpPr>
        <p:spPr>
          <a:xfrm>
            <a:off x="355800" y="2628900"/>
            <a:ext cx="4414200" cy="9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2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Головоногие появились около 500 миллионов лет назад в Кембрийском периоде. Их предки имели внешнюю раковину, как наутилусы. Со временем большинство видов утратили раковину, появилось разнообразие форм и поведения у современных кальмаров, осьминогов и каракатиц.
</a:t>
            </a:r>
            <a:endParaRPr lang="en-US" sz="1225" dirty="0"/>
          </a:p>
        </p:txBody>
      </p:sp>
      <p:sp>
        <p:nvSpPr>
          <p:cNvPr id="7" name="Text 2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94225" y="1322616"/>
            <a:ext cx="2706600" cy="70836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94250" y="2109891"/>
            <a:ext cx="2706600" cy="708368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124050" y="2908919"/>
            <a:ext cx="2690700" cy="709462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085875" y="3709292"/>
            <a:ext cx="2696400" cy="703065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355800" y="516075"/>
            <a:ext cx="83811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4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представители класса головоногих
</a:t>
            </a:r>
            <a:endParaRPr lang="en-US" sz="2847" dirty="0"/>
          </a:p>
        </p:txBody>
      </p:sp>
      <p:sp>
        <p:nvSpPr>
          <p:cNvPr id="11" name="Text 2"/>
          <p:cNvSpPr txBox="1"/>
          <p:nvPr/>
        </p:nvSpPr>
        <p:spPr>
          <a:xfrm>
            <a:off x="355800" y="1322050"/>
            <a:ext cx="50082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Обыкновенный осьминог (Octopus vulgaris)
</a:t>
            </a:r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Обитает в тёплых прибрежных водах и известен своей сообразительностью и маскировкой. Имеет восемь щупалец и способен менять окраску для защиты от врагов.
</a:t>
            </a:r>
            <a:endParaRPr lang="en-US" sz="1500" dirty="0"/>
          </a:p>
        </p:txBody>
      </p:sp>
      <p:sp>
        <p:nvSpPr>
          <p:cNvPr id="12" name="Text 3"/>
          <p:cNvSpPr txBox="1"/>
          <p:nvPr/>
        </p:nvSpPr>
        <p:spPr>
          <a:xfrm>
            <a:off x="355800" y="2128025"/>
            <a:ext cx="50082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Гигантский кальмар (Architeuthis dux)
</a:t>
            </a:r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 из крупнейших морских животных — достигает до 18 метров в длину. Живёт в глубоких океанских водах и остаётся загадкой для учёных из-за редких встреч.
</a:t>
            </a:r>
            <a:endParaRPr lang="en-US" sz="1500" dirty="0"/>
          </a:p>
        </p:txBody>
      </p:sp>
      <p:sp>
        <p:nvSpPr>
          <p:cNvPr id="13" name="Text 4"/>
          <p:cNvSpPr txBox="1"/>
          <p:nvPr/>
        </p:nvSpPr>
        <p:spPr>
          <a:xfrm>
            <a:off x="355800" y="2934000"/>
            <a:ext cx="50082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Обыкновенная каракатица (Sepia officinalis)
</a:t>
            </a:r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Обитает у европейских берегов, отличается плоским телом с мантией и особыми камуфляжными способностями, используя хроматофоры для изменения цвета кожи.
</a:t>
            </a:r>
            <a:endParaRPr lang="en-US" sz="1500" dirty="0"/>
          </a:p>
        </p:txBody>
      </p:sp>
      <p:sp>
        <p:nvSpPr>
          <p:cNvPr id="14" name="Text 5"/>
          <p:cNvSpPr txBox="1"/>
          <p:nvPr/>
        </p:nvSpPr>
        <p:spPr>
          <a:xfrm>
            <a:off x="355800" y="3739975"/>
            <a:ext cx="50082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Наутилус помпилиус (Nautilus pompilius)
</a:t>
            </a:r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Сохранившийся среди головоногих с внешней спиральной раковиной. Обитает в тропических водах Тихого и Индийского океанов, глубоко плавая на больших глубинах.
</a:t>
            </a:r>
            <a:endParaRPr lang="en-US" sz="15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1306725" y="1319291"/>
            <a:ext cx="44196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Голова хорошо развита и окружена венчиком из щупалец, обеспечивающих захват и манипуляцию объектами.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1760050" y="2127012"/>
            <a:ext cx="44196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Тело цилиндрической или овальной формы покрыто мантией, в которой находятся внутренние органы.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2106862" y="2934737"/>
            <a:ext cx="44196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Есть воронка — мускулистое образование для выброса воды, обеспечивающее реактивное движение.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2472788" y="3742474"/>
            <a:ext cx="44196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Органы чувств включают крупные сложные глаза и сенсорные щупальца, а также органы равновесия для ориентирования в воде.
</a:t>
            </a:r>
            <a:endParaRPr lang="en-US" sz="1200" dirty="0"/>
          </a:p>
        </p:txBody>
      </p:sp>
      <p:sp>
        <p:nvSpPr>
          <p:cNvPr id="11" name="Text 5"/>
          <p:cNvSpPr txBox="1"/>
          <p:nvPr/>
        </p:nvSpPr>
        <p:spPr>
          <a:xfrm>
            <a:off x="355800" y="363700"/>
            <a:ext cx="58629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4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Строение тела головоногих моллюсков
</a:t>
            </a:r>
            <a:endParaRPr lang="en-US" sz="2649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5" y="0"/>
            <a:ext cx="4480471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878800" y="582700"/>
            <a:ext cx="39093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4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Щупальца и присоски: основное отличие
</a:t>
            </a:r>
            <a:endParaRPr lang="en-US" sz="2649" dirty="0"/>
          </a:p>
        </p:txBody>
      </p:sp>
      <p:sp>
        <p:nvSpPr>
          <p:cNvPr id="7" name="Text 1"/>
          <p:cNvSpPr txBox="1"/>
          <p:nvPr/>
        </p:nvSpPr>
        <p:spPr>
          <a:xfrm>
            <a:off x="5116601" y="1705161"/>
            <a:ext cx="3671700" cy="120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осьминогов восемь щупалец с присосками, а у кальмаров десять, включая две длинные ловчие, которые помогают эффективно удерживать добычу.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5116601" y="3286161"/>
            <a:ext cx="3671700" cy="120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Присоски снабжены чувствительными рецепторами, позволяющими оценивать вкус и осязание, у кальмаров на каждом щупальце до 2000 таких присосок.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1306726" y="1469487"/>
            <a:ext cx="44196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Нервная система головоногих включает крупный мозг, защищённый хрящевой коробкой, что обеспечивает высокую степень координации и восприятия.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2116451" y="2487587"/>
            <a:ext cx="44196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Кровеносная система замкнутая и включает одно центральное сердце и два жаберных, обеспечивающие эффективное кровообращение.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2881339" y="3505687"/>
            <a:ext cx="44196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Пищеварительная, дыхательная и выделительная системы хорошо развиты; чернильная железа позволяет выделять защитное облако чернил.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355800" y="363700"/>
            <a:ext cx="57237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4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Внутреннее строение: органы и системы
</a:t>
            </a:r>
            <a:endParaRPr lang="en-US" sz="2649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84825" y="1348500"/>
            <a:ext cx="5742000" cy="92522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084825" y="2450761"/>
            <a:ext cx="5742000" cy="92522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084825" y="3553011"/>
            <a:ext cx="5742000" cy="92522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5800" y="516075"/>
            <a:ext cx="8381100" cy="60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Окрас и мимикрия головоногих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355800" y="1347974"/>
            <a:ext cx="2153400" cy="9262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1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Быстрая смена окраса с помощью хроматофоров
</a:t>
            </a:r>
            <a:pPr algn="l" indent="0" marL="0">
              <a:lnSpc>
                <a:spcPct val="100000"/>
              </a:lnSpc>
              <a:buNone/>
            </a:pPr>
            <a:r>
              <a:rPr lang="en-US" sz="65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4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Кожа содержит особые клетки — хроматофоры, которые позволяют мгновенно менять цвет и рисунок, обеспечивая эффективное маскирование на разных фонах и условиях освещения.
</a:t>
            </a:r>
            <a:endParaRPr lang="en-US" sz="1215" dirty="0"/>
          </a:p>
        </p:txBody>
      </p:sp>
      <p:sp>
        <p:nvSpPr>
          <p:cNvPr id="10" name="Text 3"/>
          <p:cNvSpPr txBox="1"/>
          <p:nvPr/>
        </p:nvSpPr>
        <p:spPr>
          <a:xfrm>
            <a:off x="355800" y="2450235"/>
            <a:ext cx="2153400" cy="9262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5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Мимикрия для избегания хищников
</a:t>
            </a:r>
            <a:pPr algn="l" indent="0" marL="0">
              <a:lnSpc>
                <a:spcPct val="100000"/>
              </a:lnSpc>
              <a:buNone/>
            </a:pPr>
            <a:r>
              <a:rPr lang="en-US" sz="67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6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Осьминоги могут имитировать текстуры и оттенки песка, кораллов или камней, что делает их почти невидимыми для хищников и добычи в окружающей среде.
</a:t>
            </a:r>
            <a:endParaRPr lang="en-US" sz="1256" dirty="0"/>
          </a:p>
        </p:txBody>
      </p:sp>
      <p:sp>
        <p:nvSpPr>
          <p:cNvPr id="11" name="Text 4"/>
          <p:cNvSpPr txBox="1"/>
          <p:nvPr/>
        </p:nvSpPr>
        <p:spPr>
          <a:xfrm>
            <a:off x="355800" y="3552485"/>
            <a:ext cx="2153400" cy="9262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Коммуникация через окраску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Головоногие используют изменение цвета и узоров на коже для передачи сигналов другим особям, например, в период размножения или при угрозе.
</a:t>
            </a:r>
            <a:endParaRPr lang="en-US" sz="13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956637" y="1308500"/>
            <a:ext cx="2779075" cy="3011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5800" y="481800"/>
            <a:ext cx="55998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4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Передвижение: реактивный способ
</a:t>
            </a:r>
            <a:endParaRPr lang="en-US" sz="2649" dirty="0"/>
          </a:p>
        </p:txBody>
      </p:sp>
      <p:sp>
        <p:nvSpPr>
          <p:cNvPr id="7" name="Text 1"/>
          <p:cNvSpPr txBox="1"/>
          <p:nvPr/>
        </p:nvSpPr>
        <p:spPr>
          <a:xfrm>
            <a:off x="646050" y="1721275"/>
            <a:ext cx="4481400" cy="120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Головоногие передвигаются, выбрасывая воду через воронку под мантией, что создаёт реактивную тягу и позволяет быстро всплывать или отступать.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646050" y="3116000"/>
            <a:ext cx="4481400" cy="120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Помимо реакции, плавники и щупальца обеспечивают точное управление и манёвры при медленном плавании и охоте.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1306725" y="1469475"/>
            <a:ext cx="44196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Активные ночные хищники, головоногие используют острое зрение и быстрое движение для захвата добычи.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2116450" y="2487575"/>
            <a:ext cx="44196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Основной рацион состоит из рыбы, ракообразных и моллюсков, которых они ловят с помощью хватательных щупалец.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1359975" y="3506300"/>
            <a:ext cx="44196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Клюв из хитина помогает дробить панцири добычи, а ядовитая слюна у некоторых видов парализует жертву.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355800" y="363700"/>
            <a:ext cx="61803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Питание и способы охоты
</a:t>
            </a:r>
            <a:endParaRPr lang="en-US" sz="33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5800" y="1640916"/>
            <a:ext cx="4424400" cy="278608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5800" y="484700"/>
            <a:ext cx="65745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4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Продолжительность жизни и размеры представителей
</a:t>
            </a:r>
            <a:endParaRPr lang="en-US" sz="2648" dirty="0"/>
          </a:p>
        </p:txBody>
      </p:sp>
      <p:sp>
        <p:nvSpPr>
          <p:cNvPr id="7" name="Text 1"/>
          <p:cNvSpPr txBox="1"/>
          <p:nvPr/>
        </p:nvSpPr>
        <p:spPr>
          <a:xfrm>
            <a:off x="5116501" y="1643284"/>
            <a:ext cx="3671700" cy="120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Наутилус живёт до 20 лет, значительно дольше большинства головоногих. Гигантский кальмар выделяется огромным размером среди близких видов.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5116501" y="3224284"/>
            <a:ext cx="3671700" cy="120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размеров и сроков жизни отражает адаптации к разным средам и стратегиям выживания в океане.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355800" y="4466984"/>
            <a:ext cx="2818200" cy="21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Энциклопедия морской биологии, 2023
</a:t>
            </a:r>
            <a:endParaRPr lang="en-US" sz="7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1306725" y="1319925"/>
            <a:ext cx="44196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Самки головоногих моллюсков откладывают яйца поштучно или большими группами, тщательно пряча их в надёжных укрытиях, таких как трещины или под камнями, чтобы обеспечить защиту потомству.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1830650" y="2125254"/>
            <a:ext cx="44196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виды прикрепляют свои яйца к субстрату клеящимися выделениями, что помогает избежать смывания и сохраняет детёнышей в безопасном месте до вылупления.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1483063" y="2935709"/>
            <a:ext cx="44196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 ярко выражена забота у осьминогов: самки обмахивают икру водой, очищая её от оседаний, и не покидают кладку до появления молодняка, защищая её от врагов.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1844812" y="3742475"/>
            <a:ext cx="44196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Период вынашивания сопровождается голоданием матери, после чего она часто погибает, отдавая всю энергию и силы для успешного развития потомства.
</a:t>
            </a:r>
            <a:endParaRPr lang="en-US" sz="1200" dirty="0"/>
          </a:p>
        </p:txBody>
      </p:sp>
      <p:sp>
        <p:nvSpPr>
          <p:cNvPr id="11" name="Text 5"/>
          <p:cNvSpPr txBox="1"/>
          <p:nvPr/>
        </p:nvSpPr>
        <p:spPr>
          <a:xfrm>
            <a:off x="355800" y="363700"/>
            <a:ext cx="58944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5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Размножение и забота о потомстве
</a:t>
            </a:r>
            <a:endParaRPr lang="en-US" sz="2652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5800" y="1535343"/>
            <a:ext cx="8381100" cy="290481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5800" y="516075"/>
            <a:ext cx="5891700" cy="46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3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жизненного цикла головоногих моллюсков
</a:t>
            </a:r>
            <a:endParaRPr lang="en-US" sz="1832" dirty="0"/>
          </a:p>
        </p:txBody>
      </p:sp>
      <p:sp>
        <p:nvSpPr>
          <p:cNvPr id="7" name="Text 1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355800" y="1023131"/>
            <a:ext cx="5891700" cy="20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Этапы развития с учётом особенностей разных видов
</a:t>
            </a:r>
            <a:endParaRPr lang="en-US" sz="11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5" y="0"/>
            <a:ext cx="4480471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878800" y="582700"/>
            <a:ext cx="39093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4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Головоногие и интеллект
</a:t>
            </a:r>
            <a:endParaRPr lang="en-US" sz="2649" dirty="0"/>
          </a:p>
        </p:txBody>
      </p:sp>
      <p:sp>
        <p:nvSpPr>
          <p:cNvPr id="7" name="Text 1"/>
          <p:cNvSpPr txBox="1"/>
          <p:nvPr/>
        </p:nvSpPr>
        <p:spPr>
          <a:xfrm>
            <a:off x="5116601" y="1705161"/>
            <a:ext cx="3671700" cy="120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Головоногие моллюски обладают высоким уровнем интеллекта среди беспозвоночных, демонстрируя способность к запоминанию, распознаванию лиц и решению различных задач в лабораторных условиях.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5116601" y="3286161"/>
            <a:ext cx="3671700" cy="120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Осьминоги активно используют инструменты, например, применяют раковины для защиты, а их умение обучаться и адаптироваться к новым ситуациям подтверждено многочисленными экспериментами.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5800" y="516074"/>
            <a:ext cx="60366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4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Среда обитания и распространение головоногих
</a:t>
            </a:r>
            <a:endParaRPr lang="en-US" sz="2649" dirty="0"/>
          </a:p>
        </p:txBody>
      </p:sp>
      <p:sp>
        <p:nvSpPr>
          <p:cNvPr id="7" name="Text 1"/>
          <p:cNvSpPr txBox="1"/>
          <p:nvPr/>
        </p:nvSpPr>
        <p:spPr>
          <a:xfrm>
            <a:off x="358975" y="1736099"/>
            <a:ext cx="2390100" cy="139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3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Тропические и субтропические моря
</a:t>
            </a:r>
            <a:pPr algn="l" indent="0" marL="0">
              <a:lnSpc>
                <a:spcPct val="100000"/>
              </a:lnSpc>
              <a:buNone/>
            </a:pPr>
            <a:r>
              <a:rPr lang="en-US" sz="173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Основная часть видов обитает в тёплых водах, где высокая продуктивность обеспечивает разнообразие кормовых ресурсов и условий для жизни.
</a:t>
            </a:r>
            <a:endParaRPr lang="en-US" sz="1735" dirty="0"/>
          </a:p>
        </p:txBody>
      </p:sp>
      <p:sp>
        <p:nvSpPr>
          <p:cNvPr id="8" name="Text 2"/>
          <p:cNvSpPr txBox="1"/>
          <p:nvPr/>
        </p:nvSpPr>
        <p:spPr>
          <a:xfrm>
            <a:off x="2945275" y="1736099"/>
            <a:ext cx="2390100" cy="139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3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Умеренные и полярные регионы
</a:t>
            </a:r>
            <a:pPr algn="l" indent="0" marL="0">
              <a:lnSpc>
                <a:spcPct val="100000"/>
              </a:lnSpc>
              <a:buNone/>
            </a:pPr>
            <a:r>
              <a:rPr lang="en-US" sz="173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представители адаптированы к жизни в холодных морях, демонстрируя широкий температурный диапазон обитания.
</a:t>
            </a:r>
            <a:endParaRPr lang="en-US" sz="1735" dirty="0"/>
          </a:p>
        </p:txBody>
      </p:sp>
      <p:sp>
        <p:nvSpPr>
          <p:cNvPr id="9" name="Text 3"/>
          <p:cNvSpPr txBox="1"/>
          <p:nvPr/>
        </p:nvSpPr>
        <p:spPr>
          <a:xfrm>
            <a:off x="5531575" y="1736099"/>
            <a:ext cx="2390100" cy="139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6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Глубоководные участки и прибрежные зоны
</a:t>
            </a:r>
            <a:pPr algn="l" indent="0" marL="0">
              <a:lnSpc>
                <a:spcPct val="100000"/>
              </a:lnSpc>
              <a:buNone/>
            </a:pPr>
            <a:r>
              <a:rPr lang="en-US" sz="156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4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Головоногие встречаются от мелководья до глубин свыше 1000 метров, занимая разные экологические ниши и предпочитая разнообразные укрытия.
</a:t>
            </a:r>
            <a:endParaRPr lang="en-US" sz="1566" dirty="0"/>
          </a:p>
        </p:txBody>
      </p:sp>
      <p:sp>
        <p:nvSpPr>
          <p:cNvPr id="10" name="Text 4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16075" y="2214071"/>
            <a:ext cx="3709500" cy="143035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5800" y="516075"/>
            <a:ext cx="58437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4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осьминога, кальмара и каракатицы
</a:t>
            </a:r>
            <a:endParaRPr lang="en-US" sz="2649" dirty="0"/>
          </a:p>
        </p:txBody>
      </p:sp>
      <p:sp>
        <p:nvSpPr>
          <p:cNvPr id="7" name="Text 1"/>
          <p:cNvSpPr txBox="1"/>
          <p:nvPr/>
        </p:nvSpPr>
        <p:spPr>
          <a:xfrm>
            <a:off x="355800" y="1757900"/>
            <a:ext cx="2159700" cy="256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отличия видов по числу щупалец, размерам, продолжительности жизни и окраске представлены в таблице для наглядного сравнения.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6628550" y="1757800"/>
            <a:ext cx="2159700" cy="256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различия касаются конфигурации щупалец, максимальных габаритов и способности к изменению окраски.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2716075" y="4319800"/>
            <a:ext cx="3257700" cy="21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Энциклопедия морской биологии
</a:t>
            </a:r>
            <a:endParaRPr lang="en-US" sz="7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7788" y="1451264"/>
            <a:ext cx="589050" cy="673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548895" y="1459364"/>
            <a:ext cx="657000" cy="65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43978" y="1459364"/>
            <a:ext cx="657000" cy="657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939061" y="1495864"/>
            <a:ext cx="657000" cy="584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55800" y="516075"/>
            <a:ext cx="5938800" cy="54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2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Механизмы защиты головоногих моллюсков
</a:t>
            </a:r>
            <a:endParaRPr lang="en-US" sz="2125" dirty="0"/>
          </a:p>
        </p:txBody>
      </p:sp>
      <p:sp>
        <p:nvSpPr>
          <p:cNvPr id="9" name="Text 1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355800" y="2403564"/>
            <a:ext cx="1847100" cy="209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Чернильное облако
</a:t>
            </a:r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Выделение густого облака чернил позволяет временно скрыться и дезориентировать хищников, создавая эффективный способ побега при угрозе.
</a:t>
            </a:r>
            <a:endParaRPr lang="en-US" sz="1600" dirty="0"/>
          </a:p>
        </p:txBody>
      </p:sp>
      <p:sp>
        <p:nvSpPr>
          <p:cNvPr id="11" name="Text 3"/>
          <p:cNvSpPr txBox="1"/>
          <p:nvPr/>
        </p:nvSpPr>
        <p:spPr>
          <a:xfrm>
            <a:off x="2548895" y="2403564"/>
            <a:ext cx="1847100" cy="209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Мимикрия и камуфляж
</a:t>
            </a:r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Изменение цвета и узоров кожи помогает сливаться с окружающей средой, обманывая врагов и избегая обнаружения.
</a:t>
            </a:r>
            <a:endParaRPr lang="en-US" sz="1600" dirty="0"/>
          </a:p>
        </p:txBody>
      </p:sp>
      <p:sp>
        <p:nvSpPr>
          <p:cNvPr id="12" name="Text 4"/>
          <p:cNvSpPr txBox="1"/>
          <p:nvPr/>
        </p:nvSpPr>
        <p:spPr>
          <a:xfrm>
            <a:off x="4743978" y="2403564"/>
            <a:ext cx="1847100" cy="209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Изменение формы тела
</a:t>
            </a:r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виды могут трансформировать контуры тела, имитируя водоросли или другие объекты для обезоруживания хищников.
</a:t>
            </a:r>
            <a:endParaRPr lang="en-US" sz="1600" dirty="0"/>
          </a:p>
        </p:txBody>
      </p:sp>
      <p:sp>
        <p:nvSpPr>
          <p:cNvPr id="13" name="Text 5"/>
          <p:cNvSpPr txBox="1"/>
          <p:nvPr/>
        </p:nvSpPr>
        <p:spPr>
          <a:xfrm>
            <a:off x="6939061" y="2403564"/>
            <a:ext cx="1847100" cy="209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Чувствительные органы
</a:t>
            </a:r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Развитые органы чувств позволяют раннее обнаружение опасности и выбор наиболее безопасной реакции или места для укрытия.
</a:t>
            </a:r>
            <a:endParaRPr lang="en-US" sz="16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5800" y="1275389"/>
            <a:ext cx="3434100" cy="7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1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 миллиона тонн
</a:t>
            </a:r>
            <a:endParaRPr lang="en-US" sz="3210" dirty="0"/>
          </a:p>
        </p:txBody>
      </p:sp>
      <p:sp>
        <p:nvSpPr>
          <p:cNvPr id="6" name="Text 1"/>
          <p:cNvSpPr txBox="1"/>
          <p:nvPr/>
        </p:nvSpPr>
        <p:spPr>
          <a:xfrm>
            <a:off x="355800" y="3120200"/>
            <a:ext cx="4144200" cy="114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Головоногие выполняют функции как активных хищников, так и важных кормовых объектов, способствуя стабильности и круговороту веществ в океанах.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355800" y="2026300"/>
            <a:ext cx="5215800" cy="7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5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составляет ежегодный мировой улов кальмаров, подчёркивая их важное место в пищевых цепях и влияние на биоразнообразие морей.
</a:t>
            </a:r>
            <a:endParaRPr lang="en-US" sz="1658" dirty="0"/>
          </a:p>
        </p:txBody>
      </p:sp>
      <p:sp>
        <p:nvSpPr>
          <p:cNvPr id="9" name="Text 4"/>
          <p:cNvSpPr txBox="1"/>
          <p:nvPr/>
        </p:nvSpPr>
        <p:spPr>
          <a:xfrm>
            <a:off x="355800" y="4319900"/>
            <a:ext cx="2818200" cy="21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Морская биология, 2023
</a:t>
            </a:r>
            <a:endParaRPr lang="en-US" sz="7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70900" y="1315775"/>
            <a:ext cx="3326100" cy="87375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516300" y="2431422"/>
            <a:ext cx="3310200" cy="87280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470900" y="3529297"/>
            <a:ext cx="3310200" cy="87280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5800" y="516075"/>
            <a:ext cx="83811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Головоногие в культуре и мифах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355800" y="1299326"/>
            <a:ext cx="5008200" cy="87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Кракен в скандинавском фольклоре
</a:t>
            </a:r>
            <a:pPr algn="l" indent="0" marL="0">
              <a:lnSpc>
                <a:spcPct val="100000"/>
              </a:lnSpc>
              <a:buNone/>
            </a:pPr>
            <a:r>
              <a:rPr lang="en-US" sz="17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Огромное морское чудовище — кракен — изображалось в легендах как грозный зверь, способный потопить корабли, символизируя страх перед морской стихией.
</a:t>
            </a:r>
            <a:endParaRPr lang="en-US" sz="1723" dirty="0"/>
          </a:p>
        </p:txBody>
      </p:sp>
      <p:sp>
        <p:nvSpPr>
          <p:cNvPr id="10" name="Text 3"/>
          <p:cNvSpPr txBox="1"/>
          <p:nvPr/>
        </p:nvSpPr>
        <p:spPr>
          <a:xfrm>
            <a:off x="355800" y="2415201"/>
            <a:ext cx="5008200" cy="87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Символика осьминогов в японской культуре
</a:t>
            </a:r>
            <a:pPr algn="l" indent="0" marL="0">
              <a:lnSpc>
                <a:spcPct val="100000"/>
              </a:lnSpc>
              <a:buNone/>
            </a:pPr>
            <a:r>
              <a:rPr lang="en-US" sz="17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Японии осьминог ассоциируется с хитростью и ловкостью, часто встречается в традиционном искусстве и сказаниях как существо с мистическими способностями.
</a:t>
            </a:r>
            <a:endParaRPr lang="en-US" sz="1723" dirty="0"/>
          </a:p>
        </p:txBody>
      </p:sp>
      <p:sp>
        <p:nvSpPr>
          <p:cNvPr id="11" name="Text 4"/>
          <p:cNvSpPr txBox="1"/>
          <p:nvPr/>
        </p:nvSpPr>
        <p:spPr>
          <a:xfrm>
            <a:off x="355800" y="3531076"/>
            <a:ext cx="5008200" cy="87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1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Головоногие в современном искусстве и кино
</a:t>
            </a:r>
            <a:pPr algn="l" indent="0" marL="0">
              <a:lnSpc>
                <a:spcPct val="100000"/>
              </a:lnSpc>
              <a:buNone/>
            </a:pPr>
            <a:r>
              <a:rPr lang="en-US" sz="171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4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Образы кальмаров и осьминогов вдохновляют художников, писателей и режиссёров, создавая причудливые сюжеты и визуальные эффекты, популярные в фантастике и триллерах.
</a:t>
            </a:r>
            <a:endParaRPr lang="en-US" sz="171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355800" y="2359867"/>
            <a:ext cx="2153100" cy="205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Промышленное рыболовство головоногих обеспечивает сырьё для гастрономии, особенно важное в кухнях Японии, Средиземноморья и Латинской Америки, где ценятся кальмары и осьминоги.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355800" y="363700"/>
            <a:ext cx="62277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9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головоногих для человека
</a:t>
            </a:r>
            <a:endParaRPr lang="en-US" sz="2694" dirty="0"/>
          </a:p>
        </p:txBody>
      </p:sp>
      <p:sp>
        <p:nvSpPr>
          <p:cNvPr id="8" name="Text 3"/>
          <p:cNvSpPr txBox="1"/>
          <p:nvPr/>
        </p:nvSpPr>
        <p:spPr>
          <a:xfrm>
            <a:off x="3416095" y="2359867"/>
            <a:ext cx="2153100" cy="205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Моллюски служат моделями в биологических исследованиях, помогая изучать нейрофизиологию, память, поведение и процессы регенерации тканей у беспозвоночных.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6583651" y="2359854"/>
            <a:ext cx="2153100" cy="205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Научные работы с головоногими способствуют развитию медицины и биотехнологий благодаря пониманию их адаптаций и сложных нервных систем.
</a:t>
            </a:r>
            <a:endParaRPr lang="en-US" sz="11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75750" y="2660333"/>
            <a:ext cx="8592300" cy="223198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776150" y="661750"/>
            <a:ext cx="5591700" cy="72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7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Головоногие моллюски — ключ к пониманию морской жизни
</a:t>
            </a:r>
            <a:endParaRPr lang="en-US" sz="2778" dirty="0"/>
          </a:p>
        </p:txBody>
      </p:sp>
      <p:sp>
        <p:nvSpPr>
          <p:cNvPr id="6" name="Text 1"/>
          <p:cNvSpPr txBox="1"/>
          <p:nvPr/>
        </p:nvSpPr>
        <p:spPr>
          <a:xfrm>
            <a:off x="2319025" y="1790700"/>
            <a:ext cx="4506000" cy="72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существа поражают адаптациями и интеллектом, играя важную роль в экосистемах и культуре. Их изучение раскрывает тайны биологии и эволюции морских организмов.
</a:t>
            </a:r>
            <a:endParaRPr lang="en-US" sz="1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2026-05-08T01:29:07Z</dcterms:created>
  <dcterms:modified xsi:type="dcterms:W3CDTF">2026-05-08T01:29:07Z</dcterms:modified>
</cp:coreProperties>
</file>