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jpeg"/><Relationship Id="rId4" Type="http://schemas.openxmlformats.org/officeDocument/2006/relationships/image" Target="../media/image-12-4.jpeg"/><Relationship Id="rId5" Type="http://schemas.openxmlformats.org/officeDocument/2006/relationships/image" Target="../media/image-12-5.jpe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jpe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125" y="2777731"/>
            <a:ext cx="9238500" cy="241788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72775" y="445025"/>
            <a:ext cx="6917100" cy="589200"/>
          </a:xfrm>
          <a:prstGeom prst="rect">
            <a:avLst/>
          </a:prstGeom>
          <a:noFill/>
          <a:ln/>
        </p:spPr>
        <p:txBody>
          <a:bodyPr wrap="square" lIns="0" tIns="0" rIns="0" bIns="0" rtlCol="0" anchor="t"/>
          <a:lstStyle/>
          <a:p>
            <a:pPr algn="l" indent="0" marL="0">
              <a:lnSpc>
                <a:spcPct val="115000"/>
              </a:lnSpc>
              <a:buNone/>
            </a:pPr>
            <a:r>
              <a:rPr lang="en-US" sz="2016" b="1" dirty="0">
                <a:solidFill>
                  <a:srgbClr val="FFFFFF"/>
                </a:solidFill>
                <a:latin typeface="Arial" pitchFamily="34" charset="0"/>
                <a:ea typeface="Arial" pitchFamily="34" charset="-122"/>
                <a:cs typeface="Arial" pitchFamily="34" charset="-120"/>
              </a:rPr>
              <a:t>Can the media influence your life? — влияние медиа на жизнь подростка
</a:t>
            </a:r>
            <a:endParaRPr lang="en-US" sz="2016" dirty="0"/>
          </a:p>
        </p:txBody>
      </p:sp>
      <p:sp>
        <p:nvSpPr>
          <p:cNvPr id="6" name="Text 1"/>
          <p:cNvSpPr txBox="1"/>
          <p:nvPr/>
        </p:nvSpPr>
        <p:spPr>
          <a:xfrm>
            <a:off x="372775" y="2443700"/>
            <a:ext cx="5329500" cy="1962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
</a:t>
            </a:r>
            <a:endParaRPr lang="en-US" sz="800" dirty="0"/>
          </a:p>
        </p:txBody>
      </p:sp>
      <p:sp>
        <p:nvSpPr>
          <p:cNvPr id="7" name="Text 2"/>
          <p:cNvSpPr txBox="1"/>
          <p:nvPr/>
        </p:nvSpPr>
        <p:spPr>
          <a:xfrm>
            <a:off x="372775" y="1269725"/>
            <a:ext cx="4538100" cy="1062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Медиа влияют на мысли, эмоции и выбор каждый день.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162433" y="967150"/>
            <a:ext cx="3272334" cy="32766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
        <p:nvSpPr>
          <p:cNvPr id="5" name="Text 1"/>
          <p:cNvSpPr txBox="1"/>
          <p:nvPr/>
        </p:nvSpPr>
        <p:spPr>
          <a:xfrm>
            <a:off x="355800" y="1588705"/>
            <a:ext cx="4555200" cy="589200"/>
          </a:xfrm>
          <a:prstGeom prst="rect">
            <a:avLst/>
          </a:prstGeom>
          <a:noFill/>
          <a:ln/>
        </p:spPr>
        <p:txBody>
          <a:bodyPr wrap="square" lIns="0" tIns="0" rIns="0" bIns="0" rtlCol="0" anchor="t"/>
          <a:lstStyle/>
          <a:p>
            <a:pPr algn="l" indent="0" marL="0">
              <a:lnSpc>
                <a:spcPct val="115000"/>
              </a:lnSpc>
              <a:buNone/>
            </a:pPr>
            <a:r>
              <a:rPr lang="en-US" sz="2017" b="1" dirty="0">
                <a:solidFill>
                  <a:srgbClr val="FFFFFF"/>
                </a:solidFill>
                <a:latin typeface="Arial" pitchFamily="34" charset="0"/>
                <a:ea typeface="Arial" pitchFamily="34" charset="-122"/>
                <a:cs typeface="Arial" pitchFamily="34" charset="-120"/>
              </a:rPr>
              <a:t>Что такое media и почему это важно
</a:t>
            </a:r>
            <a:endParaRPr lang="en-US" sz="2017" dirty="0"/>
          </a:p>
        </p:txBody>
      </p:sp>
      <p:sp>
        <p:nvSpPr>
          <p:cNvPr id="6" name="Text 2"/>
          <p:cNvSpPr txBox="1"/>
          <p:nvPr/>
        </p:nvSpPr>
        <p:spPr>
          <a:xfrm>
            <a:off x="355800" y="2531185"/>
            <a:ext cx="4555200" cy="99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Media — это не только телевизор и интернет, но и соцсети, фильмы, игры, подкасты и реклама. Подростки встречают их ежедневно, поэтому тема напрямую связана с их привычками и мнением.
</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99750" y="1532833"/>
            <a:ext cx="449400" cy="449400"/>
          </a:xfrm>
          <a:prstGeom prst="rect">
            <a:avLst/>
          </a:prstGeom>
        </p:spPr>
      </p:pic>
      <p:pic>
        <p:nvPicPr>
          <p:cNvPr id="5" name="Image 3" descr="preencoded.png">    </p:cNvPr>
          <p:cNvPicPr>
            <a:picLocks noChangeAspect="1"/>
          </p:cNvPicPr>
          <p:nvPr/>
        </p:nvPicPr>
        <p:blipFill>
          <a:blip r:embed="rId4"/>
          <a:stretch>
            <a:fillRect/>
          </a:stretch>
        </p:blipFill>
        <p:spPr>
          <a:xfrm>
            <a:off x="568850" y="2435735"/>
            <a:ext cx="511200" cy="408960"/>
          </a:xfrm>
          <a:prstGeom prst="rect">
            <a:avLst/>
          </a:prstGeom>
        </p:spPr>
      </p:pic>
      <p:pic>
        <p:nvPicPr>
          <p:cNvPr id="6" name="Image 4" descr="preencoded.png">    </p:cNvPr>
          <p:cNvPicPr>
            <a:picLocks noChangeAspect="1"/>
          </p:cNvPicPr>
          <p:nvPr/>
        </p:nvPicPr>
        <p:blipFill>
          <a:blip r:embed="rId5"/>
          <a:stretch>
            <a:fillRect/>
          </a:stretch>
        </p:blipFill>
        <p:spPr>
          <a:xfrm>
            <a:off x="568850" y="3317388"/>
            <a:ext cx="511200" cy="408960"/>
          </a:xfrm>
          <a:prstGeom prst="rect">
            <a:avLst/>
          </a:prstGeom>
        </p:spPr>
      </p:pic>
      <p:pic>
        <p:nvPicPr>
          <p:cNvPr id="7" name="Image 5" descr="preencoded.png">    </p:cNvPr>
          <p:cNvPicPr>
            <a:picLocks noChangeAspect="1"/>
          </p:cNvPicPr>
          <p:nvPr/>
        </p:nvPicPr>
        <p:blipFill>
          <a:blip r:embed="rId6"/>
          <a:stretch>
            <a:fillRect/>
          </a:stretch>
        </p:blipFill>
        <p:spPr>
          <a:xfrm>
            <a:off x="599750" y="4178821"/>
            <a:ext cx="449400" cy="449400"/>
          </a:xfrm>
          <a:prstGeom prst="rect">
            <a:avLst/>
          </a:prstGeom>
        </p:spPr>
      </p:pic>
      <p:sp>
        <p:nvSpPr>
          <p:cNvPr id="8" name="Text 0"/>
          <p:cNvSpPr txBox="1"/>
          <p:nvPr/>
        </p:nvSpPr>
        <p:spPr>
          <a:xfrm>
            <a:off x="355800" y="578525"/>
            <a:ext cx="6934200" cy="5382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How media affect everyday choices
</a:t>
            </a:r>
            <a:endParaRPr lang="en-US" sz="2500" dirty="0"/>
          </a:p>
        </p:txBody>
      </p:sp>
      <p:sp>
        <p:nvSpPr>
          <p:cNvPr id="9"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10" name="Text 2"/>
          <p:cNvSpPr txBox="1"/>
          <p:nvPr/>
        </p:nvSpPr>
        <p:spPr>
          <a:xfrm>
            <a:off x="1284000" y="1781933"/>
            <a:ext cx="5797800" cy="323100"/>
          </a:xfrm>
          <a:prstGeom prst="rect">
            <a:avLst/>
          </a:prstGeom>
          <a:noFill/>
          <a:ln/>
        </p:spPr>
        <p:txBody>
          <a:bodyPr wrap="square" lIns="0" tIns="0" rIns="0" bIns="0" rtlCol="0" anchor="t"/>
          <a:lstStyle/>
          <a:p>
            <a:pPr algn="l" indent="0" marL="0">
              <a:lnSpc>
                <a:spcPct val="100000"/>
              </a:lnSpc>
              <a:buNone/>
            </a:pPr>
            <a:r>
              <a:rPr lang="en-US" sz="938" dirty="0">
                <a:solidFill>
                  <a:srgbClr val="000000"/>
                </a:solidFill>
                <a:latin typeface="Arial" pitchFamily="34" charset="0"/>
                <a:ea typeface="Arial" pitchFamily="34" charset="-122"/>
                <a:cs typeface="Arial" pitchFamily="34" charset="-120"/>
              </a:rPr>
              <a:t>Повторяющиеся ролики, клипы и рекомендации помогают быстро запоминать песни, фильмы и каналы. Постепенно они влияют на вкусы и делают некоторые варианты привычными и «правильными».
</a:t>
            </a:r>
            <a:endParaRPr lang="en-US" sz="938" dirty="0"/>
          </a:p>
        </p:txBody>
      </p:sp>
      <p:sp>
        <p:nvSpPr>
          <p:cNvPr id="11" name="Text 3"/>
          <p:cNvSpPr txBox="1"/>
          <p:nvPr/>
        </p:nvSpPr>
        <p:spPr>
          <a:xfrm>
            <a:off x="1284000" y="1473962"/>
            <a:ext cx="5797800" cy="275100"/>
          </a:xfrm>
          <a:prstGeom prst="rect">
            <a:avLst/>
          </a:prstGeom>
          <a:noFill/>
          <a:ln/>
        </p:spPr>
        <p:txBody>
          <a:bodyPr wrap="square" lIns="0" tIns="0" rIns="0" bIns="0" rtlCol="0" anchor="ctr"/>
          <a:lstStyle/>
          <a:p>
            <a:pPr algn="l" indent="0" marL="0">
              <a:lnSpc>
                <a:spcPct val="115000"/>
              </a:lnSpc>
              <a:buNone/>
            </a:pPr>
            <a:r>
              <a:rPr lang="en-US" sz="1600" b="1" dirty="0">
                <a:solidFill>
                  <a:srgbClr val="000000"/>
                </a:solidFill>
                <a:latin typeface="Arial" pitchFamily="34" charset="0"/>
                <a:ea typeface="Arial" pitchFamily="34" charset="-122"/>
                <a:cs typeface="Arial" pitchFamily="34" charset="-120"/>
              </a:rPr>
              <a:t>Что слушать и смотреть
</a:t>
            </a:r>
            <a:endParaRPr lang="en-US" sz="1600" dirty="0"/>
          </a:p>
        </p:txBody>
      </p:sp>
      <p:sp>
        <p:nvSpPr>
          <p:cNvPr id="12" name="Text 4"/>
          <p:cNvSpPr txBox="1"/>
          <p:nvPr/>
        </p:nvSpPr>
        <p:spPr>
          <a:xfrm>
            <a:off x="1284000" y="2664615"/>
            <a:ext cx="5797800" cy="323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Реклама и популярные образы в медиа показывают, что модно и красиво. Подросток может выбрать вещь не из необходимости, а потому что её часто видит онлайн.
</a:t>
            </a:r>
            <a:endParaRPr lang="en-US" sz="1000" dirty="0"/>
          </a:p>
        </p:txBody>
      </p:sp>
      <p:sp>
        <p:nvSpPr>
          <p:cNvPr id="13" name="Text 5"/>
          <p:cNvSpPr txBox="1"/>
          <p:nvPr/>
        </p:nvSpPr>
        <p:spPr>
          <a:xfrm>
            <a:off x="1284000" y="2356644"/>
            <a:ext cx="5797800" cy="275100"/>
          </a:xfrm>
          <a:prstGeom prst="rect">
            <a:avLst/>
          </a:prstGeom>
          <a:noFill/>
          <a:ln/>
        </p:spPr>
        <p:txBody>
          <a:bodyPr wrap="square" lIns="0" tIns="0" rIns="0" bIns="0" rtlCol="0" anchor="ctr"/>
          <a:lstStyle/>
          <a:p>
            <a:pPr algn="l" indent="0" marL="0">
              <a:lnSpc>
                <a:spcPct val="115000"/>
              </a:lnSpc>
              <a:buNone/>
            </a:pPr>
            <a:r>
              <a:rPr lang="en-US" sz="1600" b="1" dirty="0">
                <a:solidFill>
                  <a:srgbClr val="000000"/>
                </a:solidFill>
                <a:latin typeface="Arial" pitchFamily="34" charset="0"/>
                <a:ea typeface="Arial" pitchFamily="34" charset="-122"/>
                <a:cs typeface="Arial" pitchFamily="34" charset="-120"/>
              </a:rPr>
              <a:t>Что носить и покупать
</a:t>
            </a:r>
            <a:endParaRPr lang="en-US" sz="1600" dirty="0"/>
          </a:p>
        </p:txBody>
      </p:sp>
      <p:sp>
        <p:nvSpPr>
          <p:cNvPr id="14" name="Text 6"/>
          <p:cNvSpPr txBox="1"/>
          <p:nvPr/>
        </p:nvSpPr>
        <p:spPr>
          <a:xfrm>
            <a:off x="1284000" y="3546268"/>
            <a:ext cx="5797800" cy="323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Новости, блогеры и сериалы формируют представления о поведении, дружбе и успехе. Если образ часто повторяется, он начинает казаться обычным, даже если это не так.
</a:t>
            </a:r>
            <a:endParaRPr lang="en-US" sz="1000" dirty="0"/>
          </a:p>
        </p:txBody>
      </p:sp>
      <p:sp>
        <p:nvSpPr>
          <p:cNvPr id="15" name="Text 7"/>
          <p:cNvSpPr txBox="1"/>
          <p:nvPr/>
        </p:nvSpPr>
        <p:spPr>
          <a:xfrm>
            <a:off x="1284000" y="3238297"/>
            <a:ext cx="5797800" cy="275100"/>
          </a:xfrm>
          <a:prstGeom prst="rect">
            <a:avLst/>
          </a:prstGeom>
          <a:noFill/>
          <a:ln/>
        </p:spPr>
        <p:txBody>
          <a:bodyPr wrap="square" lIns="0" tIns="0" rIns="0" bIns="0" rtlCol="0" anchor="ctr"/>
          <a:lstStyle/>
          <a:p>
            <a:pPr algn="l" indent="0" marL="0">
              <a:lnSpc>
                <a:spcPct val="115000"/>
              </a:lnSpc>
              <a:buNone/>
            </a:pPr>
            <a:r>
              <a:rPr lang="en-US" sz="1600" b="1" dirty="0">
                <a:solidFill>
                  <a:srgbClr val="000000"/>
                </a:solidFill>
                <a:latin typeface="Arial" pitchFamily="34" charset="0"/>
                <a:ea typeface="Arial" pitchFamily="34" charset="-122"/>
                <a:cs typeface="Arial" pitchFamily="34" charset="-120"/>
              </a:rPr>
              <a:t>Что считать нормальным
</a:t>
            </a:r>
            <a:endParaRPr lang="en-US" sz="1600" dirty="0"/>
          </a:p>
        </p:txBody>
      </p:sp>
      <p:sp>
        <p:nvSpPr>
          <p:cNvPr id="16" name="Text 8"/>
          <p:cNvSpPr txBox="1"/>
          <p:nvPr/>
        </p:nvSpPr>
        <p:spPr>
          <a:xfrm>
            <a:off x="1284000" y="4427921"/>
            <a:ext cx="5797800" cy="3231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Медиа помогают узнавать новые идеи, но иногда подают их односторонне. Поэтому важно помнить: media shape our choices, but not everything we see online is real.
</a:t>
            </a:r>
            <a:endParaRPr lang="en-US" sz="1000" dirty="0"/>
          </a:p>
        </p:txBody>
      </p:sp>
      <p:sp>
        <p:nvSpPr>
          <p:cNvPr id="17" name="Text 9"/>
          <p:cNvSpPr txBox="1"/>
          <p:nvPr/>
        </p:nvSpPr>
        <p:spPr>
          <a:xfrm>
            <a:off x="1284000" y="4119950"/>
            <a:ext cx="5797800" cy="275100"/>
          </a:xfrm>
          <a:prstGeom prst="rect">
            <a:avLst/>
          </a:prstGeom>
          <a:noFill/>
          <a:ln/>
        </p:spPr>
        <p:txBody>
          <a:bodyPr wrap="square" lIns="0" tIns="0" rIns="0" bIns="0" rtlCol="0" anchor="ctr"/>
          <a:lstStyle/>
          <a:p>
            <a:pPr algn="l" indent="0" marL="0">
              <a:lnSpc>
                <a:spcPct val="115000"/>
              </a:lnSpc>
              <a:buNone/>
            </a:pPr>
            <a:r>
              <a:rPr lang="en-US" sz="1600" b="1" dirty="0">
                <a:solidFill>
                  <a:srgbClr val="000000"/>
                </a:solidFill>
                <a:latin typeface="Arial" pitchFamily="34" charset="0"/>
                <a:ea typeface="Arial" pitchFamily="34" charset="-122"/>
                <a:cs typeface="Arial" pitchFamily="34" charset="-120"/>
              </a:rPr>
              <a:t>Как думать о мире
</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43024" y="1242175"/>
            <a:ext cx="3070152" cy="3409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10" name="Text 1"/>
          <p:cNvSpPr txBox="1"/>
          <p:nvPr/>
        </p:nvSpPr>
        <p:spPr>
          <a:xfrm>
            <a:off x="355800" y="578525"/>
            <a:ext cx="6960900" cy="501600"/>
          </a:xfrm>
          <a:prstGeom prst="rect">
            <a:avLst/>
          </a:prstGeom>
          <a:noFill/>
          <a:ln/>
        </p:spPr>
        <p:txBody>
          <a:bodyPr wrap="square" lIns="0" tIns="0" rIns="0" bIns="0" rtlCol="0" anchor="t"/>
          <a:lstStyle/>
          <a:p>
            <a:pPr algn="l" indent="0" marL="0">
              <a:lnSpc>
                <a:spcPct val="115000"/>
              </a:lnSpc>
              <a:buNone/>
            </a:pPr>
            <a:r>
              <a:rPr lang="en-US" sz="2300" b="1" dirty="0">
                <a:solidFill>
                  <a:srgbClr val="FFFFFF"/>
                </a:solidFill>
                <a:latin typeface="Arial" pitchFamily="34" charset="0"/>
                <a:ea typeface="Arial" pitchFamily="34" charset="-122"/>
                <a:cs typeface="Arial" pitchFamily="34" charset="-120"/>
              </a:rPr>
              <a:t>Социальные сети и сравнение с другими
</a:t>
            </a:r>
            <a:endParaRPr lang="en-US" sz="2300" dirty="0"/>
          </a:p>
        </p:txBody>
      </p:sp>
      <p:sp>
        <p:nvSpPr>
          <p:cNvPr id="11" name="Text 2"/>
          <p:cNvSpPr txBox="1"/>
          <p:nvPr/>
        </p:nvSpPr>
        <p:spPr>
          <a:xfrm>
            <a:off x="544450" y="156415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Отредактированная реальность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В соцсетях люди чаще показывают лучшие моменты, удачные фото и короткие видео. Из-за этого создаётся впечатление, что у других жизнь проще, ярче и интереснее.
</a:t>
            </a:r>
            <a:endParaRPr lang="en-US" sz="1400" dirty="0"/>
          </a:p>
        </p:txBody>
      </p:sp>
      <p:sp>
        <p:nvSpPr>
          <p:cNvPr id="12" name="Text 3"/>
          <p:cNvSpPr txBox="1"/>
          <p:nvPr/>
        </p:nvSpPr>
        <p:spPr>
          <a:xfrm>
            <a:off x="544450" y="2289213"/>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Снижение уверенности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Постоянное сравнение с красивыми картинками может вызвать сомнения в себе. У подростков это особенно заметно, потому что мнение сверстников в этом возрасте очень важно.
</a:t>
            </a:r>
            <a:endParaRPr lang="en-US" sz="1400" dirty="0"/>
          </a:p>
        </p:txBody>
      </p:sp>
      <p:sp>
        <p:nvSpPr>
          <p:cNvPr id="13" name="Text 4"/>
          <p:cNvSpPr txBox="1"/>
          <p:nvPr/>
        </p:nvSpPr>
        <p:spPr>
          <a:xfrm>
            <a:off x="544450" y="3014272"/>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Важная лексика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Для этой темы полезно знать слова: filter, likes, followers, comments, post, edit, compare. Они помогают говорить о том, как устроены соцсети и почему они влияют на эмоции.
</a:t>
            </a:r>
            <a:endParaRPr lang="en-US" sz="1400" dirty="0"/>
          </a:p>
        </p:txBody>
      </p:sp>
      <p:sp>
        <p:nvSpPr>
          <p:cNvPr id="14" name="Text 5"/>
          <p:cNvSpPr txBox="1"/>
          <p:nvPr/>
        </p:nvSpPr>
        <p:spPr>
          <a:xfrm>
            <a:off x="544450" y="373932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Что стоит помнить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Не каждый пост показывает реальность целиком. Фото можно изменить, а настроение человека по экрану не всегда видно. Поэтому сравнивать себя с чужим профилем не стоит.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95100" y="1401635"/>
            <a:ext cx="4792800" cy="275848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91500" y="17610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Цифровые занятия занимают заметную часть свободного времени и часто вытесняют прогулки, спорт и отдых без экрана.
</a:t>
            </a:r>
            <a:endParaRPr lang="en-US" sz="1200" dirty="0"/>
          </a:p>
        </p:txBody>
      </p:sp>
      <p:sp>
        <p:nvSpPr>
          <p:cNvPr id="6" name="Text 1"/>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How teenagers spend time online
</a:t>
            </a:r>
            <a:endParaRPr lang="en-US" sz="2500" dirty="0"/>
          </a:p>
        </p:txBody>
      </p:sp>
      <p:sp>
        <p:nvSpPr>
          <p:cNvPr id="7" name="Text 2"/>
          <p:cNvSpPr txBox="1"/>
          <p:nvPr/>
        </p:nvSpPr>
        <p:spPr>
          <a:xfrm>
            <a:off x="791500" y="33462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Больше всего времени уходит на соцсети и видео, а чтение — меньше всего. Это показывает конкуренцию медиа за внимание подростков.
</a:t>
            </a:r>
            <a:endParaRPr lang="en-US" sz="1200" dirty="0"/>
          </a:p>
        </p:txBody>
      </p:sp>
      <p:sp>
        <p:nvSpPr>
          <p:cNvPr id="8" name="Text 3"/>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9" name="Text 4"/>
          <p:cNvSpPr txBox="1"/>
          <p:nvPr/>
        </p:nvSpPr>
        <p:spPr>
          <a:xfrm>
            <a:off x="355800" y="45655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Условные данные из задания: reading 0.5, gaming 1.5, social media 2.5, watching videos 2, chatting 1 час в день.
</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10" name="Text 1"/>
          <p:cNvSpPr txBox="1"/>
          <p:nvPr/>
        </p:nvSpPr>
        <p:spPr>
          <a:xfrm>
            <a:off x="355800" y="578525"/>
            <a:ext cx="6934200" cy="501600"/>
          </a:xfrm>
          <a:prstGeom prst="rect">
            <a:avLst/>
          </a:prstGeom>
          <a:noFill/>
          <a:ln/>
        </p:spPr>
        <p:txBody>
          <a:bodyPr wrap="square" lIns="0" tIns="0" rIns="0" bIns="0" rtlCol="0" anchor="t"/>
          <a:lstStyle/>
          <a:p>
            <a:pPr algn="l" indent="0" marL="0">
              <a:lnSpc>
                <a:spcPct val="115000"/>
              </a:lnSpc>
              <a:buNone/>
            </a:pPr>
            <a:r>
              <a:rPr lang="en-US" sz="2300" b="1" dirty="0">
                <a:solidFill>
                  <a:srgbClr val="000000"/>
                </a:solidFill>
                <a:latin typeface="Arial" pitchFamily="34" charset="0"/>
                <a:ea typeface="Arial" pitchFamily="34" charset="-122"/>
                <a:cs typeface="Arial" pitchFamily="34" charset="-120"/>
              </a:rPr>
              <a:t>Как реклама влияет на покупку
</a:t>
            </a:r>
            <a:endParaRPr lang="en-US" sz="2300" dirty="0"/>
          </a:p>
        </p:txBody>
      </p:sp>
      <p:sp>
        <p:nvSpPr>
          <p:cNvPr id="11" name="Text 2"/>
          <p:cNvSpPr txBox="1"/>
          <p:nvPr/>
        </p:nvSpPr>
        <p:spPr>
          <a:xfrm>
            <a:off x="544450" y="156415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Яркое привлечение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Реклама использует цвет, музыку, короткие слоганы и известные лица, чтобы быстро заметили товар. Она делает продукт запоминающимся ещё до того, как человек подумает о его пользе.
</a:t>
            </a:r>
            <a:endParaRPr lang="en-US" sz="1400" dirty="0"/>
          </a:p>
        </p:txBody>
      </p:sp>
      <p:sp>
        <p:nvSpPr>
          <p:cNvPr id="12" name="Text 3"/>
          <p:cNvSpPr txBox="1"/>
          <p:nvPr/>
        </p:nvSpPr>
        <p:spPr>
          <a:xfrm>
            <a:off x="544450" y="2289213"/>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Связь с образом жизни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Часто товар показывают рядом с успехом, дружбой или уверенностью. Тогда подросток хочет не только вещь, но и ощущение, которое реклама обещает вместе с ней.
</a:t>
            </a:r>
            <a:endParaRPr lang="en-US" sz="1400" dirty="0"/>
          </a:p>
        </p:txBody>
      </p:sp>
      <p:sp>
        <p:nvSpPr>
          <p:cNvPr id="13" name="Text 4"/>
          <p:cNvSpPr txBox="1"/>
          <p:nvPr/>
        </p:nvSpPr>
        <p:spPr>
          <a:xfrm>
            <a:off x="544450" y="3014272"/>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Давление на выбор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Если бренд постоянно мелькает в ленте, он начинает казаться популярным и нужным. Из-за этого покупка может быть импульсивной, а не продуманной.
</a:t>
            </a:r>
            <a:endParaRPr lang="en-US" sz="1400" dirty="0"/>
          </a:p>
        </p:txBody>
      </p:sp>
      <p:sp>
        <p:nvSpPr>
          <p:cNvPr id="14" name="Text 5"/>
          <p:cNvSpPr txBox="1"/>
          <p:nvPr/>
        </p:nvSpPr>
        <p:spPr>
          <a:xfrm>
            <a:off x="544450" y="373932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Полезная лексика
</a:t>
            </a:r>
            <a:pPr algn="l"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Слова advertisement, brand, slogan, promote, attract, persuade и consumer помогают описать, как реклама убеждает человека и почему её нужно воспринимать внимательно.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288" y="1465125"/>
            <a:ext cx="8419124" cy="318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Как работает влияние медиа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7" name="Text 2"/>
          <p:cNvSpPr txBox="1"/>
          <p:nvPr/>
        </p:nvSpPr>
        <p:spPr>
          <a:xfrm>
            <a:off x="355950" y="1080125"/>
            <a:ext cx="8432100" cy="2316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Схема показывает путь сообщения от источника до действия и возможной проверки фактов.
</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27837" y="1532833"/>
            <a:ext cx="393225" cy="449400"/>
          </a:xfrm>
          <a:prstGeom prst="rect">
            <a:avLst/>
          </a:prstGeom>
        </p:spPr>
      </p:pic>
      <p:pic>
        <p:nvPicPr>
          <p:cNvPr id="4" name="Image 2" descr="preencoded.png">    </p:cNvPr>
          <p:cNvPicPr>
            <a:picLocks noChangeAspect="1"/>
          </p:cNvPicPr>
          <p:nvPr/>
        </p:nvPicPr>
        <p:blipFill>
          <a:blip r:embed="rId3"/>
          <a:stretch>
            <a:fillRect/>
          </a:stretch>
        </p:blipFill>
        <p:spPr>
          <a:xfrm>
            <a:off x="568850" y="2435735"/>
            <a:ext cx="511200" cy="408960"/>
          </a:xfrm>
          <a:prstGeom prst="rect">
            <a:avLst/>
          </a:prstGeom>
        </p:spPr>
      </p:pic>
      <p:pic>
        <p:nvPicPr>
          <p:cNvPr id="5" name="Image 3" descr="preencoded.png">    </p:cNvPr>
          <p:cNvPicPr>
            <a:picLocks noChangeAspect="1"/>
          </p:cNvPicPr>
          <p:nvPr/>
        </p:nvPicPr>
        <p:blipFill>
          <a:blip r:embed="rId4"/>
          <a:stretch>
            <a:fillRect/>
          </a:stretch>
        </p:blipFill>
        <p:spPr>
          <a:xfrm>
            <a:off x="568850" y="3317388"/>
            <a:ext cx="511200" cy="408960"/>
          </a:xfrm>
          <a:prstGeom prst="rect">
            <a:avLst/>
          </a:prstGeom>
        </p:spPr>
      </p:pic>
      <p:pic>
        <p:nvPicPr>
          <p:cNvPr id="6" name="Image 4" descr="preencoded.png">    </p:cNvPr>
          <p:cNvPicPr>
            <a:picLocks noChangeAspect="1"/>
          </p:cNvPicPr>
          <p:nvPr/>
        </p:nvPicPr>
        <p:blipFill>
          <a:blip r:embed="rId5"/>
          <a:stretch>
            <a:fillRect/>
          </a:stretch>
        </p:blipFill>
        <p:spPr>
          <a:xfrm>
            <a:off x="655925" y="4178821"/>
            <a:ext cx="337050" cy="449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55800" y="578525"/>
            <a:ext cx="69342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Positive effects of media in teenagers’ lives
</a:t>
            </a:r>
            <a:endParaRPr lang="en-US" sz="2500" dirty="0"/>
          </a:p>
        </p:txBody>
      </p:sp>
      <p:sp>
        <p:nvSpPr>
          <p:cNvPr id="9"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10" name="Text 2"/>
          <p:cNvSpPr txBox="1"/>
          <p:nvPr/>
        </p:nvSpPr>
        <p:spPr>
          <a:xfrm>
            <a:off x="1284000" y="1781933"/>
            <a:ext cx="5797800" cy="3231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Медиа помогают находить объяснения, уроки и примеры за несколько минут. С их помощью легче повторять темы, узнавать новое и готовиться к школьным заданиям.
</a:t>
            </a:r>
            <a:endParaRPr lang="en-US" sz="1000" dirty="0"/>
          </a:p>
        </p:txBody>
      </p:sp>
      <p:sp>
        <p:nvSpPr>
          <p:cNvPr id="11" name="Text 3"/>
          <p:cNvSpPr txBox="1"/>
          <p:nvPr/>
        </p:nvSpPr>
        <p:spPr>
          <a:xfrm>
            <a:off x="1284000" y="1473962"/>
            <a:ext cx="5797800" cy="2751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Быстрое обучение
</a:t>
            </a:r>
            <a:endParaRPr lang="en-US" sz="1600" dirty="0"/>
          </a:p>
        </p:txBody>
      </p:sp>
      <p:sp>
        <p:nvSpPr>
          <p:cNvPr id="12" name="Text 4"/>
          <p:cNvSpPr txBox="1"/>
          <p:nvPr/>
        </p:nvSpPr>
        <p:spPr>
          <a:xfrm>
            <a:off x="1284000" y="2664615"/>
            <a:ext cx="5797800" cy="3231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Видео, песни и короткие тексты дают удобную возможность слышать живой язык. Подростки могут запоминать новые слова и фразы в естественном контексте.
</a:t>
            </a:r>
            <a:endParaRPr lang="en-US" sz="1000" dirty="0"/>
          </a:p>
        </p:txBody>
      </p:sp>
      <p:sp>
        <p:nvSpPr>
          <p:cNvPr id="13" name="Text 5"/>
          <p:cNvSpPr txBox="1"/>
          <p:nvPr/>
        </p:nvSpPr>
        <p:spPr>
          <a:xfrm>
            <a:off x="1284000" y="2356644"/>
            <a:ext cx="5797800" cy="2751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Практика английского
</a:t>
            </a:r>
            <a:endParaRPr lang="en-US" sz="1600" dirty="0"/>
          </a:p>
        </p:txBody>
      </p:sp>
      <p:sp>
        <p:nvSpPr>
          <p:cNvPr id="14" name="Text 6"/>
          <p:cNvSpPr txBox="1"/>
          <p:nvPr/>
        </p:nvSpPr>
        <p:spPr>
          <a:xfrm>
            <a:off x="1284000" y="3546268"/>
            <a:ext cx="5797800" cy="3231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Сообщества в сети помогают находить друзей по увлечениям: спорту, музыке, рисованию или науке. Это делает общение шире и удобнее, чем только в классе.
</a:t>
            </a:r>
            <a:endParaRPr lang="en-US" sz="1000" dirty="0"/>
          </a:p>
        </p:txBody>
      </p:sp>
      <p:sp>
        <p:nvSpPr>
          <p:cNvPr id="15" name="Text 7"/>
          <p:cNvSpPr txBox="1"/>
          <p:nvPr/>
        </p:nvSpPr>
        <p:spPr>
          <a:xfrm>
            <a:off x="1284000" y="3238297"/>
            <a:ext cx="5797800" cy="2751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Общение по интересам
</a:t>
            </a:r>
            <a:endParaRPr lang="en-US" sz="1600" dirty="0"/>
          </a:p>
        </p:txBody>
      </p:sp>
      <p:sp>
        <p:nvSpPr>
          <p:cNvPr id="16" name="Text 8"/>
          <p:cNvSpPr txBox="1"/>
          <p:nvPr/>
        </p:nvSpPr>
        <p:spPr>
          <a:xfrm>
            <a:off x="1284000" y="4427921"/>
            <a:ext cx="5797800" cy="3231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Фильмы, блоги и ролики могут вдохновлять на рисунки, проекты и собственные идеи. Media can be useful learning tools when they are used wisely.
</a:t>
            </a:r>
            <a:endParaRPr lang="en-US" sz="1000" dirty="0"/>
          </a:p>
        </p:txBody>
      </p:sp>
      <p:sp>
        <p:nvSpPr>
          <p:cNvPr id="17" name="Text 9"/>
          <p:cNvSpPr txBox="1"/>
          <p:nvPr/>
        </p:nvSpPr>
        <p:spPr>
          <a:xfrm>
            <a:off x="1284000" y="4119950"/>
            <a:ext cx="5797800" cy="2751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Идеи и творчество
</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4759" y="1531350"/>
            <a:ext cx="4422883" cy="2608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Benefits and risks of different media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7" name="Text 2"/>
          <p:cNvSpPr txBox="1"/>
          <p:nvPr/>
        </p:nvSpPr>
        <p:spPr>
          <a:xfrm>
            <a:off x="355800" y="46519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Примеры из повседневного медиапотребления подростков; данные иллюстративные.
</a:t>
            </a:r>
            <a:endParaRPr lang="en-US" sz="900" dirty="0"/>
          </a:p>
        </p:txBody>
      </p:sp>
      <p:sp>
        <p:nvSpPr>
          <p:cNvPr id="8" name="Text 3"/>
          <p:cNvSpPr txBox="1"/>
          <p:nvPr/>
        </p:nvSpPr>
        <p:spPr>
          <a:xfrm>
            <a:off x="5986725" y="2003705"/>
            <a:ext cx="2801100" cy="9759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Краткое сравнение показывает, что один и тот же вид медиа может помогать или мешать — всё зависит от использования.
</a:t>
            </a:r>
            <a:endParaRPr lang="en-US" sz="1100" dirty="0"/>
          </a:p>
        </p:txBody>
      </p:sp>
      <p:sp>
        <p:nvSpPr>
          <p:cNvPr id="9" name="Text 4"/>
          <p:cNvSpPr txBox="1"/>
          <p:nvPr/>
        </p:nvSpPr>
        <p:spPr>
          <a:xfrm>
            <a:off x="5986725" y="3145655"/>
            <a:ext cx="2801100" cy="9759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Польза и риск зависят не только от типа медиа, но и от времени, цели и критичности пользователя.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55800" y="445025"/>
            <a:ext cx="5898000" cy="5016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Fake news and how to notice it
</a:t>
            </a:r>
            <a:endParaRPr lang="en-US" sz="2500" dirty="0"/>
          </a:p>
        </p:txBody>
      </p:sp>
      <p:sp>
        <p:nvSpPr>
          <p:cNvPr id="8"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9" name="Text 2"/>
          <p:cNvSpPr txBox="1"/>
          <p:nvPr/>
        </p:nvSpPr>
        <p:spPr>
          <a:xfrm>
            <a:off x="560823" y="2574600"/>
            <a:ext cx="1843200" cy="13176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Появляется сообщение
</a:t>
            </a:r>
            <a:pPr algn="l" indent="0" marL="0">
              <a:lnSpc>
                <a:spcPct val="100000"/>
              </a:lnSpc>
              <a:buNone/>
            </a:pPr>
            <a:r>
              <a:rPr lang="en-US" sz="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Новость может выглядеть убедительно, но это ещё не значит, что она правдива. Часто фейк начинается с громкого заголовка или неполной информации.
</a:t>
            </a:r>
            <a:endParaRPr lang="en-US" sz="1200" dirty="0"/>
          </a:p>
        </p:txBody>
      </p:sp>
      <p:sp>
        <p:nvSpPr>
          <p:cNvPr id="10" name="Text 3"/>
          <p:cNvSpPr txBox="1"/>
          <p:nvPr/>
        </p:nvSpPr>
        <p:spPr>
          <a:xfrm>
            <a:off x="2652964" y="1967125"/>
            <a:ext cx="1843200" cy="13176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Есть тревожные признаки
</a:t>
            </a:r>
            <a:pPr algn="l" indent="0" marL="0">
              <a:lnSpc>
                <a:spcPct val="100000"/>
              </a:lnSpc>
              <a:buNone/>
            </a:pPr>
            <a:r>
              <a:rPr lang="en-US" sz="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Обратить внимание стоит на отсутствие автора и даты, слишком эмоциональный текст, старые фото и просьбу срочно переслать сообщение другим.
</a:t>
            </a:r>
            <a:endParaRPr lang="en-US" sz="1200" dirty="0"/>
          </a:p>
        </p:txBody>
      </p:sp>
      <p:sp>
        <p:nvSpPr>
          <p:cNvPr id="11" name="Text 4"/>
          <p:cNvSpPr txBox="1"/>
          <p:nvPr/>
        </p:nvSpPr>
        <p:spPr>
          <a:xfrm>
            <a:off x="4745125" y="1445550"/>
            <a:ext cx="1843200" cy="13176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Проверка фактов
</a:t>
            </a:r>
            <a:pPr algn="l" indent="0" marL="0">
              <a:lnSpc>
                <a:spcPct val="100000"/>
              </a:lnSpc>
              <a:buNone/>
            </a:pPr>
            <a:r>
              <a:rPr lang="en-US" sz="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Лучше открыть материал полностью и сравнить его с 2–3 надёжными источниками. Если данные расходятся, вывод делать рано.
</a:t>
            </a:r>
            <a:endParaRPr lang="en-US" sz="1200" dirty="0"/>
          </a:p>
        </p:txBody>
      </p:sp>
      <p:sp>
        <p:nvSpPr>
          <p:cNvPr id="12" name="Text 5"/>
          <p:cNvSpPr txBox="1"/>
          <p:nvPr/>
        </p:nvSpPr>
        <p:spPr>
          <a:xfrm>
            <a:off x="6837275" y="994180"/>
            <a:ext cx="1843200" cy="13176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Решение
</a:t>
            </a:r>
            <a:pPr algn="l" indent="0" marL="0">
              <a:lnSpc>
                <a:spcPct val="100000"/>
              </a:lnSpc>
              <a:buNone/>
            </a:pPr>
            <a:r>
              <a:rPr lang="en-US" sz="5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Только после проверки можно доверять сообщению или отказаться от него. Полезная фраза: check the facts before you believe them.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95100" y="1401635"/>
            <a:ext cx="4792800" cy="275848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91500" y="17610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Яркие визуальные элементы и известные лица быстрее всего привлекают взгляд подростков и удерживают его дольше.
</a:t>
            </a:r>
            <a:endParaRPr lang="en-US" sz="1200" dirty="0"/>
          </a:p>
        </p:txBody>
      </p:sp>
      <p:sp>
        <p:nvSpPr>
          <p:cNvPr id="6" name="Text 1"/>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What attracts attention most in media
</a:t>
            </a:r>
            <a:endParaRPr lang="en-US" sz="2500" dirty="0"/>
          </a:p>
        </p:txBody>
      </p:sp>
      <p:sp>
        <p:nvSpPr>
          <p:cNvPr id="7" name="Text 2"/>
          <p:cNvSpPr txBox="1"/>
          <p:nvPr/>
        </p:nvSpPr>
        <p:spPr>
          <a:xfrm>
            <a:off x="791500" y="33462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Самые заметные элементы — image, headline и celebrity; короткие эмоциональные сообщения запоминаются легче нейтральных.
</a:t>
            </a:r>
            <a:endParaRPr lang="en-US" sz="1200" dirty="0"/>
          </a:p>
        </p:txBody>
      </p:sp>
      <p:sp>
        <p:nvSpPr>
          <p:cNvPr id="8" name="Text 3"/>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9" name="Text 4"/>
          <p:cNvSpPr txBox="1"/>
          <p:nvPr/>
        </p:nvSpPr>
        <p:spPr>
          <a:xfrm>
            <a:off x="355800" y="45655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Иллюстративная диаграмма для учебного примера, 2025
</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8169" y="925750"/>
            <a:ext cx="2745463" cy="2164800"/>
          </a:xfrm>
          <a:prstGeom prst="rect">
            <a:avLst/>
          </a:prstGeom>
        </p:spPr>
      </p:pic>
      <p:pic>
        <p:nvPicPr>
          <p:cNvPr id="5" name="Image 3" descr="preencoded.png">    </p:cNvPr>
          <p:cNvPicPr>
            <a:picLocks noChangeAspect="1"/>
          </p:cNvPicPr>
          <p:nvPr/>
        </p:nvPicPr>
        <p:blipFill>
          <a:blip r:embed="rId4"/>
          <a:stretch>
            <a:fillRect/>
          </a:stretch>
        </p:blipFill>
        <p:spPr>
          <a:xfrm>
            <a:off x="3199169" y="925750"/>
            <a:ext cx="2745463" cy="2164800"/>
          </a:xfrm>
          <a:prstGeom prst="rect">
            <a:avLst/>
          </a:prstGeom>
        </p:spPr>
      </p:pic>
      <p:pic>
        <p:nvPicPr>
          <p:cNvPr id="6" name="Image 4" descr="preencoded.png">    </p:cNvPr>
          <p:cNvPicPr>
            <a:picLocks noChangeAspect="1"/>
          </p:cNvPicPr>
          <p:nvPr/>
        </p:nvPicPr>
        <p:blipFill>
          <a:blip r:embed="rId5"/>
          <a:stretch>
            <a:fillRect/>
          </a:stretch>
        </p:blipFill>
        <p:spPr>
          <a:xfrm>
            <a:off x="6090294" y="916325"/>
            <a:ext cx="2745463" cy="21648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10" name="Text 1"/>
          <p:cNvSpPr txBox="1"/>
          <p:nvPr/>
        </p:nvSpPr>
        <p:spPr>
          <a:xfrm>
            <a:off x="285225" y="3651953"/>
            <a:ext cx="2745600" cy="820500"/>
          </a:xfrm>
          <a:prstGeom prst="rect">
            <a:avLst/>
          </a:prstGeom>
          <a:noFill/>
          <a:ln/>
        </p:spPr>
        <p:txBody>
          <a:bodyPr wrap="square" lIns="0" tIns="0" rIns="0" bIns="0" rtlCol="0" anchor="t"/>
          <a:lstStyle/>
          <a:p>
            <a:pPr algn="l" indent="0" marL="0">
              <a:lnSpc>
                <a:spcPct val="100000"/>
              </a:lnSpc>
              <a:buNone/>
            </a:pPr>
            <a:r>
              <a:rPr lang="en-US" sz="1076" dirty="0">
                <a:solidFill>
                  <a:srgbClr val="FFFFFF"/>
                </a:solidFill>
                <a:latin typeface="Arial" pitchFamily="34" charset="0"/>
                <a:ea typeface="Arial" pitchFamily="34" charset="-122"/>
                <a:cs typeface="Arial" pitchFamily="34" charset="-120"/>
              </a:rPr>
              <a:t>Masha wanted new headphones only after seeing a short review from a favorite blogger. The video looked honest and friendly, so she trusted it more than a store ad. Later she compared prices and realized that the online opinion had strongly shaped her first choice.
</a:t>
            </a:r>
            <a:endParaRPr lang="en-US" sz="1076" dirty="0"/>
          </a:p>
        </p:txBody>
      </p:sp>
      <p:sp>
        <p:nvSpPr>
          <p:cNvPr id="11" name="Text 2"/>
          <p:cNvSpPr txBox="1"/>
          <p:nvPr/>
        </p:nvSpPr>
        <p:spPr>
          <a:xfrm>
            <a:off x="285225" y="3209350"/>
            <a:ext cx="2745600" cy="329700"/>
          </a:xfrm>
          <a:prstGeom prst="rect">
            <a:avLst/>
          </a:prstGeom>
          <a:noFill/>
          <a:ln/>
        </p:spPr>
        <p:txBody>
          <a:bodyPr wrap="square" lIns="0" tIns="0" rIns="0" bIns="0" rtlCol="0" anchor="ctr"/>
          <a:lstStyle/>
          <a:p>
            <a:pPr algn="l" indent="0" marL="0">
              <a:lnSpc>
                <a:spcPct val="115000"/>
              </a:lnSpc>
              <a:buNone/>
            </a:pPr>
            <a:r>
              <a:rPr lang="en-US" sz="1573" b="1" dirty="0">
                <a:solidFill>
                  <a:srgbClr val="FFFFFF"/>
                </a:solidFill>
                <a:latin typeface="Arial" pitchFamily="34" charset="0"/>
                <a:ea typeface="Arial" pitchFamily="34" charset="-122"/>
                <a:cs typeface="Arial" pitchFamily="34" charset="-120"/>
              </a:rPr>
              <a:t>A review that changes a plan
</a:t>
            </a:r>
            <a:endParaRPr lang="en-US" sz="1573" dirty="0"/>
          </a:p>
        </p:txBody>
      </p:sp>
      <p:sp>
        <p:nvSpPr>
          <p:cNvPr id="12" name="Text 3"/>
          <p:cNvSpPr txBox="1"/>
          <p:nvPr/>
        </p:nvSpPr>
        <p:spPr>
          <a:xfrm>
            <a:off x="3256200" y="3651952"/>
            <a:ext cx="2658000" cy="820500"/>
          </a:xfrm>
          <a:prstGeom prst="rect">
            <a:avLst/>
          </a:prstGeom>
          <a:noFill/>
          <a:ln/>
        </p:spPr>
        <p:txBody>
          <a:bodyPr wrap="square" lIns="0" tIns="0" rIns="0" bIns="0" rtlCol="0" anchor="t"/>
          <a:lstStyle/>
          <a:p>
            <a:pPr algn="l" indent="0" marL="0">
              <a:lnSpc>
                <a:spcPct val="100000"/>
              </a:lnSpc>
              <a:buNone/>
            </a:pPr>
            <a:r>
              <a:rPr lang="en-US" sz="971" dirty="0">
                <a:solidFill>
                  <a:srgbClr val="FFFFFF"/>
                </a:solidFill>
                <a:latin typeface="Arial" pitchFamily="34" charset="0"/>
                <a:ea typeface="Arial" pitchFamily="34" charset="-122"/>
                <a:cs typeface="Arial" pitchFamily="34" charset="-120"/>
              </a:rPr>
              <a:t>Anton follows a sports creator who posts training clips every week. After reading supportive comments and seeing many likes, he decided that fitness was becoming normal for people his age. He did not buy anything, but he started thinking differently about exercise and routines.
</a:t>
            </a:r>
            <a:endParaRPr lang="en-US" sz="971" dirty="0"/>
          </a:p>
        </p:txBody>
      </p:sp>
      <p:sp>
        <p:nvSpPr>
          <p:cNvPr id="13" name="Text 4"/>
          <p:cNvSpPr txBox="1"/>
          <p:nvPr/>
        </p:nvSpPr>
        <p:spPr>
          <a:xfrm>
            <a:off x="3256200" y="3209350"/>
            <a:ext cx="2658000" cy="329700"/>
          </a:xfrm>
          <a:prstGeom prst="rect">
            <a:avLst/>
          </a:prstGeom>
          <a:noFill/>
          <a:ln/>
        </p:spPr>
        <p:txBody>
          <a:bodyPr wrap="square" lIns="0" tIns="0" rIns="0" bIns="0" rtlCol="0" anchor="ctr"/>
          <a:lstStyle/>
          <a:p>
            <a:pPr algn="l" indent="0" marL="0">
              <a:lnSpc>
                <a:spcPct val="115000"/>
              </a:lnSpc>
              <a:buNone/>
            </a:pPr>
            <a:r>
              <a:rPr lang="en-US" sz="1363" b="1" dirty="0">
                <a:solidFill>
                  <a:srgbClr val="FFFFFF"/>
                </a:solidFill>
                <a:latin typeface="Arial" pitchFamily="34" charset="0"/>
                <a:ea typeface="Arial" pitchFamily="34" charset="-122"/>
                <a:cs typeface="Arial" pitchFamily="34" charset="-120"/>
              </a:rPr>
              <a:t>When comments feel like advice
</a:t>
            </a:r>
            <a:endParaRPr lang="en-US" sz="1363" dirty="0"/>
          </a:p>
        </p:txBody>
      </p:sp>
      <p:sp>
        <p:nvSpPr>
          <p:cNvPr id="14" name="Text 5"/>
          <p:cNvSpPr txBox="1"/>
          <p:nvPr/>
        </p:nvSpPr>
        <p:spPr>
          <a:xfrm>
            <a:off x="6139575" y="3645952"/>
            <a:ext cx="2696100" cy="820500"/>
          </a:xfrm>
          <a:prstGeom prst="rect">
            <a:avLst/>
          </a:prstGeom>
          <a:noFill/>
          <a:ln/>
        </p:spPr>
        <p:txBody>
          <a:bodyPr wrap="square" lIns="0" tIns="0" rIns="0" bIns="0" rtlCol="0" anchor="t"/>
          <a:lstStyle/>
          <a:p>
            <a:pPr algn="l" indent="0" marL="0">
              <a:lnSpc>
                <a:spcPct val="100000"/>
              </a:lnSpc>
              <a:buNone/>
            </a:pPr>
            <a:r>
              <a:rPr lang="en-US" sz="1076" dirty="0">
                <a:solidFill>
                  <a:srgbClr val="FFFFFF"/>
                </a:solidFill>
                <a:latin typeface="Arial" pitchFamily="34" charset="0"/>
                <a:ea typeface="Arial" pitchFamily="34" charset="-122"/>
                <a:cs typeface="Arial" pitchFamily="34" charset="-120"/>
              </a:rPr>
              <a:t>Two classmates saw the same fashion post and wanted the same jacket the next day. The image looked simple, but the comments made it seem popular and approved by the audience. This is how influencer content can quietly turn into peer pressure.
</a:t>
            </a:r>
            <a:endParaRPr lang="en-US" sz="1076" dirty="0"/>
          </a:p>
        </p:txBody>
      </p:sp>
      <p:sp>
        <p:nvSpPr>
          <p:cNvPr id="15" name="Text 6"/>
          <p:cNvSpPr txBox="1"/>
          <p:nvPr/>
        </p:nvSpPr>
        <p:spPr>
          <a:xfrm>
            <a:off x="6139575" y="3203350"/>
            <a:ext cx="2696100" cy="329700"/>
          </a:xfrm>
          <a:prstGeom prst="rect">
            <a:avLst/>
          </a:prstGeom>
          <a:noFill/>
          <a:ln/>
        </p:spPr>
        <p:txBody>
          <a:bodyPr wrap="square" lIns="0" tIns="0" rIns="0" bIns="0" rtlCol="0" anchor="ctr"/>
          <a:lstStyle/>
          <a:p>
            <a:pPr algn="l" indent="0" marL="0">
              <a:lnSpc>
                <a:spcPct val="115000"/>
              </a:lnSpc>
              <a:buNone/>
            </a:pPr>
            <a:r>
              <a:rPr lang="en-US" sz="1600" b="1" dirty="0">
                <a:solidFill>
                  <a:srgbClr val="FFFFFF"/>
                </a:solidFill>
                <a:latin typeface="Arial" pitchFamily="34" charset="0"/>
                <a:ea typeface="Arial" pitchFamily="34" charset="-122"/>
                <a:cs typeface="Arial" pitchFamily="34" charset="-120"/>
              </a:rPr>
              <a:t>A style shared by everyone
</a:t>
            </a:r>
            <a:endParaRPr lang="en-US" sz="1600" dirty="0"/>
          </a:p>
        </p:txBody>
      </p:sp>
      <p:sp>
        <p:nvSpPr>
          <p:cNvPr id="16" name="Text 7"/>
          <p:cNvSpPr txBox="1"/>
          <p:nvPr/>
        </p:nvSpPr>
        <p:spPr>
          <a:xfrm>
            <a:off x="372775" y="445025"/>
            <a:ext cx="5898000" cy="4020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Influencers and peer opinion
</a:t>
            </a:r>
            <a:endParaRPr lang="en-US" sz="25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10" name="Text 1"/>
          <p:cNvSpPr txBox="1"/>
          <p:nvPr/>
        </p:nvSpPr>
        <p:spPr>
          <a:xfrm>
            <a:off x="355800" y="445025"/>
            <a:ext cx="6934200" cy="471300"/>
          </a:xfrm>
          <a:prstGeom prst="rect">
            <a:avLst/>
          </a:prstGeom>
          <a:noFill/>
          <a:ln/>
        </p:spPr>
        <p:txBody>
          <a:bodyPr wrap="square" lIns="0" tIns="0" rIns="0" bIns="0" rtlCol="0" anchor="t"/>
          <a:lstStyle/>
          <a:p>
            <a:pPr algn="l" indent="0" marL="0">
              <a:lnSpc>
                <a:spcPct val="115000"/>
              </a:lnSpc>
              <a:buNone/>
            </a:pPr>
            <a:r>
              <a:rPr lang="en-US" sz="2000" b="1" dirty="0">
                <a:solidFill>
                  <a:srgbClr val="000000"/>
                </a:solidFill>
                <a:latin typeface="Arial" pitchFamily="34" charset="0"/>
                <a:ea typeface="Arial" pitchFamily="34" charset="-122"/>
                <a:cs typeface="Arial" pitchFamily="34" charset="-120"/>
              </a:rPr>
              <a:t>How media affect emotions
</a:t>
            </a:r>
            <a:endParaRPr lang="en-US" sz="2000" dirty="0"/>
          </a:p>
        </p:txBody>
      </p:sp>
      <p:sp>
        <p:nvSpPr>
          <p:cNvPr id="11" name="Text 2"/>
          <p:cNvSpPr txBox="1"/>
          <p:nvPr/>
        </p:nvSpPr>
        <p:spPr>
          <a:xfrm>
            <a:off x="3041949" y="1166500"/>
            <a:ext cx="4248000" cy="750000"/>
          </a:xfrm>
          <a:prstGeom prst="rect">
            <a:avLst/>
          </a:prstGeom>
          <a:noFill/>
          <a:ln/>
        </p:spPr>
        <p:txBody>
          <a:bodyPr wrap="square" lIns="0" tIns="0" rIns="0" bIns="0" rtlCol="0" anchor="ctr"/>
          <a:lstStyle/>
          <a:p>
            <a:pPr algn="l" indent="0" marL="0">
              <a:lnSpc>
                <a:spcPct val="100000"/>
              </a:lnSpc>
              <a:buNone/>
            </a:pPr>
            <a:r>
              <a:rPr lang="en-US" sz="1221" b="1" dirty="0">
                <a:solidFill>
                  <a:srgbClr val="000000"/>
                </a:solidFill>
                <a:latin typeface="Arial" pitchFamily="34" charset="0"/>
                <a:ea typeface="Arial" pitchFamily="34" charset="-122"/>
                <a:cs typeface="Arial" pitchFamily="34" charset="-120"/>
              </a:rPr>
              <a:t>Новости и тревога
</a:t>
            </a:r>
            <a:pPr algn="l" indent="0" marL="0">
              <a:lnSpc>
                <a:spcPct val="100000"/>
              </a:lnSpc>
              <a:buNone/>
            </a:pPr>
            <a:r>
              <a:rPr lang="en-US" sz="61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46" dirty="0">
                <a:solidFill>
                  <a:srgbClr val="000000"/>
                </a:solidFill>
                <a:latin typeface="Arial" pitchFamily="34" charset="0"/>
                <a:ea typeface="Arial" pitchFamily="34" charset="-122"/>
                <a:cs typeface="Arial" pitchFamily="34" charset="-120"/>
              </a:rPr>
              <a:t>Сообщения о происшествиях или конфликтах могут быстро вызвать тревогу, особенно если заголовок звучит слишком резко. Подросток начинает переживать ещё до того, как узнает подробности.
</a:t>
            </a:r>
            <a:endParaRPr lang="en-US" sz="1221" dirty="0"/>
          </a:p>
        </p:txBody>
      </p:sp>
      <p:sp>
        <p:nvSpPr>
          <p:cNvPr id="12" name="Text 3"/>
          <p:cNvSpPr txBox="1"/>
          <p:nvPr/>
        </p:nvSpPr>
        <p:spPr>
          <a:xfrm>
            <a:off x="3041949" y="2090125"/>
            <a:ext cx="4248000" cy="750000"/>
          </a:xfrm>
          <a:prstGeom prst="rect">
            <a:avLst/>
          </a:prstGeom>
          <a:noFill/>
          <a:ln/>
        </p:spPr>
        <p:txBody>
          <a:bodyPr wrap="square" lIns="0" tIns="0" rIns="0" bIns="0" rtlCol="0" anchor="ctr"/>
          <a:lstStyle/>
          <a:p>
            <a:pPr algn="l" indent="0" marL="0">
              <a:lnSpc>
                <a:spcPct val="100000"/>
              </a:lnSpc>
              <a:buNone/>
            </a:pPr>
            <a:r>
              <a:rPr lang="en-US" sz="1288" b="1" dirty="0">
                <a:solidFill>
                  <a:srgbClr val="000000"/>
                </a:solidFill>
                <a:latin typeface="Arial" pitchFamily="34" charset="0"/>
                <a:ea typeface="Arial" pitchFamily="34" charset="-122"/>
                <a:cs typeface="Arial" pitchFamily="34" charset="-120"/>
              </a:rPr>
              <a:t>Позитивный контент
</a:t>
            </a:r>
            <a:pPr algn="l" indent="0" marL="0">
              <a:lnSpc>
                <a:spcPct val="100000"/>
              </a:lnSpc>
              <a:buNone/>
            </a:pPr>
            <a:r>
              <a:rPr lang="en-US" sz="64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4" dirty="0">
                <a:solidFill>
                  <a:srgbClr val="000000"/>
                </a:solidFill>
                <a:latin typeface="Arial" pitchFamily="34" charset="0"/>
                <a:ea typeface="Arial" pitchFamily="34" charset="-122"/>
                <a:cs typeface="Arial" pitchFamily="34" charset="-120"/>
              </a:rPr>
              <a:t>Смешные ролики, добрые истории и удачные новости часто улучшают mood и помогают почувствовать себя спокойнее. После такого контента легче переключиться на учебу или отдых.
</a:t>
            </a:r>
            <a:endParaRPr lang="en-US" sz="1288" dirty="0"/>
          </a:p>
        </p:txBody>
      </p:sp>
      <p:sp>
        <p:nvSpPr>
          <p:cNvPr id="13" name="Text 4"/>
          <p:cNvSpPr txBox="1"/>
          <p:nvPr/>
        </p:nvSpPr>
        <p:spPr>
          <a:xfrm>
            <a:off x="3041949" y="3013750"/>
            <a:ext cx="4248000" cy="750000"/>
          </a:xfrm>
          <a:prstGeom prst="rect">
            <a:avLst/>
          </a:prstGeom>
          <a:noFill/>
          <a:ln/>
        </p:spPr>
        <p:txBody>
          <a:bodyPr wrap="square" lIns="0" tIns="0" rIns="0" bIns="0" rtlCol="0" anchor="ctr"/>
          <a:lstStyle/>
          <a:p>
            <a:pPr algn="l" indent="0" marL="0">
              <a:lnSpc>
                <a:spcPct val="100000"/>
              </a:lnSpc>
              <a:buNone/>
            </a:pPr>
            <a:r>
              <a:rPr lang="en-US" sz="1228" b="1" dirty="0">
                <a:solidFill>
                  <a:srgbClr val="000000"/>
                </a:solidFill>
                <a:latin typeface="Arial" pitchFamily="34" charset="0"/>
                <a:ea typeface="Arial" pitchFamily="34" charset="-122"/>
                <a:cs typeface="Arial" pitchFamily="34" charset="-120"/>
              </a:rPr>
              <a:t>Негативные комментарии
</a:t>
            </a:r>
            <a:pPr algn="l" indent="0" marL="0">
              <a:lnSpc>
                <a:spcPct val="100000"/>
              </a:lnSpc>
              <a:buNone/>
            </a:pPr>
            <a:r>
              <a:rPr lang="en-US" sz="614"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52" dirty="0">
                <a:solidFill>
                  <a:srgbClr val="000000"/>
                </a:solidFill>
                <a:latin typeface="Arial" pitchFamily="34" charset="0"/>
                <a:ea typeface="Arial" pitchFamily="34" charset="-122"/>
                <a:cs typeface="Arial" pitchFamily="34" charset="-120"/>
              </a:rPr>
              <a:t>Грубые отзывы, cyberbullying и постоянные уведомления повышают stress и делают человека более раздражённым. В таком состоянии труднее сосредоточиться и сохранять хорошее настроение.
</a:t>
            </a:r>
            <a:endParaRPr lang="en-US" sz="1228" dirty="0"/>
          </a:p>
        </p:txBody>
      </p:sp>
      <p:sp>
        <p:nvSpPr>
          <p:cNvPr id="14" name="Text 5"/>
          <p:cNvSpPr txBox="1"/>
          <p:nvPr/>
        </p:nvSpPr>
        <p:spPr>
          <a:xfrm>
            <a:off x="3041949" y="3937375"/>
            <a:ext cx="4248000" cy="750000"/>
          </a:xfrm>
          <a:prstGeom prst="rect">
            <a:avLst/>
          </a:prstGeom>
          <a:noFill/>
          <a:ln/>
        </p:spPr>
        <p:txBody>
          <a:bodyPr wrap="square" lIns="0" tIns="0" rIns="0" bIns="0" rtlCol="0" anchor="ctr"/>
          <a:lstStyle/>
          <a:p>
            <a:pPr algn="l" indent="0" marL="0">
              <a:lnSpc>
                <a:spcPct val="100000"/>
              </a:lnSpc>
              <a:buNone/>
            </a:pPr>
            <a:r>
              <a:rPr lang="en-US" sz="1304" b="1" dirty="0">
                <a:solidFill>
                  <a:srgbClr val="000000"/>
                </a:solidFill>
                <a:latin typeface="Arial" pitchFamily="34" charset="0"/>
                <a:ea typeface="Arial" pitchFamily="34" charset="-122"/>
                <a:cs typeface="Arial" pitchFamily="34" charset="-120"/>
              </a:rPr>
              <a:t>Сильные эмоции распространяются быстрее
</a:t>
            </a:r>
            <a:pPr algn="l" indent="0" marL="0">
              <a:lnSpc>
                <a:spcPct val="100000"/>
              </a:lnSpc>
              <a:buNone/>
            </a:pPr>
            <a:r>
              <a:rPr lang="en-US" sz="65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18" dirty="0">
                <a:solidFill>
                  <a:srgbClr val="000000"/>
                </a:solidFill>
                <a:latin typeface="Arial" pitchFamily="34" charset="0"/>
                <a:ea typeface="Arial" pitchFamily="34" charset="-122"/>
                <a:cs typeface="Arial" pitchFamily="34" charset="-120"/>
              </a:rPr>
              <a:t>Контент с яркими чувствами — excitement, anger or fear — чаще пересылают и обсуждают. Поэтому эмоциональные сообщения запоминаются лучше, чем спокойные и нейтральные.
</a:t>
            </a:r>
            <a:endParaRPr lang="en-US" sz="1304"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2288" y="1465125"/>
            <a:ext cx="8419124" cy="3186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How to check a message before believing it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7" name="Text 2"/>
          <p:cNvSpPr txBox="1"/>
          <p:nvPr/>
        </p:nvSpPr>
        <p:spPr>
          <a:xfrm>
            <a:off x="355950" y="1080125"/>
            <a:ext cx="8432100" cy="231600"/>
          </a:xfrm>
          <a:prstGeom prst="rect">
            <a:avLst/>
          </a:prstGeom>
          <a:noFill/>
          <a:ln/>
        </p:spPr>
        <p:txBody>
          <a:bodyPr wrap="square" lIns="0" tIns="0" rIns="0" bIns="0" rtlCol="0" anchor="t"/>
          <a:lstStyle/>
          <a:p>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Практический алгоритм проверки информации перед тем, как поверить или поделиться ею
</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38805" y="1515502"/>
            <a:ext cx="4666390" cy="15852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Media influence in everyday situations
</a:t>
            </a:r>
            <a:endParaRPr lang="en-US" sz="2500" dirty="0"/>
          </a:p>
        </p:txBody>
      </p:sp>
      <p:sp>
        <p:nvSpPr>
          <p:cNvPr id="6"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7" name="Text 2"/>
          <p:cNvSpPr txBox="1"/>
          <p:nvPr/>
        </p:nvSpPr>
        <p:spPr>
          <a:xfrm>
            <a:off x="355800" y="46519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FFFFFF"/>
                </a:solidFill>
                <a:latin typeface="Arial" pitchFamily="34" charset="0"/>
                <a:ea typeface="Arial" pitchFamily="34" charset="-122"/>
                <a:cs typeface="Arial" pitchFamily="34" charset="-120"/>
              </a:rPr>
              <a:t>Учебные примеры на основе повседневного медиапотребления подростков
</a:t>
            </a:r>
            <a:endParaRPr lang="en-US" sz="900" dirty="0"/>
          </a:p>
        </p:txBody>
      </p:sp>
      <p:sp>
        <p:nvSpPr>
          <p:cNvPr id="8" name="Text 3"/>
          <p:cNvSpPr txBox="1"/>
          <p:nvPr/>
        </p:nvSpPr>
        <p:spPr>
          <a:xfrm>
            <a:off x="846975" y="3314926"/>
            <a:ext cx="2935500" cy="1174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Примеры показывают, как один и тот же медиа-сигнал может менять поведение, мнение или выбор в обычной жизни подростка.
</a:t>
            </a:r>
            <a:endParaRPr lang="en-US" sz="1200" dirty="0"/>
          </a:p>
        </p:txBody>
      </p:sp>
      <p:sp>
        <p:nvSpPr>
          <p:cNvPr id="9" name="Text 4"/>
          <p:cNvSpPr txBox="1"/>
          <p:nvPr/>
        </p:nvSpPr>
        <p:spPr>
          <a:xfrm>
            <a:off x="5822250" y="3314926"/>
            <a:ext cx="2935500" cy="11745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Медиа влияют не только на знания, но и на решения. Эффект зависит от того, как быстро человек реагирует и проверяет ли он информацию.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97325" y="1392109"/>
            <a:ext cx="449400" cy="449400"/>
          </a:xfrm>
          <a:prstGeom prst="rect">
            <a:avLst/>
          </a:prstGeom>
        </p:spPr>
      </p:pic>
      <p:pic>
        <p:nvPicPr>
          <p:cNvPr id="5" name="Image 3" descr="preencoded.png">    </p:cNvPr>
          <p:cNvPicPr>
            <a:picLocks noChangeAspect="1"/>
          </p:cNvPicPr>
          <p:nvPr/>
        </p:nvPicPr>
        <p:blipFill>
          <a:blip r:embed="rId4"/>
          <a:stretch>
            <a:fillRect/>
          </a:stretch>
        </p:blipFill>
        <p:spPr>
          <a:xfrm>
            <a:off x="566425" y="2097284"/>
            <a:ext cx="511200" cy="408960"/>
          </a:xfrm>
          <a:prstGeom prst="rect">
            <a:avLst/>
          </a:prstGeom>
        </p:spPr>
      </p:pic>
      <p:pic>
        <p:nvPicPr>
          <p:cNvPr id="6" name="Image 4" descr="preencoded.png">    </p:cNvPr>
          <p:cNvPicPr>
            <a:picLocks noChangeAspect="1"/>
          </p:cNvPicPr>
          <p:nvPr/>
        </p:nvPicPr>
        <p:blipFill>
          <a:blip r:embed="rId5"/>
          <a:stretch>
            <a:fillRect/>
          </a:stretch>
        </p:blipFill>
        <p:spPr>
          <a:xfrm>
            <a:off x="597325" y="2781486"/>
            <a:ext cx="449400" cy="449400"/>
          </a:xfrm>
          <a:prstGeom prst="rect">
            <a:avLst/>
          </a:prstGeom>
        </p:spPr>
      </p:pic>
      <p:pic>
        <p:nvPicPr>
          <p:cNvPr id="7" name="Image 5" descr="preencoded.png">    </p:cNvPr>
          <p:cNvPicPr>
            <a:picLocks noChangeAspect="1"/>
          </p:cNvPicPr>
          <p:nvPr/>
        </p:nvPicPr>
        <p:blipFill>
          <a:blip r:embed="rId6"/>
          <a:stretch>
            <a:fillRect/>
          </a:stretch>
        </p:blipFill>
        <p:spPr>
          <a:xfrm>
            <a:off x="625412" y="3484420"/>
            <a:ext cx="393225" cy="449400"/>
          </a:xfrm>
          <a:prstGeom prst="rect">
            <a:avLst/>
          </a:prstGeom>
        </p:spPr>
      </p:pic>
      <p:pic>
        <p:nvPicPr>
          <p:cNvPr id="8" name="Image 6" descr="preencoded.png">    </p:cNvPr>
          <p:cNvPicPr>
            <a:picLocks noChangeAspect="1"/>
          </p:cNvPicPr>
          <p:nvPr/>
        </p:nvPicPr>
        <p:blipFill>
          <a:blip r:embed="rId7"/>
          <a:stretch>
            <a:fillRect/>
          </a:stretch>
        </p:blipFill>
        <p:spPr>
          <a:xfrm>
            <a:off x="566425" y="4201648"/>
            <a:ext cx="511200" cy="408960"/>
          </a:xfrm>
          <a:prstGeom prst="rect">
            <a:avLst/>
          </a:prstGeom>
        </p:spPr>
      </p:pic>
      <p:sp>
        <p:nvSpPr>
          <p:cNvPr id="9" name="Text 0"/>
          <p:cNvSpPr txBox="1"/>
          <p:nvPr/>
        </p:nvSpPr>
        <p:spPr>
          <a:xfrm>
            <a:off x="355800" y="578525"/>
            <a:ext cx="6934200" cy="538200"/>
          </a:xfrm>
          <a:prstGeom prst="rect">
            <a:avLst/>
          </a:prstGeom>
          <a:noFill/>
          <a:ln/>
        </p:spPr>
        <p:txBody>
          <a:bodyPr wrap="square" lIns="0" tIns="0" rIns="0" bIns="0" rtlCol="0" anchor="t"/>
          <a:lstStyle/>
          <a:p>
            <a:pPr algn="l" indent="0" marL="0">
              <a:lnSpc>
                <a:spcPct val="115000"/>
              </a:lnSpc>
              <a:buNone/>
            </a:pPr>
            <a:r>
              <a:rPr lang="en-US" sz="2500" b="1" dirty="0">
                <a:solidFill>
                  <a:srgbClr val="FFFFFF"/>
                </a:solidFill>
                <a:latin typeface="Arial" pitchFamily="34" charset="0"/>
                <a:ea typeface="Arial" pitchFamily="34" charset="-122"/>
                <a:cs typeface="Arial" pitchFamily="34" charset="-120"/>
              </a:rPr>
              <a:t>When media become harmful
</a:t>
            </a:r>
            <a:endParaRPr lang="en-US" sz="2500" dirty="0"/>
          </a:p>
        </p:txBody>
      </p:sp>
      <p:sp>
        <p:nvSpPr>
          <p:cNvPr id="10" name="Text 1"/>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11" name="Text 2"/>
          <p:cNvSpPr txBox="1"/>
          <p:nvPr/>
        </p:nvSpPr>
        <p:spPr>
          <a:xfrm>
            <a:off x="1281575" y="1596356"/>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Если экран занимает почти весь день, снижается сон, появляется усталость и становится труднее переключиться на учебу, спорт или обычное общение с друзьями.
</a:t>
            </a:r>
            <a:endParaRPr lang="en-US" sz="900" dirty="0"/>
          </a:p>
        </p:txBody>
      </p:sp>
      <p:sp>
        <p:nvSpPr>
          <p:cNvPr id="12" name="Text 3"/>
          <p:cNvSpPr txBox="1"/>
          <p:nvPr/>
        </p:nvSpPr>
        <p:spPr>
          <a:xfrm>
            <a:off x="1281575" y="1341409"/>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Too much screen time
</a:t>
            </a:r>
            <a:endParaRPr lang="en-US" sz="1400" dirty="0"/>
          </a:p>
        </p:txBody>
      </p:sp>
      <p:sp>
        <p:nvSpPr>
          <p:cNvPr id="13" name="Text 4"/>
          <p:cNvSpPr txBox="1"/>
          <p:nvPr/>
        </p:nvSpPr>
        <p:spPr>
          <a:xfrm>
            <a:off x="1281575" y="2276881"/>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Оскорбления в сети могут ранить не меньше, чем слова вживую. Они портят настроение, вызывают stress и заставляют человека избегать общения.
</a:t>
            </a:r>
            <a:endParaRPr lang="en-US" sz="900" dirty="0"/>
          </a:p>
        </p:txBody>
      </p:sp>
      <p:sp>
        <p:nvSpPr>
          <p:cNvPr id="14" name="Text 5"/>
          <p:cNvSpPr txBox="1"/>
          <p:nvPr/>
        </p:nvSpPr>
        <p:spPr>
          <a:xfrm>
            <a:off x="1281575" y="2021934"/>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Cyberbullying
</a:t>
            </a:r>
            <a:endParaRPr lang="en-US" sz="1400" dirty="0"/>
          </a:p>
        </p:txBody>
      </p:sp>
      <p:sp>
        <p:nvSpPr>
          <p:cNvPr id="15" name="Text 6"/>
          <p:cNvSpPr txBox="1"/>
          <p:nvPr/>
        </p:nvSpPr>
        <p:spPr>
          <a:xfrm>
            <a:off x="1281575" y="2981302"/>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Ложные сообщения создают тревогу и заставляют верить в то, что не проверено. Чем чаще человек сталкивается с таким контентом, тем выше риск ошибок.
</a:t>
            </a:r>
            <a:endParaRPr lang="en-US" sz="900" dirty="0"/>
          </a:p>
        </p:txBody>
      </p:sp>
      <p:sp>
        <p:nvSpPr>
          <p:cNvPr id="16" name="Text 7"/>
          <p:cNvSpPr txBox="1"/>
          <p:nvPr/>
        </p:nvSpPr>
        <p:spPr>
          <a:xfrm>
            <a:off x="1281575" y="2726355"/>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Fake news pressure
</a:t>
            </a:r>
            <a:endParaRPr lang="en-US" sz="1400" dirty="0"/>
          </a:p>
        </p:txBody>
      </p:sp>
      <p:sp>
        <p:nvSpPr>
          <p:cNvPr id="17" name="Text 8"/>
          <p:cNvSpPr txBox="1"/>
          <p:nvPr/>
        </p:nvSpPr>
        <p:spPr>
          <a:xfrm>
            <a:off x="1281575" y="3688666"/>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Реклама может подталкивать к покупкам даже тогда, когда вещь не нужна. Так формируется pressure, привычка к лишним тратам и недовольство своими решениями.
</a:t>
            </a:r>
            <a:endParaRPr lang="en-US" sz="900" dirty="0"/>
          </a:p>
        </p:txBody>
      </p:sp>
      <p:sp>
        <p:nvSpPr>
          <p:cNvPr id="18" name="Text 9"/>
          <p:cNvSpPr txBox="1"/>
          <p:nvPr/>
        </p:nvSpPr>
        <p:spPr>
          <a:xfrm>
            <a:off x="1281575" y="3433719"/>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Buy more, buy now
</a:t>
            </a:r>
            <a:endParaRPr lang="en-US" sz="1400" dirty="0"/>
          </a:p>
        </p:txBody>
      </p:sp>
      <p:sp>
        <p:nvSpPr>
          <p:cNvPr id="19" name="Text 10"/>
          <p:cNvSpPr txBox="1"/>
          <p:nvPr/>
        </p:nvSpPr>
        <p:spPr>
          <a:xfrm>
            <a:off x="1281575" y="4390105"/>
            <a:ext cx="5797800" cy="299400"/>
          </a:xfrm>
          <a:prstGeom prst="rect">
            <a:avLst/>
          </a:prstGeom>
          <a:noFill/>
          <a:ln/>
        </p:spPr>
        <p:txBody>
          <a:bodyPr wrap="square" lIns="0" tIns="0" rIns="0" bIns="0" rtlCol="0" anchor="ctr"/>
          <a:lstStyle/>
          <a:p>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Когда media use становится слишком частым, человек хуже отдыхает и меньше общается в реальной жизни. Это происходит постепенно и не всегда сразу заметно.
</a:t>
            </a:r>
            <a:endParaRPr lang="en-US" sz="900" dirty="0"/>
          </a:p>
        </p:txBody>
      </p:sp>
      <p:sp>
        <p:nvSpPr>
          <p:cNvPr id="20" name="Text 11"/>
          <p:cNvSpPr txBox="1"/>
          <p:nvPr/>
        </p:nvSpPr>
        <p:spPr>
          <a:xfrm>
            <a:off x="1281575" y="4135158"/>
            <a:ext cx="5797800" cy="255000"/>
          </a:xfrm>
          <a:prstGeom prst="rect">
            <a:avLst/>
          </a:prstGeom>
          <a:noFill/>
          <a:ln/>
        </p:spPr>
        <p:txBody>
          <a:bodyPr wrap="square" lIns="0" tIns="0" rIns="0" bIns="0" rtlCol="0" anchor="ctr"/>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Losing balance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95100" y="1401635"/>
            <a:ext cx="4792800" cy="275848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791500" y="17610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Media can support learning and creativity, but the same tools may also distract, pressure or confuse when used without control.
</a:t>
            </a:r>
            <a:endParaRPr lang="en-US" sz="1200" dirty="0"/>
          </a:p>
        </p:txBody>
      </p:sp>
      <p:sp>
        <p:nvSpPr>
          <p:cNvPr id="6" name="Text 1"/>
          <p:cNvSpPr txBox="1"/>
          <p:nvPr/>
        </p:nvSpPr>
        <p:spPr>
          <a:xfrm>
            <a:off x="355800" y="578525"/>
            <a:ext cx="8432100" cy="501600"/>
          </a:xfrm>
          <a:prstGeom prst="rect">
            <a:avLst/>
          </a:prstGeom>
          <a:noFill/>
          <a:ln/>
        </p:spPr>
        <p:txBody>
          <a:bodyPr wrap="square" lIns="0" tIns="0" rIns="0" bIns="0" rtlCol="0" anchor="t"/>
          <a:lstStyle/>
          <a:p>
            <a:pPr algn="l" indent="0" marL="0">
              <a:lnSpc>
                <a:spcPct val="115000"/>
              </a:lnSpc>
              <a:buNone/>
            </a:pPr>
            <a:r>
              <a:rPr lang="en-US" sz="2500" b="1" dirty="0">
                <a:solidFill>
                  <a:srgbClr val="000000"/>
                </a:solidFill>
                <a:latin typeface="Arial" pitchFamily="34" charset="0"/>
                <a:ea typeface="Arial" pitchFamily="34" charset="-122"/>
                <a:cs typeface="Arial" pitchFamily="34" charset="-120"/>
              </a:rPr>
              <a:t>Balancing the good and the bad
</a:t>
            </a:r>
            <a:endParaRPr lang="en-US" sz="2500" dirty="0"/>
          </a:p>
        </p:txBody>
      </p:sp>
      <p:sp>
        <p:nvSpPr>
          <p:cNvPr id="7" name="Text 2"/>
          <p:cNvSpPr txBox="1"/>
          <p:nvPr/>
        </p:nvSpPr>
        <p:spPr>
          <a:xfrm>
            <a:off x="791500" y="3346249"/>
            <a:ext cx="2877900" cy="11745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The result is not only in the media itself. It depends on purpose, frequency and the ability to think critically.
</a:t>
            </a:r>
            <a:endParaRPr lang="en-US" sz="1200" dirty="0"/>
          </a:p>
        </p:txBody>
      </p:sp>
      <p:sp>
        <p:nvSpPr>
          <p:cNvPr id="8" name="Text 3"/>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9" name="Text 4"/>
          <p:cNvSpPr txBox="1"/>
          <p:nvPr/>
        </p:nvSpPr>
        <p:spPr>
          <a:xfrm>
            <a:off x="355800" y="4565575"/>
            <a:ext cx="4102200" cy="339900"/>
          </a:xfrm>
          <a:prstGeom prst="rect">
            <a:avLst/>
          </a:prstGeom>
          <a:noFill/>
          <a:ln/>
        </p:spPr>
        <p:txBody>
          <a:bodyPr wrap="square" lIns="0" tIns="0" rIns="0" bIns="0" rtlCol="0" anchor="ctr"/>
          <a:lstStyle/>
          <a:p>
            <a:pPr algn="l" indent="0" marL="0">
              <a:lnSpc>
                <a:spcPct val="115000"/>
              </a:lnSpc>
              <a:buNone/>
            </a:pPr>
            <a:r>
              <a:rPr lang="en-US" sz="900" i="1" dirty="0">
                <a:solidFill>
                  <a:srgbClr val="000000"/>
                </a:solidFill>
                <a:latin typeface="Arial" pitchFamily="34" charset="0"/>
                <a:ea typeface="Arial" pitchFamily="34" charset="-122"/>
                <a:cs typeface="Arial" pitchFamily="34" charset="-120"/>
              </a:rPr>
              <a:t>Учебная схема на основе типичных преимуществ и рисков медиапотребления
</a:t>
            </a:r>
            <a:endParaRPr lang="en-US" sz="9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10" name="Text 1"/>
          <p:cNvSpPr txBox="1"/>
          <p:nvPr/>
        </p:nvSpPr>
        <p:spPr>
          <a:xfrm>
            <a:off x="355800" y="445025"/>
            <a:ext cx="6934200" cy="471300"/>
          </a:xfrm>
          <a:prstGeom prst="rect">
            <a:avLst/>
          </a:prstGeom>
          <a:noFill/>
          <a:ln/>
        </p:spPr>
        <p:txBody>
          <a:bodyPr wrap="square" lIns="0" tIns="0" rIns="0" bIns="0" rtlCol="0" anchor="t"/>
          <a:lstStyle/>
          <a:p>
            <a:pPr algn="l" indent="0" marL="0">
              <a:lnSpc>
                <a:spcPct val="115000"/>
              </a:lnSpc>
              <a:buNone/>
            </a:pPr>
            <a:r>
              <a:rPr lang="en-US" sz="2000" b="1" dirty="0">
                <a:solidFill>
                  <a:srgbClr val="FFFFFF"/>
                </a:solidFill>
                <a:latin typeface="Arial" pitchFamily="34" charset="0"/>
                <a:ea typeface="Arial" pitchFamily="34" charset="-122"/>
                <a:cs typeface="Arial" pitchFamily="34" charset="-120"/>
              </a:rPr>
              <a:t>Media literacy skills for teenagers
</a:t>
            </a:r>
            <a:endParaRPr lang="en-US" sz="2000" dirty="0"/>
          </a:p>
        </p:txBody>
      </p:sp>
      <p:sp>
        <p:nvSpPr>
          <p:cNvPr id="11" name="Text 2"/>
          <p:cNvSpPr txBox="1"/>
          <p:nvPr/>
        </p:nvSpPr>
        <p:spPr>
          <a:xfrm>
            <a:off x="2560766" y="1041025"/>
            <a:ext cx="3486900" cy="615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Check who made it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Первый шаг — понять, кто создал сообщение и зачем. Если автор неизвестен или цель неясна, trust should be lower, and the information needs extra checking.
</a:t>
            </a:r>
            <a:endParaRPr lang="en-US" sz="1200" dirty="0"/>
          </a:p>
        </p:txBody>
      </p:sp>
      <p:sp>
        <p:nvSpPr>
          <p:cNvPr id="12" name="Text 3"/>
          <p:cNvSpPr txBox="1"/>
          <p:nvPr/>
        </p:nvSpPr>
        <p:spPr>
          <a:xfrm>
            <a:off x="2560766" y="1799194"/>
            <a:ext cx="3486900" cy="615600"/>
          </a:xfrm>
          <a:prstGeom prst="rect">
            <a:avLst/>
          </a:prstGeom>
          <a:noFill/>
          <a:ln/>
        </p:spPr>
        <p:txBody>
          <a:bodyPr wrap="square" lIns="0" tIns="0" rIns="0" bIns="0" rtlCol="0" anchor="ctr"/>
          <a:lstStyle/>
          <a:p>
            <a:pPr algn="l" indent="0" marL="0">
              <a:lnSpc>
                <a:spcPct val="100000"/>
              </a:lnSpc>
              <a:buNone/>
            </a:pPr>
            <a:r>
              <a:rPr lang="en-US" sz="1171" b="1" dirty="0">
                <a:solidFill>
                  <a:srgbClr val="FFFFFF"/>
                </a:solidFill>
                <a:latin typeface="Arial" pitchFamily="34" charset="0"/>
                <a:ea typeface="Arial" pitchFamily="34" charset="-122"/>
                <a:cs typeface="Arial" pitchFamily="34" charset="-120"/>
              </a:rPr>
              <a:t>Separate fact and opinion
</a:t>
            </a:r>
            <a:pPr algn="l" indent="0" marL="0">
              <a:lnSpc>
                <a:spcPct val="100000"/>
              </a:lnSpc>
              <a:buNone/>
            </a:pPr>
            <a:r>
              <a:rPr lang="en-US" sz="488"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76" dirty="0">
                <a:solidFill>
                  <a:srgbClr val="FFFFFF"/>
                </a:solidFill>
                <a:latin typeface="Arial" pitchFamily="34" charset="0"/>
                <a:ea typeface="Arial" pitchFamily="34" charset="-122"/>
                <a:cs typeface="Arial" pitchFamily="34" charset="-120"/>
              </a:rPr>
              <a:t>Факт можно проверить, а opinion показывает чьё-то мнение или оценку. Эта разница помогает не путать доказательства с эмоциями и не делать поспешных выводов.
</a:t>
            </a:r>
            <a:endParaRPr lang="en-US" sz="1171" dirty="0"/>
          </a:p>
        </p:txBody>
      </p:sp>
      <p:sp>
        <p:nvSpPr>
          <p:cNvPr id="13" name="Text 4"/>
          <p:cNvSpPr txBox="1"/>
          <p:nvPr/>
        </p:nvSpPr>
        <p:spPr>
          <a:xfrm>
            <a:off x="2560766" y="2557363"/>
            <a:ext cx="3486900" cy="615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Notice advertising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Реклама часто выглядит как обычный пост или совет. Если сообщение что-то продаёт, важно заметить скрытую цель и не принимать его как нейтральную информацию.
</a:t>
            </a:r>
            <a:endParaRPr lang="en-US" sz="1200" dirty="0"/>
          </a:p>
        </p:txBody>
      </p:sp>
      <p:sp>
        <p:nvSpPr>
          <p:cNvPr id="14" name="Text 5"/>
          <p:cNvSpPr txBox="1"/>
          <p:nvPr/>
        </p:nvSpPr>
        <p:spPr>
          <a:xfrm>
            <a:off x="2560766" y="3315532"/>
            <a:ext cx="3486900" cy="615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Look for proof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Надёжное сообщение содержит даты, ссылки, цифры или другие доказательства. Без proof материал выглядит слабее, даже если он написан уверенно и красиво.
</a:t>
            </a:r>
            <a:endParaRPr lang="en-US" sz="1200" dirty="0"/>
          </a:p>
        </p:txBody>
      </p:sp>
      <p:sp>
        <p:nvSpPr>
          <p:cNvPr id="15" name="Text 6"/>
          <p:cNvSpPr txBox="1"/>
          <p:nvPr/>
        </p:nvSpPr>
        <p:spPr>
          <a:xfrm>
            <a:off x="2560766" y="4073720"/>
            <a:ext cx="3486900" cy="615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Stay independent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Critical thinking helps us stay independent. Если подросток задаёт вопросы и сравнивает источники, ему легче делать собственный выбор в учёбе, покупках и общении.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744134" y="1242175"/>
            <a:ext cx="3067932" cy="34098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385900" y="4651975"/>
            <a:ext cx="402000" cy="279000"/>
          </a:xfrm>
          <a:prstGeom prst="rect">
            <a:avLst/>
          </a:prstGeom>
          <a:noFill/>
          <a:ln/>
        </p:spPr>
        <p:txBody>
          <a:bodyPr wrap="square" lIns="0" tIns="0" rIns="0" bIns="0" rtlCol="0" anchor="t"/>
          <a:lstStyle/>
          <a:p>
            <a:pPr algn="r" indent="0" marL="0">
              <a:lnSpc>
                <a:spcPct val="115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10" name="Text 1"/>
          <p:cNvSpPr txBox="1"/>
          <p:nvPr/>
        </p:nvSpPr>
        <p:spPr>
          <a:xfrm>
            <a:off x="355800" y="578525"/>
            <a:ext cx="6960900" cy="501600"/>
          </a:xfrm>
          <a:prstGeom prst="rect">
            <a:avLst/>
          </a:prstGeom>
          <a:noFill/>
          <a:ln/>
        </p:spPr>
        <p:txBody>
          <a:bodyPr wrap="square" lIns="0" tIns="0" rIns="0" bIns="0" rtlCol="0" anchor="t"/>
          <a:lstStyle/>
          <a:p>
            <a:pPr algn="l" indent="0" marL="0">
              <a:lnSpc>
                <a:spcPct val="115000"/>
              </a:lnSpc>
              <a:buNone/>
            </a:pPr>
            <a:r>
              <a:rPr lang="en-US" sz="2300" b="1" dirty="0">
                <a:solidFill>
                  <a:srgbClr val="FFFFFF"/>
                </a:solidFill>
                <a:latin typeface="Arial" pitchFamily="34" charset="0"/>
                <a:ea typeface="Arial" pitchFamily="34" charset="-122"/>
                <a:cs typeface="Arial" pitchFamily="34" charset="-120"/>
              </a:rPr>
              <a:t>How to stay in control of media use
</a:t>
            </a:r>
            <a:endParaRPr lang="en-US" sz="2300" dirty="0"/>
          </a:p>
        </p:txBody>
      </p:sp>
      <p:sp>
        <p:nvSpPr>
          <p:cNvPr id="11" name="Text 2"/>
          <p:cNvSpPr txBox="1"/>
          <p:nvPr/>
        </p:nvSpPr>
        <p:spPr>
          <a:xfrm>
            <a:off x="544450" y="156415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Set time limits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Ограничение времени в приложениях помогает не проводить в телефоне больше, чем нужно. Такой limit особенно полезен вечером, когда важно успеть отдохнуть и выспаться.
</a:t>
            </a:r>
            <a:endParaRPr lang="en-US" sz="1400" dirty="0"/>
          </a:p>
        </p:txBody>
      </p:sp>
      <p:sp>
        <p:nvSpPr>
          <p:cNvPr id="12" name="Text 3"/>
          <p:cNvSpPr txBox="1"/>
          <p:nvPr/>
        </p:nvSpPr>
        <p:spPr>
          <a:xfrm>
            <a:off x="544450" y="2289213"/>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Turn off unnecessary notifications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Лишние уведомления постоянно отвлекают и мешают сосредоточиться. Если оставить только важные alerts, будет легче читать, учиться и не проверять экран каждые несколько минут.
</a:t>
            </a:r>
            <a:endParaRPr lang="en-US" sz="1400" dirty="0"/>
          </a:p>
        </p:txBody>
      </p:sp>
      <p:sp>
        <p:nvSpPr>
          <p:cNvPr id="13" name="Text 4"/>
          <p:cNvSpPr txBox="1"/>
          <p:nvPr/>
        </p:nvSpPr>
        <p:spPr>
          <a:xfrm>
            <a:off x="544450" y="3014272"/>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Take screen-free breaks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Короткий break без телефона помогает глазам, памяти и настроению. Даже десять минут без экрана уже дают ощущение баланса и снижают усталость.
</a:t>
            </a:r>
            <a:endParaRPr lang="en-US" sz="1400" dirty="0"/>
          </a:p>
        </p:txBody>
      </p:sp>
      <p:sp>
        <p:nvSpPr>
          <p:cNvPr id="14" name="Text 5"/>
          <p:cNvSpPr txBox="1"/>
          <p:nvPr/>
        </p:nvSpPr>
        <p:spPr>
          <a:xfrm>
            <a:off x="544450" y="3739320"/>
            <a:ext cx="5096700" cy="6708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Use media with a purpose
</a:t>
            </a:r>
            <a:pPr algn="l" indent="0" marL="0">
              <a:lnSpc>
                <a:spcPct val="100000"/>
              </a:lnSpc>
              <a:buNone/>
            </a:pPr>
            <a:r>
              <a:rPr lang="en-US" sz="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открывать приложения не из привычки, а ради конкретной задачи, scrolling становится меньше. Тогда media помогают, а не управляют временем подростка.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446525" y="1556518"/>
            <a:ext cx="6259200" cy="631500"/>
          </a:xfrm>
          <a:prstGeom prst="rect">
            <a:avLst/>
          </a:prstGeom>
          <a:noFill/>
          <a:ln/>
        </p:spPr>
        <p:txBody>
          <a:bodyPr wrap="square" lIns="0" tIns="0" rIns="0" bIns="0" rtlCol="0" anchor="t"/>
          <a:lstStyle/>
          <a:p>
            <a:pPr algn="l" indent="0" marL="0">
              <a:lnSpc>
                <a:spcPct val="100000"/>
              </a:lnSpc>
              <a:buNone/>
            </a:pPr>
            <a:r>
              <a:rPr lang="en-US" sz="2484" b="1" dirty="0">
                <a:solidFill>
                  <a:srgbClr val="000000"/>
                </a:solidFill>
                <a:latin typeface="Arial" pitchFamily="34" charset="0"/>
                <a:ea typeface="Arial" pitchFamily="34" charset="-122"/>
                <a:cs typeface="Arial" pitchFamily="34" charset="-120"/>
              </a:rPr>
              <a:t>Media influence is real, but choice remains personal
</a:t>
            </a:r>
            <a:endParaRPr lang="en-US" sz="2484" dirty="0"/>
          </a:p>
        </p:txBody>
      </p:sp>
      <p:sp>
        <p:nvSpPr>
          <p:cNvPr id="5" name="Text 1"/>
          <p:cNvSpPr txBox="1"/>
          <p:nvPr/>
        </p:nvSpPr>
        <p:spPr>
          <a:xfrm>
            <a:off x="1446525" y="2496875"/>
            <a:ext cx="6259200" cy="11637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Медиа действительно влияют на мысли, эмоции и привычки подростков, но критическое мышление, проверка фактов и разумные цифровые правила помогают сохранять самостоятельность и делать свой выбор.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2026-05-31T11:04:00Z</dcterms:created>
  <dcterms:modified xsi:type="dcterms:W3CDTF">2026-05-31T11:04:00Z</dcterms:modified>
</cp:coreProperties>
</file>