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современного мира: разнообразие, различия, взаимосвязи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 современный мир государств и почему это важно понимать?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изучает страну как территорию с границами, населением, властью и признанием. На её положение влияют экономика, ресурсы, урбанизация, образование, транспорт и исторические процессы, включая деколонизацию после Второй мировой войны.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Тема, которая объясняет карту мира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стран современного мира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17468" y="2125648"/>
            <a:ext cx="3928500" cy="6651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Республики и монархии
</a:t>
            </a:r>
            <a:pPr algn="l" indent="0" marL="0">
              <a:lnSpc>
                <a:spcPct val="100000"/>
              </a:lnSpc>
              <a:buNone/>
            </a:pPr>
            <a:r>
              <a:rPr lang="en-US" sz="6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форме правления страны различаются по способу формирования высшей власти. В республиках органы власти обычно избираются, а в монархиях главой государства остаётся наследственный правитель.
</a:t>
            </a:r>
            <a:endParaRPr lang="en-US" sz="1313" dirty="0"/>
          </a:p>
        </p:txBody>
      </p:sp>
      <p:sp>
        <p:nvSpPr>
          <p:cNvPr id="10" name="Text 3"/>
          <p:cNvSpPr txBox="1"/>
          <p:nvPr/>
        </p:nvSpPr>
        <p:spPr>
          <a:xfrm>
            <a:off x="2223259" y="2912619"/>
            <a:ext cx="3928500" cy="6651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Унитарные и федеративные
</a:t>
            </a:r>
            <a:pPr algn="l" indent="0" marL="0">
              <a:lnSpc>
                <a:spcPct val="100000"/>
              </a:lnSpc>
              <a:buNone/>
            </a:pPr>
            <a:r>
              <a:rPr lang="en-US" sz="6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государственному устройству страны делятся на унитарные и федеративные. В унитарных государствах управление более централизовано, а в федерациях полномочия распределяются между центром и регионами.
</a:t>
            </a:r>
            <a:endParaRPr lang="en-US" sz="1313" dirty="0"/>
          </a:p>
        </p:txBody>
      </p:sp>
      <p:sp>
        <p:nvSpPr>
          <p:cNvPr id="11" name="Text 4"/>
          <p:cNvSpPr txBox="1"/>
          <p:nvPr/>
        </p:nvSpPr>
        <p:spPr>
          <a:xfrm>
            <a:off x="4100826" y="3714785"/>
            <a:ext cx="3928500" cy="6651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Развитые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6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группа отличается высоким доходом на душу населения, развитой инфраструктурой, сильной наукой и устойчивым качеством жизни. Экономика обычно опирается на услуги, технологии и сложную промышленность.
</a:t>
            </a:r>
            <a:endParaRPr lang="en-US" sz="1313" dirty="0"/>
          </a:p>
        </p:txBody>
      </p:sp>
      <p:sp>
        <p:nvSpPr>
          <p:cNvPr id="12" name="Text 5"/>
          <p:cNvSpPr txBox="1"/>
          <p:nvPr/>
        </p:nvSpPr>
        <p:spPr>
          <a:xfrm>
            <a:off x="5989192" y="4524561"/>
            <a:ext cx="3928500" cy="6651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Развивающиеся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6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них характерны быстрый демографический рост, внутренние диспропорции и сочетание традиционных и современных отраслей. Темпы изменения зависят от инвестиций, экспорта и модернизации социальной сферы.
</a:t>
            </a:r>
            <a:endParaRPr lang="en-US" sz="1313" dirty="0"/>
          </a:p>
        </p:txBody>
      </p:sp>
      <p:sp>
        <p:nvSpPr>
          <p:cNvPr id="13" name="Text 6"/>
          <p:cNvSpPr txBox="1"/>
          <p:nvPr/>
        </p:nvSpPr>
        <p:spPr>
          <a:xfrm>
            <a:off x="7910133" y="5334334"/>
            <a:ext cx="3928500" cy="6651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Наименее развитые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6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этих государствах особенно заметны низкие доходы, ограниченный доступ к образованию и медицине, слабая инфраструктура и высокая зависимость от внешней помощи, природных условий и мировых цен.
</a:t>
            </a:r>
            <a:endParaRPr lang="en-US" sz="131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348140"/>
            <a:ext cx="7101300" cy="216171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страны мира по численности населения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население, плотность и урбанизация влияют на положение стран в мире.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Демографический центр мира сосредоточен в Азии; рост населения усиливает роль этих стран на рынке труда и в мировой экономике.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2024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две экономики заметно опережают остальных участников пятёрки, а структура хозяйства у стран сильно различается по доле услуг, промышленности и сельского хозяйства.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мощь сосредоточена в немногих государствах; особенно быстро укрепляются позиции Китая и Индии.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IMF World Economic Outlook, 2024 (номинальный ВВП, текущие доллары США)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ВВП крупнейших экономик мира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2075" y="4368581"/>
            <a:ext cx="11728625" cy="187841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с высоким уровнем развития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341051" y="2406650"/>
            <a:ext cx="2026250" cy="164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доходы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этих стран характерен высокий ВВП на душу населения, что поддерживает устойчивое потребление, инвестиции в науку и современную социальную инфраструктуру, а также сравнительно высокий уровень жизни.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736900" y="2406650"/>
            <a:ext cx="2026250" cy="164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инфраструктура
</a:t>
            </a:r>
            <a:pPr algn="l" indent="0" marL="0">
              <a:lnSpc>
                <a:spcPct val="100000"/>
              </a:lnSpc>
              <a:buNone/>
            </a:pPr>
            <a:r>
              <a:rPr lang="en-US" sz="8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транспортная сеть, надёжная энергетика и современные городские системы обеспечивают удобство передвижения, эффективность бизнеса и быстрое распространение технологий внутри страны.
</a:t>
            </a:r>
            <a:endParaRPr lang="en-US" sz="1268" dirty="0"/>
          </a:p>
        </p:txBody>
      </p:sp>
      <p:sp>
        <p:nvSpPr>
          <p:cNvPr id="12" name="Text 4"/>
          <p:cNvSpPr txBox="1"/>
          <p:nvPr/>
        </p:nvSpPr>
        <p:spPr>
          <a:xfrm>
            <a:off x="5132752" y="2406650"/>
            <a:ext cx="2026250" cy="164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Качественное образование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 школам, университетам и исследовательским центрам создаёт кадровую базу для инноваций. Именно человеческий капитал становится одним из главных источников конкурентоспособности.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7528601" y="2406650"/>
            <a:ext cx="2026250" cy="164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Технологическая специализация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8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Германия, Япония, Канада, Южная Корея и Австралия активно внедряют цифровые решения, автоматизацию и высокотехнологичное производство, что повышает производительность и устойчивость экономики.
</a:t>
            </a:r>
            <a:endParaRPr lang="en-US" sz="1280" dirty="0"/>
          </a:p>
        </p:txBody>
      </p:sp>
      <p:sp>
        <p:nvSpPr>
          <p:cNvPr id="14" name="Text 6"/>
          <p:cNvSpPr txBox="1"/>
          <p:nvPr/>
        </p:nvSpPr>
        <p:spPr>
          <a:xfrm>
            <a:off x="9924450" y="2406650"/>
            <a:ext cx="2026250" cy="164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Стабильные институты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Эффективное управление, предсказуемые правила и доверие к институтам снижают риски для бизнеса и общества, а также помогают этим странам быстрее адаптироваться к изменениям мировой экономики.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22075" y="355600"/>
            <a:ext cx="11616558" cy="16048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Развивающиеся страны и их особенности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222075" y="2912828"/>
            <a:ext cx="3456000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и потенциал
</a:t>
            </a:r>
            <a:pPr algn="l" indent="0" marL="0">
              <a:lnSpc>
                <a:spcPct val="100000"/>
              </a:lnSpc>
              <a:buNone/>
            </a:pPr>
            <a:r>
              <a:rPr lang="en-US" sz="9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Индия, Бразилия, Индонезия, Мексика и Нигерия относятся к крупным развивающимся странам с большим населением, значительным внутренним рынком и заметным влиянием на региональные процессы.
</a:t>
            </a:r>
            <a:endParaRPr lang="en-US" sz="1360" dirty="0"/>
          </a:p>
        </p:txBody>
      </p:sp>
      <p:sp>
        <p:nvSpPr>
          <p:cNvPr id="11" name="Text 3"/>
          <p:cNvSpPr txBox="1"/>
          <p:nvPr/>
        </p:nvSpPr>
        <p:spPr>
          <a:xfrm>
            <a:off x="4302358" y="2912828"/>
            <a:ext cx="3456000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Неравномерность развития
</a:t>
            </a:r>
            <a:pPr algn="l" indent="0" marL="0">
              <a:lnSpc>
                <a:spcPct val="100000"/>
              </a:lnSpc>
              <a:buNone/>
            </a:pPr>
            <a:r>
              <a:rPr lang="en-US" sz="9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таких государств типично резкое различие между крупными городами, промышленными узлами и периферийными территориями. Это создаёт социальные контрасты и усложняет проведение единой политики развития.
</a:t>
            </a:r>
            <a:endParaRPr lang="en-US" sz="1360" dirty="0"/>
          </a:p>
        </p:txBody>
      </p:sp>
      <p:sp>
        <p:nvSpPr>
          <p:cNvPr id="12" name="Text 4"/>
          <p:cNvSpPr txBox="1"/>
          <p:nvPr/>
        </p:nvSpPr>
        <p:spPr>
          <a:xfrm>
            <a:off x="8382633" y="3829398"/>
            <a:ext cx="3456000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отраслей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Наряду с традиционным сельским хозяйством и добычей сырья здесь быстро растут промышленность, строительство, услуги и цифровой сектор, но модернизация идёт неравномерно.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22075" y="5033728"/>
            <a:ext cx="3456000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инвестиций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Иностранные и внутренние вложения помогают расширять производство, транспорт, энергетику и образование. Однако зависимость от мирового спроса и цен на сырьё остаётся важным риском.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4302358" y="5033728"/>
            <a:ext cx="3456000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Демографическое давление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 населения увеличивает спрос на рабочие места, жильё, школы и медицину. Поэтому успех развития во многом зависит от способности государства управлять этим ростом.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страны включаются в мировую экономику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факторов, через которые страна превращает ресурсы в экономический результат.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17" y="2511713"/>
            <a:ext cx="485100" cy="48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24933" y="2531063"/>
            <a:ext cx="502200" cy="446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6466" y="4773175"/>
            <a:ext cx="502200" cy="446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379075" y="26003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Республики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93425" y="3223232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республиках высшие органы власти формируются через выборы, а полномочия руководителей ограничены конституцией и законом. Такая модель наиболее распространена в современном мире.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017525" y="26003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Монархии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6331900" y="3223231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Монархии сохраняются в Европе, Азии и на Ближнем Востоке. В части государств монарх выполняет главным образом представительские функции, не управляя страной напрямую.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379075" y="48424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Федерации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693425" y="5469792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Федеративное устройство особенно важно для крупных и многонациональных стран. Оно позволяет распределять полномочия между центром и регионами, сохраняя единство государства и учитывая местные особенности.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14" name="Text 7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96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правления и политическая организация государств
</a:t>
            </a:r>
            <a:endParaRPr lang="en-US" sz="296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250" y="3011005"/>
            <a:ext cx="6463500" cy="196756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558958" y="635508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6958475" y="1928850"/>
            <a:ext cx="5025000" cy="41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международные объединения помогают странам решать экономические и политические задачи совместно.
</a:t>
            </a:r>
            <a:pPr algn="l" indent="0" marL="0">
              <a:lnSpc>
                <a:spcPct val="150041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Объединения усиливают торговлю, повышают устойчивость государств и делают их заметнее в мировой политике.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7549" y="6492325"/>
            <a:ext cx="56493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материалы международных организаций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объединения стран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Демография влияет на спрос на жильё, образование, рабочие места и социальную инфраструктуру. Региональные различия усиливают миграционные потоки.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остаётся самым молодым и быстро растущим регионом, тогда как Европа и Восточная Азия стареют, меняя структуру занятости и социальных расходов.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Population Prospects 2024; региональные оценки по состоянию на 2024 год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тенденции по регионам мира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40475" y="2606225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Сельская специализация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Сельские территории сохраняют сельское хозяйство, добычу сырья и первичную переработку, но сильнее зависят от климата, инфраструктуры и удалённости от рынков.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1322400" y="2606225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промышленности и сферы услуг усилил приток населения в города. Рабочие места, транспорт и образование стали концентрироваться в крупных центрах.
</a:t>
            </a:r>
            <a:endParaRPr lang="en-US" sz="1900" dirty="0"/>
          </a:p>
        </p:txBody>
      </p:sp>
      <p:sp>
        <p:nvSpPr>
          <p:cNvPr id="8" name="Text 2"/>
          <p:cNvSpPr txBox="1"/>
          <p:nvPr/>
        </p:nvSpPr>
        <p:spPr>
          <a:xfrm>
            <a:off x="4191600" y="4872250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развитых странах городское население достигает 80–90%, а мегаполисы формируют основу экономики, науки и управления.
</a:t>
            </a:r>
            <a:endParaRPr lang="en-US" sz="1900" dirty="0"/>
          </a:p>
        </p:txBody>
      </p:sp>
      <p:sp>
        <p:nvSpPr>
          <p:cNvPr id="9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  <p:sp>
        <p:nvSpPr>
          <p:cNvPr id="10" name="Text 4"/>
          <p:cNvSpPr txBox="1"/>
          <p:nvPr/>
        </p:nvSpPr>
        <p:spPr>
          <a:xfrm>
            <a:off x="497250" y="296675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и сельские страны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6" y="1893040"/>
            <a:ext cx="3633356" cy="205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3402" y="1893040"/>
            <a:ext cx="3633356" cy="205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9044" y="1893040"/>
            <a:ext cx="3633356" cy="2057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7775" y="362725"/>
            <a:ext cx="11234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Ресурсная база как основа специализации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453848" y="416258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 доходы Персидского залива
</a:t>
            </a:r>
            <a:pPr algn="l" indent="0" marL="0">
              <a:lnSpc>
                <a:spcPct val="100000"/>
              </a:lnSpc>
              <a:buNone/>
            </a:pPr>
            <a:r>
              <a:rPr lang="en-US" sz="101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месторождения нефти и газа сделали страны Персидского залива важными экспортёрами энергоресурсов. Высокие доходы позволяют развивать порты, города и инфраструктуру, но бюджет остаётся чувствительным к колебаниям мировых цен.
</a:t>
            </a:r>
            <a:endParaRPr lang="en-US" sz="1559" dirty="0"/>
          </a:p>
        </p:txBody>
      </p:sp>
      <p:sp>
        <p:nvSpPr>
          <p:cNvPr id="11" name="Text 3"/>
          <p:cNvSpPr txBox="1"/>
          <p:nvPr/>
        </p:nvSpPr>
        <p:spPr>
          <a:xfrm>
            <a:off x="4250925" y="4162561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Чили: медь и портовая экономика
</a:t>
            </a:r>
            <a:pPr algn="l" indent="0" marL="0">
              <a:lnSpc>
                <a:spcPct val="100000"/>
              </a:lnSpc>
              <a:buNone/>
            </a:pPr>
            <a:r>
              <a:rPr lang="en-US" sz="1026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Чили опирается на добычу меди, которая занимает ключевое место в экспорте страны. Рудники, транспортные коридоры и морские порты образуют единую систему, связывающую сырьевую специализацию с внешними рынками.
</a:t>
            </a:r>
            <a:endParaRPr lang="en-US" sz="1578" dirty="0"/>
          </a:p>
        </p:txBody>
      </p:sp>
      <p:sp>
        <p:nvSpPr>
          <p:cNvPr id="12" name="Text 4"/>
          <p:cNvSpPr txBox="1"/>
          <p:nvPr/>
        </p:nvSpPr>
        <p:spPr>
          <a:xfrm>
            <a:off x="8047916" y="416253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7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Аграрные равнины Аргентины и Украины
</a:t>
            </a:r>
            <a:pPr algn="l" indent="0" marL="0">
              <a:lnSpc>
                <a:spcPct val="100000"/>
              </a:lnSpc>
              <a:buNone/>
            </a:pPr>
            <a:r>
              <a:rPr lang="en-US" sz="99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Плодородные земли поддерживают сильный аграрный сектор, ориентированный на зерно, масличные культуры и продукцию животноводства. Такие страны получают устойчивую экспортную выручку, но зависят от погоды, логистики и спроса на мировом рынке.
</a:t>
            </a:r>
            <a:endParaRPr lang="en-US" sz="153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ИЧР показывает не только доходы, но и возможности человека жить дольше, учиться и пользоваться качественными услугами. Именно поэтому сравнение стран выходит за рамки ВВП.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доход не гарантирует одинаково высокий ИЧР: решающими остаются образование, здравоохранение и устойчивость социальных институтов.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UNDP, Human Development Report 2023/2024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Индекс человеческого развития: различия между странами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Геополитика и соперничество держав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17468" y="2125648"/>
            <a:ext cx="3928500" cy="6651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центры влияния
</a:t>
            </a:r>
            <a:pPr algn="l" indent="0" marL="0">
              <a:lnSpc>
                <a:spcPct val="100000"/>
              </a:lnSpc>
              <a:buNone/>
            </a:pPr>
            <a:r>
              <a:rPr lang="en-US" sz="6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США, Китай, Россия, Европейский союз, Индия и Япония формируют ключевые решения в торговле, безопасности и технологиях. Их вес определяется не только размером экономики, но и дипломатическим ресурсом.
</a:t>
            </a:r>
            <a:endParaRPr lang="en-US" sz="1313" dirty="0"/>
          </a:p>
        </p:txBody>
      </p:sp>
      <p:sp>
        <p:nvSpPr>
          <p:cNvPr id="10" name="Text 3"/>
          <p:cNvSpPr txBox="1"/>
          <p:nvPr/>
        </p:nvSpPr>
        <p:spPr>
          <a:xfrm>
            <a:off x="2223259" y="2912619"/>
            <a:ext cx="3928500" cy="6651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Технологическое лидерство
</a:t>
            </a:r>
            <a:pPr algn="l" indent="0" marL="0">
              <a:lnSpc>
                <a:spcPct val="100000"/>
              </a:lnSpc>
              <a:buNone/>
            </a:pPr>
            <a:r>
              <a:rPr lang="en-US" sz="6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7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Соперничество всё чаще связано с искусственным интеллектом, полупроводниками, цифровыми платформами и контролем данных. Кто задаёт стандарты, тот получает долгосрочное политическое и экономическое преимущество.
</a:t>
            </a:r>
            <a:endParaRPr lang="en-US" sz="1298" dirty="0"/>
          </a:p>
        </p:txBody>
      </p:sp>
      <p:sp>
        <p:nvSpPr>
          <p:cNvPr id="11" name="Text 4"/>
          <p:cNvSpPr txBox="1"/>
          <p:nvPr/>
        </p:nvSpPr>
        <p:spPr>
          <a:xfrm>
            <a:off x="4100826" y="3714785"/>
            <a:ext cx="3928500" cy="6651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Энергетика и маршруты
</a:t>
            </a:r>
            <a:pPr algn="l" indent="0" marL="0">
              <a:lnSpc>
                <a:spcPct val="100000"/>
              </a:lnSpc>
              <a:buNone/>
            </a:pPr>
            <a:r>
              <a:rPr lang="en-US" sz="6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Нефть, газ и морские пути остаются стратегическими факторами мировой политики. Контроль над транспортными коридорами и энергетическими поставками влияет на устойчивость государств и союзов.
</a:t>
            </a:r>
            <a:endParaRPr lang="en-US" sz="1313" dirty="0"/>
          </a:p>
        </p:txBody>
      </p:sp>
      <p:sp>
        <p:nvSpPr>
          <p:cNvPr id="12" name="Text 5"/>
          <p:cNvSpPr txBox="1"/>
          <p:nvPr/>
        </p:nvSpPr>
        <p:spPr>
          <a:xfrm>
            <a:off x="5989192" y="4524561"/>
            <a:ext cx="3928500" cy="6651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конфликты
</a:t>
            </a:r>
            <a:pPr algn="l" indent="0" marL="0">
              <a:lnSpc>
                <a:spcPct val="100000"/>
              </a:lnSpc>
              <a:buNone/>
            </a:pPr>
            <a:r>
              <a:rPr lang="en-US" sz="6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Тарифы, санкции и ограничения на экспорт высоких технологий меняют цепочки поставок. В результате страны стремятся диверсифицировать партнёров и уменьшить зависимость от одного центра силы.
</a:t>
            </a:r>
            <a:endParaRPr lang="en-US" sz="1313" dirty="0"/>
          </a:p>
        </p:txBody>
      </p:sp>
      <p:sp>
        <p:nvSpPr>
          <p:cNvPr id="13" name="Text 6"/>
          <p:cNvSpPr txBox="1"/>
          <p:nvPr/>
        </p:nvSpPr>
        <p:spPr>
          <a:xfrm>
            <a:off x="7910133" y="5334334"/>
            <a:ext cx="3928500" cy="6651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Дипломатия и союзы
</a:t>
            </a:r>
            <a:pPr algn="l" indent="0" marL="0">
              <a:lnSpc>
                <a:spcPct val="100000"/>
              </a:lnSpc>
              <a:buNone/>
            </a:pPr>
            <a:r>
              <a:rPr lang="en-US" sz="6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условиях соперничества возрастает роль международных организаций и региональных блоков. Они помогают договариваться, снижать напряжённость и защищать интересы меньших государств.
</a:t>
            </a:r>
            <a:endParaRPr lang="en-US" sz="131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сырьевой зависимости к устойчивому росту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два возможных пути развития страны: через диверсификацию и инвестиции либо через сохранение сырьевой зависимости и замедление роста.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1611903"/>
            <a:ext cx="7101300" cy="36341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стран по типу экономики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ведущая отрасль определяет специализацию, устойчивость и риски национальной экономики.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специализация повышает эффективность, но одновременно делает страну уязвимой к внешней конъюнктуре и колебаниям спроса.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Всемирный банк, ООН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449" y="1932945"/>
            <a:ext cx="428700" cy="3429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08649" y="1932945"/>
            <a:ext cx="428700" cy="3429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75849" y="1932945"/>
            <a:ext cx="428700" cy="3429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347249" y="1894275"/>
            <a:ext cx="420300" cy="4203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614449" y="1894275"/>
            <a:ext cx="420300" cy="4203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  <p:sp>
        <p:nvSpPr>
          <p:cNvPr id="13" name="Text 1"/>
          <p:cNvSpPr txBox="1"/>
          <p:nvPr/>
        </p:nvSpPr>
        <p:spPr>
          <a:xfrm>
            <a:off x="594450" y="558982"/>
            <a:ext cx="110031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вызовы для стран мира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632725" y="2563725"/>
            <a:ext cx="1861200" cy="3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изменения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Потепление, засухи и наводнения меняют условия жизни и хозяйства. Странам приходится перестраивать энергетику, сельское хозяйство и водное управление.
</a:t>
            </a:r>
            <a:endParaRPr lang="en-US" sz="1700" dirty="0"/>
          </a:p>
        </p:txBody>
      </p:sp>
      <p:sp>
        <p:nvSpPr>
          <p:cNvPr id="15" name="Text 3"/>
          <p:cNvSpPr txBox="1"/>
          <p:nvPr/>
        </p:nvSpPr>
        <p:spPr>
          <a:xfrm>
            <a:off x="2899925" y="2563725"/>
            <a:ext cx="1861200" cy="3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Перемещение населения усиливает нагрузку на города и социальные службы, но помогает закрывать дефицит рабочей силы и поддерживать экономический рост.
</a:t>
            </a:r>
            <a:endParaRPr lang="en-US" sz="1700" dirty="0"/>
          </a:p>
        </p:txBody>
      </p:sp>
      <p:sp>
        <p:nvSpPr>
          <p:cNvPr id="16" name="Text 4"/>
          <p:cNvSpPr txBox="1"/>
          <p:nvPr/>
        </p:nvSpPr>
        <p:spPr>
          <a:xfrm>
            <a:off x="5167125" y="2563725"/>
            <a:ext cx="1861200" cy="3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в доходах, доступе к образованию и медицине усиливает социальную напряжённость. Это снижает доверие к институтам и тормозит развитие.
</a:t>
            </a:r>
            <a:endParaRPr lang="en-US" sz="1700" dirty="0"/>
          </a:p>
        </p:txBody>
      </p:sp>
      <p:sp>
        <p:nvSpPr>
          <p:cNvPr id="17" name="Text 5"/>
          <p:cNvSpPr txBox="1"/>
          <p:nvPr/>
        </p:nvSpPr>
        <p:spPr>
          <a:xfrm>
            <a:off x="7434325" y="2563725"/>
            <a:ext cx="1861200" cy="3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Пандемии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эпидемии показывают взаимозависимость стран: сбои в здравоохранении быстро отражаются на транспорте, торговле и повседневной жизни.
</a:t>
            </a:r>
            <a:endParaRPr lang="en-US" sz="1700" dirty="0"/>
          </a:p>
        </p:txBody>
      </p:sp>
      <p:sp>
        <p:nvSpPr>
          <p:cNvPr id="18" name="Text 6"/>
          <p:cNvSpPr txBox="1"/>
          <p:nvPr/>
        </p:nvSpPr>
        <p:spPr>
          <a:xfrm>
            <a:off x="9701525" y="2563725"/>
            <a:ext cx="1861200" cy="3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Киберугрозы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Атаки на данные, сети и инфраструктуру требуют совместной защиты. Без координации государствам сложно обеспечить безопасность цифровой экономики.
</a:t>
            </a:r>
            <a:endParaRPr lang="en-US" sz="1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784" y="1894603"/>
            <a:ext cx="5607371" cy="30281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21021" y="1894603"/>
            <a:ext cx="5607371" cy="302819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7775" y="362725"/>
            <a:ext cx="11480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культура формирует образ страны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  <p:sp>
        <p:nvSpPr>
          <p:cNvPr id="9" name="Text 2"/>
          <p:cNvSpPr txBox="1"/>
          <p:nvPr/>
        </p:nvSpPr>
        <p:spPr>
          <a:xfrm>
            <a:off x="505989" y="5072831"/>
            <a:ext cx="5290932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Язык, вера и повседневная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93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страны складывается из языка, религии, семейных традиций и исторической памяти. Во Франции, Индии, Нигерии и Бразилии единое государство объединяет разные региональные обычаи, что делает национальную идентичность многослойной и живой.
</a:t>
            </a:r>
            <a:endParaRPr lang="en-US" sz="1438" dirty="0"/>
          </a:p>
        </p:txBody>
      </p:sp>
      <p:sp>
        <p:nvSpPr>
          <p:cNvPr id="10" name="Text 3"/>
          <p:cNvSpPr txBox="1"/>
          <p:nvPr/>
        </p:nvSpPr>
        <p:spPr>
          <a:xfrm>
            <a:off x="6379252" y="5072831"/>
            <a:ext cx="5290932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Праздники, символы и архитектура
</a:t>
            </a:r>
            <a:pPr algn="l" indent="0" marL="0">
              <a:lnSpc>
                <a:spcPct val="100000"/>
              </a:lnSpc>
              <a:buNone/>
            </a:pPr>
            <a:r>
              <a:rPr lang="en-US" sz="93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символы, памятники и праздничные обряды помогают увидеть, как страна сохраняет преемственность поколений. Архитектура старых городов, религиозные сооружения и современные культурные пространства вместе создают узнаваемый образ государства.
</a:t>
            </a:r>
            <a:endParaRPr lang="en-US" sz="14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стран: различия, которые создают единую систему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различаются по ресурсам, населению и политическим моделям, но всё теснее связаны обменом, миграцией и технологиями. Понимание этих связей помогает видеть за картой мира живую систему взаимных зависимостей.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2026-06-02T22:04:25Z</dcterms:created>
  <dcterms:modified xsi:type="dcterms:W3CDTF">2026-06-02T22:04:25Z</dcterms:modified>
</cp:coreProperties>
</file>