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мирового развития в начале третьего тысячелетия
</a:t>
            </a:r>
            <a:endParaRPr lang="en-US" sz="2587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стал тесно связанным, и его проблемы касаются каждого.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проблемы стали заметны именно сейчас
</a:t>
            </a:r>
            <a:endParaRPr lang="en-US" sz="2487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XXI веке страны, люди и рынки связаны быстрее, чем когда-либо. Поэтому бедность, климат, болезни и конфликты сразу отражаются на жизни миллионов, а не остаются локальными трудностями.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 неравенство в современном мире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Крайняя бедность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миллионов людей живут на очень маленький доход и не могут обеспечить себе нормальное питание, лечение и жильё, поэтому любая болезнь или потеря работы делает их положение ещё тяжелее.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доходах напрямую влияет на школу, медицинскую помощь, безопасную воду и достойную работу. Там, где возможностей меньше, людям труднее выбраться из бедности самостоятельно.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круг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семье не хватает денег, дети нередко раньше начинают работать и реже продолжают учёбу. Из-за этого неравенство может сохраняться от родителей к детям.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часть населения живёт в бедности, государству сложнее развивать экономику, улучшать образование и заботиться о здоровье людей. Поэтому бедность влияет не только на отдельных людей, но и на страну в целом.
</a:t>
            </a:r>
            <a:endParaRPr lang="en-US" sz="13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Prospects; данные за 1950, 2000, 2022 и прогноз на 2050 год.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Земли с середины XX века
</a:t>
            </a:r>
            <a:endParaRPr lang="en-US" sz="2453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население растёт там, где одновременно высока рождаемость и ограничены ресурсы для развития.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людей, тем выше нагрузка на школы, больницы, жильё, транспорт и рабочие места.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жизнь в больших городах
</a:t>
            </a:r>
            <a:endParaRPr lang="en-US" sz="2562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городских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 городах живёт уже более половины населения планеты. Люди переезжают туда в поисках работы, образования и удобств, но быстрый рост городов создаёт новые трудности.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население города увеличивается слишком быстро, не хватает жилья, школ, парковок и общественного транспорта. Из-за этого растут пробки, шум и напряжение в повседневной жизни.
</a:t>
            </a:r>
            <a:endParaRPr lang="en-US" sz="1397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машин, строек и отходов ухудшает качество воздуха и воды. В густонаселённых районах людям труднее поддерживать чистую и безопасную среду вокруг себя.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могут стать удобнее и безопаснее, если заранее развивать транспорт, строить жильё и создавать зелёные зоны. Тогда урбанизация будет приносить пользу, а не только проблемы.
</a:t>
            </a:r>
            <a:endParaRPr lang="en-US" sz="13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828151"/>
            <a:ext cx="4646100" cy="1660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ресурсы определяют здоровье людей, работу экономики и устойчивость стран. Их нехватка быстро превращается в социальную и политическую проблему.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ФАО, ВОЗ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пища и энергия как базовые ресурсы
</a:t>
            </a:r>
            <a:endParaRPr lang="en-US" sz="2557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воды, пищи и энергии редко возникает отдельно: он усиливает друг друга и делает развитие стран менее стабильным.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1,1°C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примерно настолько уже выросла средняя температура Земли по сравнению с доиндустриальным уровнем.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такое повышение заметно влияет на погоду, таяние льда, пожары и засухи. Изменения климата уже затрагивают безопасность людей и природные системы.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МГЭИК (IPCC), Шестой оценочный доклад.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МГЭИК и ООН; распределение по основным секторам, обобщённые оценки.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выбросов парниковых газов
</a:t>
            </a:r>
            <a:endParaRPr lang="en-US" sz="2639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что выбросы связаны не только с заводами, но и с транспортом, сельским хозяйством и изменением природных территорий.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 требует действий сразу в нескольких сферах, а не только в энергетике.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миграция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последствия перемещения людей по данным международных организаций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Вооруженные конфликты и их последствия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войны повреждаются школы, больницы, дороги и предприятия. Из-за этого люди теряют доступ к учёбе, лечению, работе и обычной безопасной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беженцев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семьи вынуждены покидать свои дома, чтобы спастись от опасности. Переезд часто происходит быстро, поэтому людям приходится начинать жизнь почти с нуля.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дети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во время конфликта чаще пропускают занятия, переживают стресс и не чувствуют себя в безопасности. Это мешает нормальному развитию и будущему обучению.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значение мира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могут возникать из-за ресурсов, политики, границ или различий между группами людей. Мир и безопасность нужны для того, чтобы общество могло развиваться.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интернет становится пропуском в будущее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дома, когда связь есть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одного школьника на столе ноутбук, наушники и быстрый интернет: он может смотреть уроки, искать ответы и отправлять задания. Для него учеба продолжается и после звонка. Такие возможности делают знания доступнее и расширяют круг общения.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даже сообщение отправить трудно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другого ребенка дома нет стабильной связи, а иногда и техники. Он зависит от телефона родителей или школьного компьютера, если тот есть. Из-за этого сложнее учиться, общаться с учителями и пользоваться онлайн-сервисами.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стартовые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разрыв заметен не только между странами, но и между городом и селом. Там, где сеть слабая, дети реже участвуют в дистанционных занятиях и позже осваивают цифровые навыки, нужные для учебы и будущей работы.
</a:t>
            </a:r>
            <a:endParaRPr lang="en-US" sz="13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материалам ITU и Всемирного банка; данные обобщены по состоянию на начало 2020-х годов.
</a:t>
            </a:r>
            <a:endParaRPr lang="en-US" sz="723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интернету в разных группах стран
</a:t>
            </a:r>
            <a:endParaRPr lang="en-US" sz="2412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сети влияет не только на школу, но и на получение государственных услуг, поиск работы и общение с миром.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доход и чем дальше населенный пункт от города, тем сильнее цифровое неравенство и уже возможности для 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830050"/>
            <a:ext cx="4646100" cy="16193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цели ООН до 2030 года и их практический смысл для жизни людей.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Повестка дня в области устойчивого развития до 2030 года.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устойчивого развития ООН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охватывают сразу несколько сфер жизни и показывают, что развитие требует совместных действий, а не одного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эпидемия быстро меняет жизнь общества
</a:t>
            </a:r>
            <a:endParaRPr lang="en-US" sz="2425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инфекции
</a:t>
            </a:r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болезнь распространяется через контакты между людьми и быстро выходит за пределы одного города или страны. Сначала угрозу могут недооценивать, но именно в этот момент важны наблюдение и раннее информирование.
</a:t>
            </a:r>
            <a:endParaRPr lang="en-US" sz="958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сбои
</a:t>
            </a:r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Закрываются школы, сокращаются поездки, меняется работа транспорта и предприятий. Сильнее всего страдают сферы, где люди часто встречаются лично: торговля, туризм и услуги.
</a:t>
            </a:r>
            <a:endParaRPr lang="en-US" sz="1041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медицину
</a:t>
            </a:r>
            <a:pPr algn="l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Больницы и поликлиники работают с перегрузкой, особенно там, где не хватает врачей, оборудования и чистой воды. Тогда возрастает значение гигиены, тестирования и своевременной помощи.
</a:t>
            </a:r>
            <a:endParaRPr lang="en-US" sz="993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Вакцинация, санитарные меры и раннее выявление заболеваний помогают сдержать распространение инфекции. После кризиса страны постепенно восстанавливают учебу, работу и привычный ритм жизни.
</a:t>
            </a:r>
            <a:endParaRPr lang="en-US" sz="99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ЮНЕСКО о неравном доступе к образованию.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 образовании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результаты учебы влияют не только способности, но и питание, дорога в школу, книги, техника и поддержка семьи.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условиях обучения превращается в разницу жизненных шансов, поэтому образование должно быть доступным и безопасным для всех.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01753"/>
            <a:ext cx="792600" cy="704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221030"/>
            <a:ext cx="792600" cy="63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1388" y="1490720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меняют жизнь по-разному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позволяют быстрее ставить диагнозы, хранить медицинские данные и проводить консультации на расстоянии. Это особенно важно для людей, живущих далеко от крупных больниц.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рабочих мест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заменяет некоторые простые операции на производстве и в офисах. Поэтому людям нужны новые навыки, чтобы не оказаться вне рынка труда.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системы помогают экономить электричество, тепло и воду, если их использовать разумно. Энергосбережение снижает расходы семей и уменьшает нагрузку на природу.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Онлайн-курсы, электронные библиотеки и быстрый обмен сообщениями делают знания доступнее. Но без техники, интернета и цифровой грамотности эти возможности остаются недоступными.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договоренностей к реальным действиям
</a:t>
            </a:r>
            <a:endParaRPr lang="en-US" sz="2414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международное сотрудничество помогает решать задачи, которые не ограничиваются одной страной.
</a:t>
            </a:r>
            <a:endParaRPr lang="en-US" sz="91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делать люди и школы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1434875" y="1127600"/>
            <a:ext cx="3265800" cy="5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закрывать кран, выключать свет и бережно расходовать бумагу помогает снизить лишние потери. Даже небольшие действия, если их повторяют многие, дают заметный результат для города и природы.
</a:t>
            </a:r>
            <a:endParaRPr lang="en-US" sz="1030" dirty="0"/>
          </a:p>
        </p:txBody>
      </p:sp>
      <p:sp>
        <p:nvSpPr>
          <p:cNvPr id="13" name="Text 3"/>
          <p:cNvSpPr txBox="1"/>
          <p:nvPr/>
        </p:nvSpPr>
        <p:spPr>
          <a:xfrm>
            <a:off x="1434875" y="1894635"/>
            <a:ext cx="3265800" cy="5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6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 учит понимать, что часть вещей можно переработать. В школе это удобно делать через отдельные контейнеры и простые правила, которые легко запомнить и соблюдать каждый день.
</a:t>
            </a:r>
            <a:endParaRPr lang="en-US" sz="1038" dirty="0"/>
          </a:p>
        </p:txBody>
      </p:sp>
      <p:sp>
        <p:nvSpPr>
          <p:cNvPr id="14" name="Text 4"/>
          <p:cNvSpPr txBox="1"/>
          <p:nvPr/>
        </p:nvSpPr>
        <p:spPr>
          <a:xfrm>
            <a:off x="1434875" y="2661681"/>
            <a:ext cx="3265800" cy="5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и беречь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 кустарники улучшают воздух, дают тень и делают школьный двор уютнее. Уход за зелеными насаждениями воспитывает ответственность и показывает, что природа нуждается в постоянной заботе.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434875" y="3428736"/>
            <a:ext cx="3265800" cy="5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6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Волонтерские дела учат сотрудничеству и вниманию к людям, которым нужна поддержка. Это могут быть сбор книг, помощь пожилым, участие в экологических акциях и школьных проектах.
</a:t>
            </a:r>
            <a:endParaRPr lang="en-US" sz="1038" dirty="0"/>
          </a:p>
        </p:txBody>
      </p:sp>
      <p:sp>
        <p:nvSpPr>
          <p:cNvPr id="16" name="Text 6"/>
          <p:cNvSpPr txBox="1"/>
          <p:nvPr/>
        </p:nvSpPr>
        <p:spPr>
          <a:xfrm>
            <a:off x="1434875" y="4195775"/>
            <a:ext cx="3265800" cy="5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информацию
</a:t>
            </a:r>
            <a:pPr algn="l" indent="0" marL="0">
              <a:lnSpc>
                <a:spcPct val="115000"/>
              </a:lnSpc>
              <a:buNone/>
            </a:pPr>
            <a:r>
              <a:rPr lang="en-US" sz="6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Медиаграмотность помогает не верить слухам и фальшивым сообщениям. Если школьник умеет проверять источник, он безопаснее общается в интернете и лучше понимает новости и учебные материалы.
</a:t>
            </a:r>
            <a:endParaRPr lang="en-US" sz="10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554851"/>
            <a:ext cx="4646100" cy="22068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трудности усиливают другие, поэтому рассматривать их по отдельности нельзя.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ООН и школьному курсу обществознания.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глобальные проблемы связаны между собой
</a:t>
            </a:r>
            <a:endParaRPr lang="en-US" sz="2248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вызовы переплетаются: один кризис часто запускает другой, поэтому нужны согласованные и одновременные меры.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зависит от баланса и сотрудничества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развитие будет успешным только тогда, когда экономический рост, справедливость и забота о природе поддерживают друг друга. Решать такие проблемы нужно вместе — государствам, школам, ученым и каждому человеку.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2026-06-01T05:17:01Z</dcterms:created>
  <dcterms:modified xsi:type="dcterms:W3CDTF">2026-06-01T05:17:01Z</dcterms:modified>
</cp:coreProperties>
</file>