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image" Target="../media/image-8-11.png"/><Relationship Id="rId12" Type="http://schemas.openxmlformats.org/officeDocument/2006/relationships/image" Target="../media/image-8-12.png"/><Relationship Id="rId13" Type="http://schemas.openxmlformats.org/officeDocument/2006/relationships/image" Target="../media/image-8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image" Target="../media/image-18-11.png"/><Relationship Id="rId12" Type="http://schemas.openxmlformats.org/officeDocument/2006/relationships/image" Target="../media/image-18-12.png"/><Relationship Id="rId13" Type="http://schemas.openxmlformats.org/officeDocument/2006/relationships/image" Target="../media/image-18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3773" y="554125"/>
            <a:ext cx="4293204" cy="3738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0875" y="702600"/>
            <a:ext cx="4294200" cy="3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 развитие животных: от клетки до взрослой особи
</a:t>
            </a:r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из одной клетки формируется сложный организм?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5148" y="0"/>
            <a:ext cx="4565404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245225" y="590200"/>
            <a:ext cx="3933300" cy="38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рост и развитие животных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процессы определяют, когда животное становится способным к размножению, как быстро набирает размеры и насколько успешно приспосабливается к жизни в своей среде. Понимание развития важно для биологии, медицины и экологии, потому что оно связано с наследственностью, гормонами и условиями существования.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09300" y="105875"/>
            <a:ext cx="77985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понятия: рост и развитие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784500" y="126632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 — это количественное увеличение массы тела, объёма и числа клеток. Он особенно заметен в молодом возрасте, когда организм активно наращивает ткани и ещё не достиг окончательных размеров.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158475" y="190717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Единство процессов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 развитие идут одновременно, но не всегда с одинаковой скоростью. Животное может быстро увеличиваться в размерах, тогда как его органы и системы ещё продолжают созревать.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784500" y="311597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
</a:t>
            </a:r>
            <a:pPr algn="l" indent="0" marL="0">
              <a:lnSpc>
                <a:spcPct val="100000"/>
              </a:lnSpc>
              <a:buNone/>
            </a:pPr>
            <a:r>
              <a:rPr lang="en-US" sz="4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включает качественные изменения: клетки специализируются, образуются ткани, органы и системы органов. В результате организм получает новые функции, необходимые для самостоятельной жизни и размножения.
</a:t>
            </a:r>
            <a:endParaRPr lang="en-US" sz="1072" dirty="0"/>
          </a:p>
        </p:txBody>
      </p:sp>
      <p:sp>
        <p:nvSpPr>
          <p:cNvPr id="10" name="Text 4"/>
          <p:cNvSpPr txBox="1"/>
          <p:nvPr/>
        </p:nvSpPr>
        <p:spPr>
          <a:xfrm>
            <a:off x="5158475" y="380807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Возрастные различия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молодых особей преобладает интенсивный рост, а у взрослых — поддержание структуры и функций организма. Поэтому внешнее сходство по размерам не всегда означает одинаковую степень зрелости.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26051" y="1053399"/>
            <a:ext cx="3076103" cy="3024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3300" y="301350"/>
            <a:ext cx="43833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Уровни организации развития организма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644700" y="1421050"/>
            <a:ext cx="27693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Клеточный уровень
</a:t>
            </a:r>
            <a:pPr algn="l" indent="0" marL="0">
              <a:lnSpc>
                <a:spcPct val="115000"/>
              </a:lnSpc>
              <a:buNone/>
            </a:pPr>
            <a:r>
              <a:rPr lang="en-US" sz="4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начинается с деления и специализации клеток. Уже на ранних стадиях формируется основа будущего организма, от которой зависит дальнейшее строение тканей и органов.
</a:t>
            </a:r>
            <a:endParaRPr lang="en-US" sz="1083" dirty="0"/>
          </a:p>
        </p:txBody>
      </p:sp>
      <p:sp>
        <p:nvSpPr>
          <p:cNvPr id="12" name="Text 3"/>
          <p:cNvSpPr txBox="1"/>
          <p:nvPr/>
        </p:nvSpPr>
        <p:spPr>
          <a:xfrm>
            <a:off x="644700" y="2592853"/>
            <a:ext cx="27693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Зародышевые листки
</a:t>
            </a:r>
            <a:pPr algn="l" indent="0" marL="0">
              <a:lnSpc>
                <a:spcPct val="115000"/>
              </a:lnSpc>
              <a:buNone/>
            </a:pPr>
            <a:r>
              <a:rPr lang="en-US" sz="4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эмбрионе возникают зародышевые листки, из которых затем развиваются основные ткани и органы. Это важный этап, поскольку именно он задаёт общий план строения животного.
</a:t>
            </a:r>
            <a:endParaRPr lang="en-US" sz="1083" dirty="0"/>
          </a:p>
        </p:txBody>
      </p:sp>
      <p:sp>
        <p:nvSpPr>
          <p:cNvPr id="13" name="Text 4"/>
          <p:cNvSpPr txBox="1"/>
          <p:nvPr/>
        </p:nvSpPr>
        <p:spPr>
          <a:xfrm>
            <a:off x="644700" y="3764671"/>
            <a:ext cx="27693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Закладка органов
</a:t>
            </a:r>
            <a:pPr algn="l" indent="0" marL="0">
              <a:lnSpc>
                <a:spcPct val="115000"/>
              </a:lnSpc>
              <a:buNone/>
            </a:pPr>
            <a:r>
              <a:rPr lang="en-US" sz="4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мере развития последовательно формируются нервная система, органы пищеварения, кровообращения и дыхания. У позвоночных эти процессы особенно хорошо прослеживаются по стадиям эмбриона.
</a:t>
            </a:r>
            <a:endParaRPr lang="en-US" sz="1034" dirty="0"/>
          </a:p>
        </p:txBody>
      </p:sp>
      <p:sp>
        <p:nvSpPr>
          <p:cNvPr id="14" name="Text 5"/>
          <p:cNvSpPr txBox="1"/>
          <p:nvPr/>
        </p:nvSpPr>
        <p:spPr>
          <a:xfrm>
            <a:off x="4056550" y="2044650"/>
            <a:ext cx="27693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Сложный организм
</a:t>
            </a:r>
            <a:pPr algn="l" indent="0" marL="0">
              <a:lnSpc>
                <a:spcPct val="115000"/>
              </a:lnSpc>
              <a:buNone/>
            </a:pPr>
            <a:r>
              <a:rPr lang="en-US" sz="3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органы объединяются в работающие системы, организм получает способность к самостоятельному существованию. На этом уровне развитие становится заметным как переход от простого строения к сложной жизнедеятельности.
</a:t>
            </a:r>
            <a:endParaRPr lang="en-US" sz="938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1551" y="1345875"/>
            <a:ext cx="8212397" cy="3334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71500" y="933150"/>
            <a:ext cx="8212500" cy="2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последовательности раннего развития от оплодотворения до рождения или вылупления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71500" y="247125"/>
            <a:ext cx="82125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эмбрионального развития животных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5199" y="123125"/>
            <a:ext cx="85536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постэмбрионального развития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4475" y="15632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Прямое развитие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Молодая особь внешне похожа на взрослую и проходит постепенный рост без резкой перестройки тела. Такой путь характерен для млекопитающих, птиц и многих пресмыкающихся.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094625" y="15632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Непрямое развитие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раннем этапе появляется личинка, которая сильно отличается от взрослого животного. Затем происходит метаморфоз — глубокое изменение строения, функций и образа жизни.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854475" y="35837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задачи стадий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Личинка и взрослая особь часто по-разному питаются, передвигаются и занимают разные места обитания. Это снижает конкуренцию внутри вида и повышает шансы на выживание.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5094625" y="35837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со средой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типа развития зависит от образа жизни вида и условий среды. В стабильных условиях выгоден постепенный рост, а в изменчивых — разделение на личиночную и взрослую стадии.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8057" y="1235475"/>
            <a:ext cx="4444185" cy="32343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показано относительное сравнение сроков развития: чем выше столбец, тем дольше продолжается рост до взрослого состояния.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отражают особенности жизненного цикла: чем сложнее и длиннее период заботы о потомстве, тем медленнее завершается развитие.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4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скорости роста у разных групп животных
</a:t>
            </a:r>
            <a:endParaRPr lang="en-US" sz="2241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шкала по материалам школьного курса биологии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69187" y="1517888"/>
            <a:ext cx="420300" cy="4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52150" y="2621013"/>
            <a:ext cx="420300" cy="420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69050" y="2621013"/>
            <a:ext cx="420300" cy="42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61537" y="3748388"/>
            <a:ext cx="435600" cy="387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2131" y="2008550"/>
            <a:ext cx="218400" cy="218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62131" y="945250"/>
            <a:ext cx="218400" cy="218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62131" y="3087060"/>
            <a:ext cx="218400" cy="194133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62131" y="4152097"/>
            <a:ext cx="218400" cy="2184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449250" y="141125"/>
            <a:ext cx="8245500" cy="57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Гормоны как регуляторы роста
</a:t>
            </a:r>
            <a:endParaRPr lang="en-US" sz="2000" dirty="0"/>
          </a:p>
        </p:txBody>
      </p:sp>
      <p:sp>
        <p:nvSpPr>
          <p:cNvPr id="16" name="Text 1"/>
          <p:cNvSpPr txBox="1"/>
          <p:nvPr/>
        </p:nvSpPr>
        <p:spPr>
          <a:xfrm>
            <a:off x="842625" y="2050361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Тироксин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гормон влияет на обмен веществ и ускоряет развитие у позвоночных. Его действие особенно важно там, где организм должен быстро перейти к следующему этапу роста.
</a:t>
            </a:r>
            <a:endParaRPr lang="en-US" sz="1500" dirty="0"/>
          </a:p>
        </p:txBody>
      </p:sp>
      <p:sp>
        <p:nvSpPr>
          <p:cNvPr id="17" name="Text 2"/>
          <p:cNvSpPr txBox="1"/>
          <p:nvPr/>
        </p:nvSpPr>
        <p:spPr>
          <a:xfrm>
            <a:off x="842625" y="981342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Соматотропный гормон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 стимулирует общий рост организма, деление клеток и увеличение массы тканей. Особенно заметна его роль в периоды активного развития молодого животного.
</a:t>
            </a:r>
            <a:endParaRPr lang="en-US" sz="1500" dirty="0"/>
          </a:p>
        </p:txBody>
      </p:sp>
      <p:sp>
        <p:nvSpPr>
          <p:cNvPr id="18" name="Text 3"/>
          <p:cNvSpPr txBox="1"/>
          <p:nvPr/>
        </p:nvSpPr>
        <p:spPr>
          <a:xfrm>
            <a:off x="842650" y="3107950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Инсулин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Инсулин помогает клеткам усваивать питательные вещества и использовать их для построения тканей. Без нормальной регуляции обмена рост становится замедленным и менее устойчивым.
</a:t>
            </a:r>
            <a:endParaRPr lang="en-US" sz="1500" dirty="0"/>
          </a:p>
        </p:txBody>
      </p:sp>
      <p:sp>
        <p:nvSpPr>
          <p:cNvPr id="19" name="Text 4"/>
          <p:cNvSpPr txBox="1"/>
          <p:nvPr/>
        </p:nvSpPr>
        <p:spPr>
          <a:xfrm>
            <a:off x="842625" y="4188567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Экдизон и ювенильный гормон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насекомых эти гормоны управляют линькой, ростом и переходом к взрослой стадии. Их согласованное действие определяет, останется ли организм на личиночном этапе или завершит метаморфоз.
</a:t>
            </a:r>
            <a:endParaRPr lang="en-US" sz="1500" dirty="0"/>
          </a:p>
        </p:txBody>
      </p:sp>
      <p:sp>
        <p:nvSpPr>
          <p:cNvPr id="20" name="Text 5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BCD1C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3100" y="1395067"/>
            <a:ext cx="3633000" cy="179166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7350" y="1394298"/>
            <a:ext cx="3387900" cy="179320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41550" y="258700"/>
            <a:ext cx="8377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Метаморфоз у насекомых и амфибий
</a:t>
            </a:r>
            <a:endParaRPr lang="en-US" sz="2500" dirty="0"/>
          </a:p>
        </p:txBody>
      </p:sp>
      <p:sp>
        <p:nvSpPr>
          <p:cNvPr id="8" name="Text 2"/>
          <p:cNvSpPr txBox="1"/>
          <p:nvPr/>
        </p:nvSpPr>
        <p:spPr>
          <a:xfrm>
            <a:off x="719225" y="3786105"/>
            <a:ext cx="33879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насекомых с полным превращением развитие проходит через яйцо, личинку, куколку и имаго. Личинка активно питается и быстро растёт, а в куколке тело перестраивается почти заново. Взрослая особь уже выполняет другие функции и нередко живёт в иной среде.
</a:t>
            </a:r>
            <a:endParaRPr lang="en-US" sz="979" dirty="0"/>
          </a:p>
        </p:txBody>
      </p:sp>
      <p:sp>
        <p:nvSpPr>
          <p:cNvPr id="9" name="Text 3"/>
          <p:cNvSpPr txBox="1"/>
          <p:nvPr/>
        </p:nvSpPr>
        <p:spPr>
          <a:xfrm>
            <a:off x="719226" y="3286149"/>
            <a:ext cx="3387900" cy="37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личинки к имаго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957350" y="3786156"/>
            <a:ext cx="33879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амфибий развитие тоже связано с резкой сменой строения, но проходит иначе. Головастик живёт в воде, дышит жабрами и имеет хвост, а затем развивает конечности, лёгкие и взрослый тип питания. Этот переход хорошо показывает смысл метаморфоза.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4957351" y="3286150"/>
            <a:ext cx="3387900" cy="37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Преображение головастика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28350" y="1942445"/>
            <a:ext cx="4775700" cy="152401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по-разному организован путь от молодого организма к взрослой особи.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Прямое развитие ведёт к постепенному росту похожей на взрослую особи, а непрямое включает личинку и резкую перестройку организма.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Прямое и непрямое развитие животных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школьного курса биологии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256" y="1442175"/>
            <a:ext cx="218400" cy="218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42231" y="1454308"/>
            <a:ext cx="218400" cy="1941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7256" y="3138350"/>
            <a:ext cx="218400" cy="218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54456" y="3118250"/>
            <a:ext cx="193950" cy="2586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49250" y="141125"/>
            <a:ext cx="82455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питания в росте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1049829" y="1479938"/>
            <a:ext cx="3151500" cy="9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9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
</a:t>
            </a:r>
            <a:pPr algn="l" indent="0" marL="0">
              <a:lnSpc>
                <a:spcPct val="115000"/>
              </a:lnSpc>
              <a:buNone/>
            </a:pPr>
            <a:r>
              <a:rPr lang="en-US" sz="553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нужны для построения клеток, тканей и ферментов. При достаточном поступлении аминокислот организм быстрее наращивает мышцы, органы и покровы, а при дефиците рост заметно замедляется.
</a:t>
            </a:r>
            <a:endParaRPr lang="en-US" sz="1289" dirty="0"/>
          </a:p>
        </p:txBody>
      </p:sp>
      <p:sp>
        <p:nvSpPr>
          <p:cNvPr id="13" name="Text 3"/>
          <p:cNvSpPr txBox="1"/>
          <p:nvPr/>
        </p:nvSpPr>
        <p:spPr>
          <a:xfrm>
            <a:off x="5419454" y="1479600"/>
            <a:ext cx="3151500" cy="9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Жиры
</a:t>
            </a:r>
            <a:pPr algn="l" indent="0" marL="0">
              <a:lnSpc>
                <a:spcPct val="115000"/>
              </a:lnSpc>
              <a:buNone/>
            </a:pPr>
            <a:r>
              <a:rPr lang="en-US" sz="55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Жиры служат важным источником запасённой энергии и входят в состав клеточных мембран. Они помогают переживать периоды нехватки пищи и поддерживают нормальное развитие нервной системы.
</a:t>
            </a:r>
            <a:endParaRPr lang="en-US" sz="1295" dirty="0"/>
          </a:p>
        </p:txBody>
      </p:sp>
      <p:sp>
        <p:nvSpPr>
          <p:cNvPr id="14" name="Text 4"/>
          <p:cNvSpPr txBox="1"/>
          <p:nvPr/>
        </p:nvSpPr>
        <p:spPr>
          <a:xfrm>
            <a:off x="1049829" y="3169762"/>
            <a:ext cx="3151500" cy="9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9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Углеводы и энергия
</a:t>
            </a:r>
            <a:pPr algn="l" indent="0" marL="0">
              <a:lnSpc>
                <a:spcPct val="115000"/>
              </a:lnSpc>
              <a:buNone/>
            </a:pPr>
            <a:r>
              <a:rPr lang="en-US" sz="56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Углеводы обеспечивают организм быстрым топливом для движения, обмена веществ и деления клеток. Если энергии недостаточно, животное расходует собственные запасы и хуже прибавляет в массе.
</a:t>
            </a:r>
            <a:endParaRPr lang="en-US" sz="1319" dirty="0"/>
          </a:p>
        </p:txBody>
      </p:sp>
      <p:sp>
        <p:nvSpPr>
          <p:cNvPr id="15" name="Text 5"/>
          <p:cNvSpPr txBox="1"/>
          <p:nvPr/>
        </p:nvSpPr>
        <p:spPr>
          <a:xfrm>
            <a:off x="5419454" y="3161257"/>
            <a:ext cx="3151500" cy="9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9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Вода, минералы и витамины
</a:t>
            </a:r>
            <a:pPr algn="l" indent="0" marL="0">
              <a:lnSpc>
                <a:spcPct val="115000"/>
              </a:lnSpc>
              <a:buNone/>
            </a:pPr>
            <a:r>
              <a:rPr lang="en-US" sz="553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Вода, кальций, фосфор и витамины поддерживают работу ферментов, формирование костей и общий обмен веществ. Их нехватка нарушает развитие, делает организм слабее и менее устойчивым к нагрузкам.
</a:t>
            </a:r>
            <a:endParaRPr lang="en-US" sz="128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8057" y="1235475"/>
            <a:ext cx="4444185" cy="32343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 одинаковом наследственном плане развитие идёт по-разному: одни факторы ускоряют обмен веществ, другие ограничивают рост через стресс и дефицит ресурсов.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развитие сильнее всего влияют температура и питание, а остальные факторы усиливают или ослабляют их действие в конкретной среде.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среды, влияющие на развитие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28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учебная оценка по обобщённым биологическим данным; без привязки к одному эксперименту.
</a:t>
            </a:r>
            <a:endParaRPr lang="en-US" sz="72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32375" y="335675"/>
            <a:ext cx="78966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линьки и роста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205200" y="1437150"/>
            <a:ext cx="27138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 увеличивается в размерах, но жёсткий наружный скелет не растягивается. Рост становится возможен только после подготовки к смене покрова.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04500" y="2952900"/>
            <a:ext cx="2517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линькой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3123775" y="3934050"/>
            <a:ext cx="27138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Старый покров сбрасывается, а новый ещё мягкий и уязвимый. В этот период животное особенно нуждается в защите и покое.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222238" y="2952900"/>
            <a:ext cx="2517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Линька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6042325" y="1437150"/>
            <a:ext cx="27138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покров затвердевает, и тело снова может увеличиваться до следующей линьки. У змей и птиц смена покровов связана прежде всего с обновлением тканей.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6140800" y="2952900"/>
            <a:ext cx="2517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линьки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1551" y="1345875"/>
            <a:ext cx="8212397" cy="3334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71500" y="933150"/>
            <a:ext cx="8212500" cy="2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1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основана на типичной последовательности развития земноводных, описываемой в школьном курсе биологии.
</a:t>
            </a:r>
            <a:endParaRPr lang="en-US" sz="1179" dirty="0"/>
          </a:p>
        </p:txBody>
      </p:sp>
      <p:sp>
        <p:nvSpPr>
          <p:cNvPr id="4" name="Text 1"/>
          <p:cNvSpPr txBox="1"/>
          <p:nvPr/>
        </p:nvSpPr>
        <p:spPr>
          <a:xfrm>
            <a:off x="471500" y="247125"/>
            <a:ext cx="82125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Непрямое развитие лягушки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76966" y="2972580"/>
            <a:ext cx="5641200" cy="21705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7050" y="118050"/>
            <a:ext cx="77904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млекопитающих: от детёныша к взрослой особи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529948" y="1648625"/>
            <a:ext cx="2428193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8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Внутриутробный этап
</a:t>
            </a:r>
            <a:pPr algn="l" indent="0" marL="0">
              <a:lnSpc>
                <a:spcPct val="115000"/>
              </a:lnSpc>
              <a:buNone/>
            </a:pPr>
            <a:r>
              <a:rPr lang="en-US" sz="449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8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млекопитающих начинается ещё до рождения. В этот период закладываются органы и системы, а организм получает питание и защиту через организм матери.
</a:t>
            </a:r>
            <a:endParaRPr lang="en-US" sz="988" dirty="0"/>
          </a:p>
        </p:txBody>
      </p:sp>
      <p:sp>
        <p:nvSpPr>
          <p:cNvPr id="12" name="Text 3"/>
          <p:cNvSpPr txBox="1"/>
          <p:nvPr/>
        </p:nvSpPr>
        <p:spPr>
          <a:xfrm>
            <a:off x="3381202" y="1648625"/>
            <a:ext cx="2428193" cy="9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8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 после рождения
</a:t>
            </a:r>
            <a:pPr algn="l" indent="0" marL="0">
              <a:lnSpc>
                <a:spcPct val="115000"/>
              </a:lnSpc>
              <a:buNone/>
            </a:pPr>
            <a:r>
              <a:rPr lang="en-US" sz="449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8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рождения детёныш питается молоком, которое обеспечивает энергией, белками, жирами и защитными веществами. Это создаёт условия для быстрого роста и укрепления организма.
</a:t>
            </a:r>
            <a:endParaRPr lang="en-US" sz="988" dirty="0"/>
          </a:p>
        </p:txBody>
      </p:sp>
      <p:sp>
        <p:nvSpPr>
          <p:cNvPr id="13" name="Text 4"/>
          <p:cNvSpPr txBox="1"/>
          <p:nvPr/>
        </p:nvSpPr>
        <p:spPr>
          <a:xfrm>
            <a:off x="6231902" y="1648625"/>
            <a:ext cx="2428193" cy="9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2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Ранний возраст
</a:t>
            </a:r>
            <a:pPr algn="l" indent="0" marL="0">
              <a:lnSpc>
                <a:spcPct val="115000"/>
              </a:lnSpc>
              <a:buNone/>
            </a:pPr>
            <a:r>
              <a:rPr lang="en-US" sz="428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2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кошек, собак и многих других млекопитающих первые месяцы жизни особенно важны: именно тогда наиболее интенсивно увеличиваются масса тела, размеры органов и координация движений.
</a:t>
            </a:r>
            <a:endParaRPr lang="en-US" sz="942" dirty="0"/>
          </a:p>
        </p:txBody>
      </p:sp>
      <p:sp>
        <p:nvSpPr>
          <p:cNvPr id="14" name="Text 5"/>
          <p:cNvSpPr txBox="1"/>
          <p:nvPr/>
        </p:nvSpPr>
        <p:spPr>
          <a:xfrm>
            <a:off x="529948" y="3407125"/>
            <a:ext cx="2428193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Длительное созревание
</a:t>
            </a:r>
            <a:pPr algn="l" indent="0" marL="0">
              <a:lnSpc>
                <a:spcPct val="115000"/>
              </a:lnSpc>
              <a:buNone/>
            </a:pPr>
            <a:r>
              <a:rPr lang="en-US" sz="396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крупных млекопитающих, например слонов и китов, рост и половое созревание продолжаются значительно дольше. Это связано с большими размерами тела и сложностью жизненного цикла.
</a:t>
            </a:r>
            <a:endParaRPr lang="en-US" sz="87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7900" y="2141538"/>
            <a:ext cx="5226300" cy="1252775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97900" y="280225"/>
            <a:ext cx="8658300" cy="61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Стадии развития и их признаки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5823275" y="897927"/>
            <a:ext cx="2993400" cy="34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отдельные этапы связаны с ключевыми биологическими процессами и переходом к взрослому состоянию.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стадии связаны с делением клеток и закладкой органов, а поздние — с ростом, метаморфозом и половым созреванием.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297900" y="4637900"/>
            <a:ext cx="44097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969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биологии, обобщение типичных стадий развития животных.
</a:t>
            </a:r>
            <a:endParaRPr lang="en-US" sz="969" dirty="0"/>
          </a:p>
        </p:txBody>
      </p:sp>
      <p:sp>
        <p:nvSpPr>
          <p:cNvPr id="6" name="Text 3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8057" y="1235475"/>
            <a:ext cx="4444185" cy="32343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Кривая роста обычно не идёт равномерно: её форма отражает периоды активного питания, быстрого деления клеток и последующего замедления обмена веществ.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прирост массы приходится на ранние этапы жизни; затем рост замедляется, а у взрослой особи становится почти стабильным.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возраста и массы тела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28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учебная модель возрастной динамики массы тела; не является результатом единого измерения.
</a:t>
            </a:r>
            <a:endParaRPr lang="en-US" sz="72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69187" y="1517888"/>
            <a:ext cx="420300" cy="4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52150" y="2621013"/>
            <a:ext cx="420300" cy="420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61400" y="2637563"/>
            <a:ext cx="435600" cy="387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69187" y="3731838"/>
            <a:ext cx="420300" cy="420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2131" y="2020683"/>
            <a:ext cx="218400" cy="1941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62131" y="945250"/>
            <a:ext cx="218400" cy="218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62131" y="3074926"/>
            <a:ext cx="218400" cy="2184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62131" y="4152097"/>
            <a:ext cx="218400" cy="2184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449250" y="141125"/>
            <a:ext cx="8245500" cy="57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Приспособительное значение развития
</a:t>
            </a:r>
            <a:endParaRPr lang="en-US" sz="2000" dirty="0"/>
          </a:p>
        </p:txBody>
      </p:sp>
      <p:sp>
        <p:nvSpPr>
          <p:cNvPr id="16" name="Text 1"/>
          <p:cNvSpPr txBox="1"/>
          <p:nvPr/>
        </p:nvSpPr>
        <p:spPr>
          <a:xfrm>
            <a:off x="842625" y="2050361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62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среды
</a:t>
            </a:r>
            <a:pPr algn="l" indent="0" marL="0">
              <a:lnSpc>
                <a:spcPct val="115000"/>
              </a:lnSpc>
              <a:buNone/>
            </a:pPr>
            <a:r>
              <a:rPr lang="en-US" sz="58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многих животных стадии развития приспособлены к разным условиям: одна проходит в воде, другая — на суше. Такое разделение позволяет эффективнее использовать ресурсы окружающей среды.
</a:t>
            </a:r>
            <a:endParaRPr lang="en-US" sz="1462" dirty="0"/>
          </a:p>
        </p:txBody>
      </p:sp>
      <p:sp>
        <p:nvSpPr>
          <p:cNvPr id="17" name="Text 2"/>
          <p:cNvSpPr txBox="1"/>
          <p:nvPr/>
        </p:nvSpPr>
        <p:spPr>
          <a:xfrm>
            <a:off x="842625" y="981342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ролей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Личинка и взрослая особь нередко используют разные источники пищи и разные места обитания. Это уменьшает внутривидовую конкуренцию и повышает шансы вида на успешное существование.
</a:t>
            </a:r>
            <a:endParaRPr lang="en-US" sz="1500" dirty="0"/>
          </a:p>
        </p:txBody>
      </p:sp>
      <p:sp>
        <p:nvSpPr>
          <p:cNvPr id="18" name="Text 3"/>
          <p:cNvSpPr txBox="1"/>
          <p:nvPr/>
        </p:nvSpPr>
        <p:spPr>
          <a:xfrm>
            <a:off x="842650" y="3107950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Преимущество прямого развития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Прямое развитие особенно выгодно там, где среда относительно стабильна. Молодая особь сразу похожа на взрослую и может быстрее включаться в привычный образ жизни.
</a:t>
            </a:r>
            <a:endParaRPr lang="en-US" sz="1500" dirty="0"/>
          </a:p>
        </p:txBody>
      </p:sp>
      <p:sp>
        <p:nvSpPr>
          <p:cNvPr id="19" name="Text 4"/>
          <p:cNvSpPr txBox="1"/>
          <p:nvPr/>
        </p:nvSpPr>
        <p:spPr>
          <a:xfrm>
            <a:off x="842625" y="4188567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Преимущество метаморфоза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Метаморфоз полезен в условиях, где личиночная и взрослая стадии решают разные задачи. Тогда организм проходит глубокую перестройку и лучше приспосабливается к смене среды.
</a:t>
            </a:r>
            <a:endParaRPr lang="en-US" sz="1500" dirty="0"/>
          </a:p>
        </p:txBody>
      </p:sp>
      <p:sp>
        <p:nvSpPr>
          <p:cNvPr id="20" name="Text 5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23300" y="301350"/>
            <a:ext cx="43833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роста и развития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644700" y="1421056"/>
            <a:ext cx="3523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Нехватка ресурсов
</a:t>
            </a:r>
            <a:pPr algn="l" indent="0" marL="0">
              <a:lnSpc>
                <a:spcPct val="115000"/>
              </a:lnSpc>
              <a:buNone/>
            </a:pPr>
            <a:r>
              <a:rPr lang="en-US" sz="4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дефиците пищи, воды или минеральных веществ организм получает меньше строительного материала и энергии. В результате рост замедляется, а масса тела увеличивается хуже обычного.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44700" y="2592854"/>
            <a:ext cx="3523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Болезни и токсины
</a:t>
            </a:r>
            <a:pPr algn="l" indent="0" marL="0">
              <a:lnSpc>
                <a:spcPct val="115000"/>
              </a:lnSpc>
              <a:buNone/>
            </a:pPr>
            <a:r>
              <a:rPr lang="en-US" sz="4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Паразиты, инфекции и ядовитые вещества нарушают обмен веществ и повреждают ткани. Это ослабляет животное, тормозит развитие и может приводить к заметным отклонениям от нормы.
</a:t>
            </a:r>
            <a:endParaRPr lang="en-US" sz="1151" dirty="0"/>
          </a:p>
        </p:txBody>
      </p:sp>
      <p:sp>
        <p:nvSpPr>
          <p:cNvPr id="11" name="Text 4"/>
          <p:cNvSpPr txBox="1"/>
          <p:nvPr/>
        </p:nvSpPr>
        <p:spPr>
          <a:xfrm>
            <a:off x="644700" y="3764667"/>
            <a:ext cx="3523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Сбои гормональной регуляции
</a:t>
            </a:r>
            <a:pPr algn="l" indent="0" marL="0">
              <a:lnSpc>
                <a:spcPct val="115000"/>
              </a:lnSpc>
              <a:buNone/>
            </a:pPr>
            <a:r>
              <a:rPr lang="en-US" sz="4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Гормоны управляют ростом и созреванием, поэтому их недостаток или избыток вызывает карликовость, чрезмерный рост либо неправильное формирование органов и отдельных систем организма.
</a:t>
            </a:r>
            <a:endParaRPr lang="en-US" sz="1117" dirty="0"/>
          </a:p>
        </p:txBody>
      </p:sp>
      <p:sp>
        <p:nvSpPr>
          <p:cNvPr id="12" name="Text 5"/>
          <p:cNvSpPr txBox="1"/>
          <p:nvPr/>
        </p:nvSpPr>
        <p:spPr>
          <a:xfrm>
            <a:off x="4926000" y="1978167"/>
            <a:ext cx="3523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Неблагоприятная среда
</a:t>
            </a:r>
            <a:pPr algn="l" indent="0" marL="0">
              <a:lnSpc>
                <a:spcPct val="115000"/>
              </a:lnSpc>
              <a:buNone/>
            </a:pPr>
            <a:r>
              <a:rPr lang="en-US" sz="4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инкубации, содержание кислорода, качество воды и условия содержания напрямую влияют на развитие. Если они не соответствуют потребностям вида, жизненный цикл нарушается.
</a:t>
            </a:r>
            <a:endParaRPr lang="en-US" sz="119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86450" y="1258750"/>
            <a:ext cx="6589200" cy="322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 развитие: единый путь к взрослой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 развитие животных — это непрерывный процесс, в котором количественные изменения переходят в качественные. Его результат зависит от наследственности, гормонов, питания и условий среды, а разные типы развития помогают выживать в разных экосистемах.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2026-06-01T18:00:50Z</dcterms:created>
  <dcterms:modified xsi:type="dcterms:W3CDTF">2026-06-01T18:00:50Z</dcterms:modified>
</cp:coreProperties>
</file>