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 и Россия: порядок, власть и кризис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искала закон и права, Россия — выход из Смуты.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сравнение важно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европейское Просвещение и русскую Смуту, чтобы увидеть, как идеи и институты удерживают общество от распада.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8725" y="3007376"/>
            <a:ext cx="8565300" cy="17230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38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Хронологическая рамка: Европа и Россия
</a:t>
            </a:r>
            <a:endParaRPr lang="en-US" sz="2138" dirty="0"/>
          </a:p>
        </p:txBody>
      </p:sp>
      <p:sp>
        <p:nvSpPr>
          <p:cNvPr id="11" name="Text 2"/>
          <p:cNvSpPr txBox="1"/>
          <p:nvPr/>
        </p:nvSpPr>
        <p:spPr>
          <a:xfrm>
            <a:off x="273800" y="1379075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запрос на 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Европе XVII–XVIII веков общество переживало войны, конфликты и спор о границах власти. На этом фоне особенно ценились предсказуемость, закон и контроль над произволом.
</a:t>
            </a:r>
            <a:endParaRPr lang="en-US" sz="1117" dirty="0"/>
          </a:p>
        </p:txBody>
      </p:sp>
      <p:sp>
        <p:nvSpPr>
          <p:cNvPr id="12" name="Text 3"/>
          <p:cNvSpPr txBox="1"/>
          <p:nvPr/>
        </p:nvSpPr>
        <p:spPr>
          <a:xfrm>
            <a:off x="2461853" y="1379078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Интеллектуальные предпосылки
</a:t>
            </a:r>
            <a:pPr algn="l" indent="0" marL="0">
              <a:lnSpc>
                <a:spcPct val="115000"/>
              </a:lnSpc>
              <a:buNone/>
            </a:pPr>
            <a:r>
              <a:rPr lang="en-US" sz="5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Просвещение не возникло мгновенно: его подготавливали научные открытия, религиозные споры и критика старых авторитетов. Мыслители искали универсальные принципы, а не частные решения для отдельных правителей.
</a:t>
            </a:r>
            <a:endParaRPr lang="en-US" sz="1015" dirty="0"/>
          </a:p>
        </p:txBody>
      </p:sp>
      <p:sp>
        <p:nvSpPr>
          <p:cNvPr id="13" name="Text 4"/>
          <p:cNvSpPr txBox="1"/>
          <p:nvPr/>
        </p:nvSpPr>
        <p:spPr>
          <a:xfrm>
            <a:off x="4649901" y="1379078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кризис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России рубеж XVI–XVII веков стал временем распада власти, когда вопрос стоял не о реформе, а о самом сохранении государства. Это иной, более ранний тип кризиса.
</a:t>
            </a:r>
            <a:endParaRPr lang="en-US" sz="1122" dirty="0"/>
          </a:p>
        </p:txBody>
      </p:sp>
      <p:sp>
        <p:nvSpPr>
          <p:cNvPr id="14" name="Text 5"/>
          <p:cNvSpPr txBox="1"/>
          <p:nvPr/>
        </p:nvSpPr>
        <p:spPr>
          <a:xfrm>
            <a:off x="6837949" y="1379078"/>
            <a:ext cx="20322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логика сравнения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полезно не по датам, а по логике событий: где власть опирается на правила, а где — на личную силу, там по-разному развивается история общества.
</a:t>
            </a:r>
            <a:endParaRPr lang="en-US" sz="11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3800" y="276600"/>
            <a:ext cx="57318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 Европе возникло Просвещение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26825" y="1131674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конфликтов
</a:t>
            </a:r>
            <a:pPr algn="l" indent="0" marL="0">
              <a:lnSpc>
                <a:spcPct val="115000"/>
              </a:lnSpc>
              <a:buNone/>
            </a:pPr>
            <a:r>
              <a:rPr lang="en-US" sz="4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войны показали, что традиционный авторитет не всегда предотвращает насилие. Европейские мыслители всё чаще искали такие правила, которые могли бы работать для разных стран и конфессий.
</a:t>
            </a:r>
            <a:endParaRPr lang="en-US" sz="960" dirty="0"/>
          </a:p>
        </p:txBody>
      </p:sp>
      <p:sp>
        <p:nvSpPr>
          <p:cNvPr id="11" name="Text 3"/>
          <p:cNvSpPr txBox="1"/>
          <p:nvPr/>
        </p:nvSpPr>
        <p:spPr>
          <a:xfrm>
            <a:off x="826825" y="1913362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в разум
</a:t>
            </a:r>
            <a:pPr algn="l" indent="0" marL="0">
              <a:lnSpc>
                <a:spcPct val="115000"/>
              </a:lnSpc>
              <a:buNone/>
            </a:pPr>
            <a:r>
              <a:rPr lang="en-US" sz="4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науки укрепил доверие к наблюдению, доказательству и проверяемому знанию. Разум стал восприниматься как инструмент, способный упорядочить политику, право и общественную жизнь.
</a:t>
            </a:r>
            <a:endParaRPr lang="en-US" sz="960" dirty="0"/>
          </a:p>
        </p:txBody>
      </p:sp>
      <p:sp>
        <p:nvSpPr>
          <p:cNvPr id="12" name="Text 4"/>
          <p:cNvSpPr txBox="1"/>
          <p:nvPr/>
        </p:nvSpPr>
        <p:spPr>
          <a:xfrm>
            <a:off x="826825" y="2694921"/>
            <a:ext cx="38094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о 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абсолютной монархии заставила обсуждать пределы власти. В центре внимания оказались закон, права человека и договор между обществом и государством.
</a:t>
            </a:r>
            <a:endParaRPr lang="en-US" sz="1022" dirty="0"/>
          </a:p>
        </p:txBody>
      </p:sp>
      <p:sp>
        <p:nvSpPr>
          <p:cNvPr id="13" name="Text 5"/>
          <p:cNvSpPr txBox="1"/>
          <p:nvPr/>
        </p:nvSpPr>
        <p:spPr>
          <a:xfrm>
            <a:off x="826825" y="3527644"/>
            <a:ext cx="38094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публичности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печать расширили круг людей, вовлечённых в обсуждение общественных вопросов. Чем шире становилась грамотность, тем труднее было удерживать монополию на истину.
</a:t>
            </a:r>
            <a:endParaRPr lang="en-US" sz="10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800" y="1908203"/>
            <a:ext cx="256800" cy="25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22950" y="1933883"/>
            <a:ext cx="256800" cy="2054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02100" y="1908203"/>
            <a:ext cx="256800" cy="2568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612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мыслители и их идеи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73800" y="2342650"/>
            <a:ext cx="2247300" cy="14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Вольтер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Вольтер выступал против фанатизма и нетерпимости, считая их источником насилия и духовной деградации. Он требовал более разумной, справедливой и ответственной власти.
</a:t>
            </a:r>
            <a:endParaRPr lang="en-US" sz="1222" dirty="0"/>
          </a:p>
        </p:txBody>
      </p:sp>
      <p:sp>
        <p:nvSpPr>
          <p:cNvPr id="12" name="Text 3"/>
          <p:cNvSpPr txBox="1"/>
          <p:nvPr/>
        </p:nvSpPr>
        <p:spPr>
          <a:xfrm>
            <a:off x="3152950" y="2342650"/>
            <a:ext cx="2247300" cy="14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Монтескье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Монтескье связывал свободу не с отсутствием государства, а с его устройством. Разделение властей должно было не позволить одной силе подчинить себе все решения.
</a:t>
            </a:r>
            <a:endParaRPr lang="en-US" sz="1222" dirty="0"/>
          </a:p>
        </p:txBody>
      </p:sp>
      <p:sp>
        <p:nvSpPr>
          <p:cNvPr id="13" name="Text 4"/>
          <p:cNvSpPr txBox="1"/>
          <p:nvPr/>
        </p:nvSpPr>
        <p:spPr>
          <a:xfrm>
            <a:off x="6032100" y="2342650"/>
            <a:ext cx="2247300" cy="14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Локк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Локк утверждал, что у человека есть естественные права, которые власть не вправе произвольно отменять. Государство, по его мысли, существует ради их защиты.
</a:t>
            </a:r>
            <a:endParaRPr lang="en-US" sz="12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8225" y="3072988"/>
            <a:ext cx="8931000" cy="184027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работали западные институты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1934000"/>
            <a:ext cx="27720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Парламент и участие
</a:t>
            </a:r>
            <a:pPr algn="l" indent="0" marL="0">
              <a:lnSpc>
                <a:spcPct val="115000"/>
              </a:lnSpc>
              <a:buNone/>
            </a:pPr>
            <a:r>
              <a:rPr lang="en-US" sz="6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Англии усиливались парламентские механизмы, закреплявшие участие представительных органов в принятии решений. Это делало власть более связанной обязательствами и публичными процедурами.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186000" y="1934013"/>
            <a:ext cx="27720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 и закон
</a:t>
            </a:r>
            <a:pPr algn="l" indent="0" marL="0">
              <a:lnSpc>
                <a:spcPct val="115000"/>
              </a:lnSpc>
              <a:buNone/>
            </a:pPr>
            <a:r>
              <a:rPr lang="en-US" sz="6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правовой мысли Европы возрастало значение суда как независимого арбитра. Закон всё чаще понимался как общий ориентир, который ограничивает не только подданных, но и правителя.
</a:t>
            </a:r>
            <a:endParaRPr lang="en-US" sz="1180" dirty="0"/>
          </a:p>
        </p:txBody>
      </p:sp>
      <p:sp>
        <p:nvSpPr>
          <p:cNvPr id="11" name="Text 4"/>
          <p:cNvSpPr txBox="1"/>
          <p:nvPr/>
        </p:nvSpPr>
        <p:spPr>
          <a:xfrm>
            <a:off x="6098200" y="1934013"/>
            <a:ext cx="27720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произвола
</a:t>
            </a:r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Авторитет монарха постепенно начинали измерять не личной волей, а способностью действовать в рамках институций. Контроль над решениями власти становился признаком политической зрелости.
</a:t>
            </a:r>
            <a:endParaRPr lang="en-US" sz="115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501" y="1240569"/>
            <a:ext cx="2388478" cy="1910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764" y="1240569"/>
            <a:ext cx="2388478" cy="19103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039" y="1240569"/>
            <a:ext cx="2388478" cy="19103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слово меняло общество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14877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как мост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университетских городах и салонах книги обсуждали не только философы, но и чиновники, юристы, купцы. Печатное слово связывало людей, которые раньше жили в разных информационных мирах.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3459140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вместо молчания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Академии и кружки становились местом, где спорили о налогах, вере и правах подданных. Такие обсуждения приучали общество к аргументам, а не к слепому подчинению.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5903415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Грамотность и участие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людей умело читать, тем шире становилось публичное пространство. Идеи переставали быть делом узкого круга и превращались в фактор общественной жизни.
</a:t>
            </a:r>
            <a:endParaRPr lang="en-US" sz="107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38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представлений о государстве
</a:t>
            </a:r>
            <a:endParaRPr lang="en-US" sz="2138" dirty="0"/>
          </a:p>
        </p:txBody>
      </p:sp>
      <p:sp>
        <p:nvSpPr>
          <p:cNvPr id="8" name="Text 2"/>
          <p:cNvSpPr txBox="1"/>
          <p:nvPr/>
        </p:nvSpPr>
        <p:spPr>
          <a:xfrm>
            <a:off x="460175" y="1509716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личности к правилам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начинают описывать как систему правил и обязанностей. В центре внимания — не личность правителя, а устойчивые механизмы управления и ответственности.
</a:t>
            </a:r>
            <a:endParaRPr lang="en-US" sz="1177" dirty="0"/>
          </a:p>
        </p:txBody>
      </p:sp>
      <p:sp>
        <p:nvSpPr>
          <p:cNvPr id="9" name="Text 3"/>
          <p:cNvSpPr txBox="1"/>
          <p:nvPr/>
        </p:nvSpPr>
        <p:spPr>
          <a:xfrm>
            <a:off x="3305776" y="1509716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сословий к интересам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понимают как совокупность групп с разными интересами. Закон должен не подавлять различия, а удерживать их в общих границах.
</a:t>
            </a:r>
            <a:endParaRPr lang="en-US" sz="1177" dirty="0"/>
          </a:p>
        </p:txBody>
      </p:sp>
      <p:sp>
        <p:nvSpPr>
          <p:cNvPr id="10" name="Text 4"/>
          <p:cNvSpPr txBox="1"/>
          <p:nvPr/>
        </p:nvSpPr>
        <p:spPr>
          <a:xfrm>
            <a:off x="6151201" y="1507243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силы к легитимности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Произвол всё чаще трактуют как признак слабости, а не силы. Легитимность власти связывают с доверием, процедурой и предсказуемостью решений.
</a:t>
            </a:r>
            <a:endParaRPr lang="en-US" sz="117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73625" y="1293869"/>
            <a:ext cx="4615500" cy="2438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57138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подготовило Смуту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826825" y="1131674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Династический обрыв
</a:t>
            </a:r>
            <a:pPr algn="l" indent="0" marL="0">
              <a:lnSpc>
                <a:spcPct val="115000"/>
              </a:lnSpc>
              <a:buNone/>
            </a:pPr>
            <a:r>
              <a:rPr lang="en-US" sz="4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Смерть Фёдора Иоанновича прервала правящую династию и оставила страну без бесспорного наследника. Для государства, основанного на династической преемственности, это стало тяжёлым ударом.
</a:t>
            </a:r>
            <a:endParaRPr lang="en-US" sz="960" dirty="0"/>
          </a:p>
        </p:txBody>
      </p:sp>
      <p:sp>
        <p:nvSpPr>
          <p:cNvPr id="12" name="Text 3"/>
          <p:cNvSpPr txBox="1"/>
          <p:nvPr/>
        </p:nvSpPr>
        <p:spPr>
          <a:xfrm>
            <a:off x="826825" y="1913362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Голод и разорение
</a:t>
            </a:r>
            <a:pPr algn="l" indent="0" marL="0">
              <a:lnSpc>
                <a:spcPct val="115000"/>
              </a:lnSpc>
              <a:buNone/>
            </a:pPr>
            <a:r>
              <a:rPr lang="en-US" sz="4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Хозяйственные трудности и голод 1601–1603 годов усилили бедность, миграцию и недовольство. Когда базовая безопасность исчезает, доверие к власти падает особенно быстро.
</a:t>
            </a:r>
            <a:endParaRPr lang="en-US" sz="960" dirty="0"/>
          </a:p>
        </p:txBody>
      </p:sp>
      <p:sp>
        <p:nvSpPr>
          <p:cNvPr id="13" name="Text 4"/>
          <p:cNvSpPr txBox="1"/>
          <p:nvPr/>
        </p:nvSpPr>
        <p:spPr>
          <a:xfrm>
            <a:off x="826825" y="2694925"/>
            <a:ext cx="32376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общественных связей
</a:t>
            </a:r>
            <a:pPr algn="l" indent="0" marL="0">
              <a:lnSpc>
                <a:spcPct val="115000"/>
              </a:lnSpc>
              <a:buNone/>
            </a:pPr>
            <a:r>
              <a:rPr lang="en-US" sz="4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Бегство населения и ослабление местного контроля разрушали привычные связи между землёй, службой и повинностями. Социальная ткань становилась рыхлой и уязвимой для насилия.
</a:t>
            </a:r>
            <a:endParaRPr lang="en-US" sz="950" dirty="0"/>
          </a:p>
        </p:txBody>
      </p:sp>
      <p:sp>
        <p:nvSpPr>
          <p:cNvPr id="14" name="Text 5"/>
          <p:cNvSpPr txBox="1"/>
          <p:nvPr/>
        </p:nvSpPr>
        <p:spPr>
          <a:xfrm>
            <a:off x="826825" y="3527650"/>
            <a:ext cx="29376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напряжённости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этом фоне усилилось напряжение между сословиями и группами интересов. Каждый новый кризис делал компромисс труднее, а борьбу за власть — жёстче.
</a:t>
            </a:r>
            <a:endParaRPr lang="en-US" sz="96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151550"/>
            <a:ext cx="3142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Фёдора Иоанновича начался династический кризис, который быстро перерос в борьбу за верховную власть и легитимность.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952850" y="1662738"/>
            <a:ext cx="3702000" cy="89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896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1598
</a:t>
            </a:r>
            <a:endParaRPr lang="en-US" sz="5896" dirty="0"/>
          </a:p>
        </p:txBody>
      </p:sp>
      <p:sp>
        <p:nvSpPr>
          <p:cNvPr id="6" name="Text 3"/>
          <p:cNvSpPr txBox="1"/>
          <p:nvPr/>
        </p:nvSpPr>
        <p:spPr>
          <a:xfrm>
            <a:off x="2838625" y="4672200"/>
            <a:ext cx="37368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России: конец XVI — начало XVII века
</a:t>
            </a:r>
            <a:endParaRPr lang="en-US" sz="700" dirty="0"/>
          </a:p>
        </p:txBody>
      </p:sp>
      <p:sp>
        <p:nvSpPr>
          <p:cNvPr id="7" name="Text 4"/>
          <p:cNvSpPr txBox="1"/>
          <p:nvPr/>
        </p:nvSpPr>
        <p:spPr>
          <a:xfrm>
            <a:off x="4952850" y="2666275"/>
            <a:ext cx="37020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стал началом династического кризиса после смерти Фёдора Иоанновича.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151550"/>
            <a:ext cx="3142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1598 году прервалась династия, и управление стало опираться на временные решения, а не на устойчивые институты.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952850" y="1662738"/>
            <a:ext cx="3702000" cy="89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896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1598
</a:t>
            </a:r>
            <a:endParaRPr lang="en-US" sz="5896" dirty="0"/>
          </a:p>
        </p:txBody>
      </p:sp>
      <p:sp>
        <p:nvSpPr>
          <p:cNvPr id="6" name="Text 3"/>
          <p:cNvSpPr txBox="1"/>
          <p:nvPr/>
        </p:nvSpPr>
        <p:spPr>
          <a:xfrm>
            <a:off x="2838625" y="4672200"/>
            <a:ext cx="37368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России: конец правления Фёдора Иоанновича и начало Смуты
</a:t>
            </a:r>
            <a:endParaRPr lang="en-US" sz="700" dirty="0"/>
          </a:p>
        </p:txBody>
      </p:sp>
      <p:sp>
        <p:nvSpPr>
          <p:cNvPr id="7" name="Text 4"/>
          <p:cNvSpPr txBox="1"/>
          <p:nvPr/>
        </p:nvSpPr>
        <p:spPr>
          <a:xfrm>
            <a:off x="4952850" y="2666275"/>
            <a:ext cx="37020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912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стал рубежом, после которого династический кризис быстро превратился в политический.
</a:t>
            </a:r>
            <a:endParaRPr lang="en-US" sz="19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151550"/>
            <a:ext cx="3142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1604 году появление первого Лжедмитрия показало, насколько быстро политическая ложь могла заменить проверяемые сведения.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952850" y="1662738"/>
            <a:ext cx="3702000" cy="89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896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1604
</a:t>
            </a:r>
            <a:endParaRPr lang="en-US" sz="5896" dirty="0"/>
          </a:p>
        </p:txBody>
      </p:sp>
      <p:sp>
        <p:nvSpPr>
          <p:cNvPr id="6" name="Text 3"/>
          <p:cNvSpPr txBox="1"/>
          <p:nvPr/>
        </p:nvSpPr>
        <p:spPr>
          <a:xfrm>
            <a:off x="2838625" y="4672200"/>
            <a:ext cx="37368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Смутного времени: выступление Лжедмитрия I
</a:t>
            </a:r>
            <a:endParaRPr lang="en-US" sz="700" dirty="0"/>
          </a:p>
        </p:txBody>
      </p:sp>
      <p:sp>
        <p:nvSpPr>
          <p:cNvPr id="7" name="Text 4"/>
          <p:cNvSpPr txBox="1"/>
          <p:nvPr/>
        </p:nvSpPr>
        <p:spPr>
          <a:xfrm>
            <a:off x="4952850" y="2666275"/>
            <a:ext cx="37020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стал моментом, когда поддельная легитимность вошла в открытую борьбу за власть.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2600" y="1176206"/>
            <a:ext cx="4964700" cy="12023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2600" y="2410738"/>
            <a:ext cx="4964700" cy="12460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2600" y="3688388"/>
            <a:ext cx="4964700" cy="12460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внешние силы использовали Смуту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1285088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фактор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Шведское вмешательство усилилось после ослабления центральной власти. Борьба за пограничные территории и влияние на северо-западе превратила внутренний кризис России в вопрос региональной безопасности.
</a:t>
            </a:r>
            <a:endParaRPr lang="en-US" sz="986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25854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о престоле
</a:t>
            </a:r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Польско-литовская политика использовала династический вакуум и поддержку претендентов на престол. Для Москвы это означало не только военную угрозу, но и спор о самой законности власти.
</a:t>
            </a:r>
            <a:endParaRPr lang="en-US" sz="1036" dirty="0"/>
          </a:p>
        </p:txBody>
      </p:sp>
      <p:sp>
        <p:nvSpPr>
          <p:cNvPr id="10" name="Text 3"/>
          <p:cNvSpPr txBox="1"/>
          <p:nvPr/>
        </p:nvSpPr>
        <p:spPr>
          <a:xfrm>
            <a:off x="273800" y="38857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Раскол внутри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Иностранное присутствие обостряло раскол среди русских элит. Одни искали опору в союзах, другие видели в этом прямое посягательство на государственный суверенитет и порядок.
</a:t>
            </a:r>
            <a:endParaRPr lang="en-US" sz="1036" dirty="0"/>
          </a:p>
        </p:txBody>
      </p:sp>
      <p:sp>
        <p:nvSpPr>
          <p:cNvPr id="11" name="Text 4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58150" y="1479479"/>
            <a:ext cx="5185800" cy="27853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и легитимность власти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273800" y="1204125"/>
            <a:ext cx="4246800" cy="9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единства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сохраняла язык единства, когда светская власть распадалась на конкурирующие центры. Именно поэтому обращения к вере помогали удерживать представление о законности и общности страны.
</a:t>
            </a:r>
            <a:endParaRPr lang="en-US" sz="1122" dirty="0"/>
          </a:p>
        </p:txBody>
      </p:sp>
      <p:sp>
        <p:nvSpPr>
          <p:cNvPr id="11" name="Text 3"/>
          <p:cNvSpPr txBox="1"/>
          <p:nvPr/>
        </p:nvSpPr>
        <p:spPr>
          <a:xfrm>
            <a:off x="273800" y="2254650"/>
            <a:ext cx="4246800" cy="9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сопротивления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Патриарх Гермоген стал символом сопротивления самозванству и внешнему нажиму. Его позиция показывала, что моральный авторитет мог превращаться в политическое влияние.
</a:t>
            </a:r>
            <a:endParaRPr lang="en-US" sz="1122" dirty="0"/>
          </a:p>
        </p:txBody>
      </p:sp>
      <p:sp>
        <p:nvSpPr>
          <p:cNvPr id="12" name="Text 4"/>
          <p:cNvSpPr txBox="1"/>
          <p:nvPr/>
        </p:nvSpPr>
        <p:spPr>
          <a:xfrm>
            <a:off x="273800" y="3305175"/>
            <a:ext cx="3684300" cy="9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Критерий легитимности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условиях Смуты религиозная оценка власти помогала отличать признанного государя от претендента. Вера становилась не только личным убеждением, но и критерием легитимности.
</a:t>
            </a:r>
            <a:endParaRPr lang="en-US" sz="11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151550"/>
            <a:ext cx="3142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1689 году в Европе уже укреплялась мысль о праве и разделении властей: устойчивость государства всё чаще связывали с правилами, а не с личным произволом.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952850" y="1662738"/>
            <a:ext cx="3702000" cy="89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896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1689
</a:t>
            </a:r>
            <a:endParaRPr lang="en-US" sz="5896" dirty="0"/>
          </a:p>
        </p:txBody>
      </p:sp>
      <p:sp>
        <p:nvSpPr>
          <p:cNvPr id="6" name="Text 3"/>
          <p:cNvSpPr txBox="1"/>
          <p:nvPr/>
        </p:nvSpPr>
        <p:spPr>
          <a:xfrm>
            <a:off x="2838625" y="4672200"/>
            <a:ext cx="37368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политической мысли Нового времени; английская Славная революция
</a:t>
            </a:r>
            <a:endParaRPr lang="en-US" sz="700" dirty="0"/>
          </a:p>
        </p:txBody>
      </p:sp>
      <p:sp>
        <p:nvSpPr>
          <p:cNvPr id="7" name="Text 4"/>
          <p:cNvSpPr txBox="1"/>
          <p:nvPr/>
        </p:nvSpPr>
        <p:spPr>
          <a:xfrm>
            <a:off x="4952850" y="2666275"/>
            <a:ext cx="37020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975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символизирует поворот к политическому порядку, где власть должна быть ограничена законом.
</a:t>
            </a:r>
            <a:endParaRPr lang="en-US" sz="197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919039"/>
            <a:ext cx="4389600" cy="11232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Просвещение и Смута: сопоставление идей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Просвещение и Смута отвечают на общий вопрос по-разному: как удержать власть, если общество переживает кризис доверия.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мысль искала устойчивость через нормы и институты, а российский кризис показал, что без признанной легитимности даже сильная власть не работает.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 материалам курса истории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5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удерживает государство, а что его ломает
</a:t>
            </a:r>
            <a:endParaRPr lang="en-US" sz="2050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1322853"/>
            <a:ext cx="35469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Признанная власть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власть признают разные слои общества, она получает ресурс для управления. Если согласие исчезает, даже формальный трон не обеспечивает подчинения и порядка.
</a:t>
            </a:r>
            <a:endParaRPr lang="en-US" sz="1222" dirty="0"/>
          </a:p>
        </p:txBody>
      </p:sp>
      <p:sp>
        <p:nvSpPr>
          <p:cNvPr id="10" name="Text 3"/>
          <p:cNvSpPr txBox="1"/>
          <p:nvPr/>
        </p:nvSpPr>
        <p:spPr>
          <a:xfrm>
            <a:off x="4087675" y="1322853"/>
            <a:ext cx="35469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Работающие органы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Приказы, суды, местное управление и сбор налогов должны действовать регулярно. Без этого решения запаздывают, а люди начинают искать защиту у силы, а не у закона.
</a:t>
            </a:r>
            <a:endParaRPr lang="en-US" sz="1222" dirty="0"/>
          </a:p>
        </p:txBody>
      </p:sp>
      <p:sp>
        <p:nvSpPr>
          <p:cNvPr id="11" name="Text 4"/>
          <p:cNvSpPr txBox="1"/>
          <p:nvPr/>
        </p:nvSpPr>
        <p:spPr>
          <a:xfrm>
            <a:off x="4087675" y="2494078"/>
            <a:ext cx="35469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элит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элиты борются между собой, они сами разрушают правила передачи власти. В такой ситуации государство становится уязвимым для самозванцев, мятежей и внешнего вмешательства.
</a:t>
            </a:r>
            <a:endParaRPr lang="en-US" sz="1193" dirty="0"/>
          </a:p>
        </p:txBody>
      </p:sp>
      <p:sp>
        <p:nvSpPr>
          <p:cNvPr id="12" name="Text 5"/>
          <p:cNvSpPr txBox="1"/>
          <p:nvPr/>
        </p:nvSpPr>
        <p:spPr>
          <a:xfrm>
            <a:off x="273807" y="2494076"/>
            <a:ext cx="35469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опора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Голод, разорение и рост недовольства быстро подтачивают доверие к власти. Тогда политический спор превращается в борьбу за выживание и доступ к ресурсам.
</a:t>
            </a:r>
            <a:endParaRPr lang="en-US" sz="12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последствия кризиса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1136850"/>
            <a:ext cx="2616000" cy="11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1601–1603: удар по повседневной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Неурожаи, голод и рост налогового давления в начале XVII века разорили многие хозяйства. Люди теряли имущество, покидали деревни и искали любые способы выжить.
</a:t>
            </a:r>
            <a:endParaRPr lang="en-US" sz="1107" dirty="0"/>
          </a:p>
        </p:txBody>
      </p:sp>
      <p:sp>
        <p:nvSpPr>
          <p:cNvPr id="10" name="Text 3"/>
          <p:cNvSpPr txBox="1"/>
          <p:nvPr/>
        </p:nvSpPr>
        <p:spPr>
          <a:xfrm>
            <a:off x="2889800" y="2766675"/>
            <a:ext cx="2616000" cy="11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1604–1610: распад привычного порядка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фоне политической борьбы усилились бегство населения, разбой и переходы под защиту сильных отрядов. Безопасность становилась важнее старых социальных связей.
</a:t>
            </a:r>
            <a:endParaRPr lang="en-US" sz="1089" dirty="0"/>
          </a:p>
        </p:txBody>
      </p:sp>
      <p:sp>
        <p:nvSpPr>
          <p:cNvPr id="11" name="Text 4"/>
          <p:cNvSpPr txBox="1"/>
          <p:nvPr/>
        </p:nvSpPr>
        <p:spPr>
          <a:xfrm>
            <a:off x="5505800" y="1136850"/>
            <a:ext cx="2616000" cy="11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1611–1613: первые шаги к стабилизации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освобождения Москвы начали постепенно восстанавливаться управление и торговля. Однако память о насилии ещё долго определяла поведение людей и их отношение к власти.
</a:t>
            </a:r>
            <a:endParaRPr lang="en-US" sz="108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восстановлению порядка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местной инициативы к общегосударственному признанию власти; по событиям 1611–1613 годов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276600"/>
            <a:ext cx="55770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власть становится устойчивой?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Просвещение учило видеть в законе и институтах опору государства, а Смута напоминала: без легитимности, доверия и устойчивых правил даже сильная власть быстро теряет способность управлять.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2026-07-26T09:12:21Z</dcterms:created>
  <dcterms:modified xsi:type="dcterms:W3CDTF">2026-07-26T09:12:21Z</dcterms:modified>
</cp:coreProperties>
</file>